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0" r:id="rId6"/>
    <p:sldId id="261" r:id="rId7"/>
    <p:sldId id="258" r:id="rId8"/>
    <p:sldId id="259" r:id="rId9"/>
    <p:sldId id="264" r:id="rId10"/>
    <p:sldId id="265" r:id="rId11"/>
    <p:sldId id="268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/>
    <p:restoredTop sz="95940"/>
  </p:normalViewPr>
  <p:slideViewPr>
    <p:cSldViewPr snapToGrid="0" snapToObjects="1">
      <p:cViewPr varScale="1">
        <p:scale>
          <a:sx n="105" d="100"/>
          <a:sy n="10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69F0-1572-0847-BE8C-F82D4F2C2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816BF-0C12-6541-8740-F25CA1DDB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6EC6B-F3B5-9048-8B4D-CB0C577E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A77-B0E8-1F45-A694-26B2C69B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F8A4C-EF44-284A-B5D5-D7E3FBB2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5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0034-217C-3E46-B7B9-FB287CA0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0B3E9-604D-5D4E-8370-AD4471484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A6D16-D631-844A-8734-215E716F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5186F-6C4C-5449-9954-89D8FD1F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72A1C-F300-3143-A252-4131335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0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0A5F83-F9DA-514D-ACA5-5BD072D8E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8020E-7616-1A4C-8595-883EA04F6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5A84-858F-6F40-B80E-DC1E4909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8F02C-050A-F341-A3D9-82F6DA54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8CA4-0902-3E47-B416-3C2A121F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0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7C1E-0389-5640-8887-567F9B36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5641D-F63C-C847-B0F0-DF244CC85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E8E47-5AD9-674B-A56B-C280464F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AA84-EA1C-0E49-8790-F267EA4E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77AB5-E41F-BE4D-9B30-AD6ACD59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4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0E69-5343-F049-84F8-D7848B0E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3E793-A606-1C4F-810D-5B61F74BB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AEF60-C8DD-984C-A964-76832B61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132FD-AF65-FB49-AF4A-A50BD6C3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4B755-3A46-6A44-8F45-5F5473A4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7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059B-5324-4F4C-B28C-30D646AB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A9AD-1002-1745-83D3-BFFB5D0D8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2AECD-9E2E-C64A-977A-ACEBFD9FC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7B81D-61C6-FB46-A3E4-3485F07A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0575A-3DD4-2246-A4D4-ED985CE6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54F4E-D2C1-CD40-97D5-783741D8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672A-6425-A445-98EA-4CA569CB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47B77-6E8C-B44F-9D8B-85BD5DBCA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8AFB4-8838-0646-BD3E-CA62FC1F7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8250E8-689E-544A-8101-11C769EFF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481A2-3818-0345-AC05-1A140B1D2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E727C-E3A0-4749-AF1B-337B54CB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C27BB-4F85-834C-BE4A-B2971A2B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C4BC-76B1-1D49-9274-F4C77FBA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3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3193-3435-4440-A749-9FD038A5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5E619-B5C0-7641-B707-5A554173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2377-0952-F74A-A0DC-8FD7B06F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14A70-6D2E-9444-BD0D-5F82AA54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6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552AC-7300-434C-924A-058B4978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B9F66-B1C0-2546-8925-98F000BD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628B-C340-724F-ACCA-EBC60A28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ECAD-0548-054C-9E04-7C016A19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7D3D3-0509-2A48-9E03-3557E6E86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2DDDB-A3A6-FE4A-83C0-9652BEAD8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C841B-5E1F-344A-BECE-FC34984B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60E1C-4821-6F43-8EE6-D5D47373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F7B5E-2604-5A40-AF82-086581E2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385D-EF3E-2C48-83C6-1406E367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0E62C5-F2AE-904F-9213-F1A2D89B5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87765-D82B-0448-8FE3-D600CFF52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BE777-38A2-0C40-B45A-37DA6357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3A616-F08A-EF46-B158-B0F57E34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41FB0-5E46-9A41-848E-DA0B2A54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3205D-F383-2C40-8B07-E772E723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71130-02A1-FB40-BDEE-ADABBC715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872B1-4F70-2F4C-B072-F29E28EE0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3634-418C-A44F-9622-B1BB2C616AC6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412DC-4382-CB4F-B68D-225BECE23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5E984-50C9-7341-9A59-2FA63165D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E2F2-9067-5A4E-A7FB-E884F98E9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A25865-1619-7047-AB05-B396D7E6116C}"/>
              </a:ext>
            </a:extLst>
          </p:cNvPr>
          <p:cNvSpPr txBox="1"/>
          <p:nvPr/>
        </p:nvSpPr>
        <p:spPr>
          <a:xfrm>
            <a:off x="3300247" y="170821"/>
            <a:ext cx="568194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WP4 – Polarized Electron Source</a:t>
            </a:r>
          </a:p>
          <a:p>
            <a:pPr algn="ctr"/>
            <a:endParaRPr lang="en-US" sz="3200" dirty="0"/>
          </a:p>
          <a:p>
            <a:pPr algn="ctr"/>
            <a:r>
              <a:rPr lang="en-US" sz="2000" dirty="0"/>
              <a:t>Joe </a:t>
            </a:r>
            <a:r>
              <a:rPr lang="en-US" sz="2000" dirty="0" err="1"/>
              <a:t>Grames</a:t>
            </a:r>
            <a:r>
              <a:rPr lang="en-US" sz="2000" dirty="0"/>
              <a:t> (Jefferson Lab)</a:t>
            </a:r>
          </a:p>
          <a:p>
            <a:pPr algn="ctr"/>
            <a:r>
              <a:rPr lang="en-US" sz="2000" dirty="0"/>
              <a:t>on behalf of the ILC IDT WG2 - Sources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E4B7-A9D3-A444-9502-86CA707AD1F7}"/>
              </a:ext>
            </a:extLst>
          </p:cNvPr>
          <p:cNvSpPr/>
          <p:nvPr/>
        </p:nvSpPr>
        <p:spPr>
          <a:xfrm>
            <a:off x="767024" y="2971690"/>
            <a:ext cx="10748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The baseline design of the ILC polarized electron source includes:</a:t>
            </a:r>
          </a:p>
          <a:p>
            <a:endParaRPr lang="en-US" sz="24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200 kV </a:t>
            </a:r>
            <a:r>
              <a:rPr lang="en-US" sz="2400" b="1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DC high voltage photo-gun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free of field emission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Drive laser 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providing </a:t>
            </a:r>
            <a:r>
              <a:rPr lang="en-US" sz="24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bunch pattern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4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sufficient power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en-US" sz="24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laser polarization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High-P GaAs photocathodes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providing </a:t>
            </a:r>
            <a:r>
              <a:rPr lang="en-US" sz="24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P&gt;90%</a:t>
            </a:r>
            <a:r>
              <a:rPr lang="en-US" sz="2400" dirty="0"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en-US" sz="24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QE&gt;1%</a:t>
            </a:r>
          </a:p>
        </p:txBody>
      </p:sp>
    </p:spTree>
    <p:extLst>
      <p:ext uri="{BB962C8B-B14F-4D97-AF65-F5344CB8AC3E}">
        <p14:creationId xmlns:p14="http://schemas.microsoft.com/office/powerpoint/2010/main" val="250333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BAFD53-310D-C345-AE75-AAF6EE7FF573}"/>
              </a:ext>
            </a:extLst>
          </p:cNvPr>
          <p:cNvSpPr txBox="1"/>
          <p:nvPr/>
        </p:nvSpPr>
        <p:spPr>
          <a:xfrm>
            <a:off x="5923722" y="3250096"/>
            <a:ext cx="87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4155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C8F0D6-DF3B-5B49-A6D8-3B767DC4E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79" y="2288411"/>
            <a:ext cx="3032760" cy="3703320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E763B00-9654-0041-AAAC-9E8564AD7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583" y="1062582"/>
            <a:ext cx="9106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2000" dirty="0"/>
              <a:t>Surface Charge Limit, also known as Surface Photovoltage Effect, reduces NEA of GaAs: Photoelectrons trapped near GaAs surface produce opposing field that reduces NEA resulting in QE reduction at high laser power (LP),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748D9E7-719A-ED46-AAAC-37E85CAE4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855945"/>
              </p:ext>
            </p:extLst>
          </p:nvPr>
        </p:nvGraphicFramePr>
        <p:xfrm>
          <a:off x="1514119" y="2288411"/>
          <a:ext cx="2658746" cy="83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4" imgW="1765080" imgH="482400" progId="Equation.3">
                  <p:embed/>
                </p:oleObj>
              </mc:Choice>
              <mc:Fallback>
                <p:oleObj name="Equation" r:id="rId4" imgW="1765080" imgH="482400" progId="Equation.3">
                  <p:embed/>
                  <p:pic>
                    <p:nvPicPr>
                      <p:cNvPr id="196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119" y="2288411"/>
                        <a:ext cx="2658746" cy="837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id="{562069AF-E4AE-F34F-9C6E-6319E046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549" y="3756825"/>
            <a:ext cx="41374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/>
            <a:r>
              <a:rPr lang="en-US" sz="2000" dirty="0">
                <a:cs typeface="Times New Roman" pitchFamily="18" charset="0"/>
              </a:rPr>
              <a:t>Where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U(LP) </a:t>
            </a:r>
            <a:r>
              <a:rPr lang="en-US" sz="2000" dirty="0">
                <a:cs typeface="Times New Roman" pitchFamily="18" charset="0"/>
              </a:rPr>
              <a:t>is up-shifting of potential barrier due to photovoltage.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05D3D69-0B1F-BF49-AF94-53F4CFBE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281" y="4645631"/>
            <a:ext cx="59392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For heavily Zn doped GaAs surface,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U(LP) → 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/>
              <a:t>doping introduces high internal electric field to facilitate charge transport, increase diffusion length, and reduce chance of depolarization in active layer)</a:t>
            </a:r>
          </a:p>
          <a:p>
            <a:pPr indent="-457200">
              <a:buFont typeface="Wingdings" pitchFamily="2" charset="2"/>
              <a:buChar char="Ø"/>
            </a:pPr>
            <a:endParaRPr lang="en-US" sz="2000" dirty="0">
              <a:cs typeface="Times New Roman" pitchFamily="18" charset="0"/>
            </a:endParaRPr>
          </a:p>
          <a:p>
            <a:pPr indent="-457200">
              <a:buFont typeface="Wingdings" pitchFamily="2" charset="2"/>
              <a:buChar char="Ø"/>
            </a:pPr>
            <a:r>
              <a:rPr lang="en-US" sz="2000" dirty="0">
                <a:cs typeface="Times New Roman" pitchFamily="18" charset="0"/>
              </a:rPr>
              <a:t>Higher Gun HV suppresses photovoltage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2DC8EE-A4D9-1B41-A629-A86538D467D3}"/>
              </a:ext>
            </a:extLst>
          </p:cNvPr>
          <p:cNvGrpSpPr/>
          <p:nvPr/>
        </p:nvGrpSpPr>
        <p:grpSpPr>
          <a:xfrm>
            <a:off x="4705838" y="2037908"/>
            <a:ext cx="2462644" cy="2176048"/>
            <a:chOff x="6193147" y="1468864"/>
            <a:chExt cx="2462644" cy="217604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D6FB7D4-DCCD-E44F-BC42-DECEB280B1FC}"/>
                </a:ext>
              </a:extLst>
            </p:cNvPr>
            <p:cNvCxnSpPr/>
            <p:nvPr/>
          </p:nvCxnSpPr>
          <p:spPr bwMode="auto">
            <a:xfrm rot="10800000">
              <a:off x="6366768" y="2128625"/>
              <a:ext cx="55558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69BC38-F69C-7B48-A152-5E8276850A10}"/>
                </a:ext>
              </a:extLst>
            </p:cNvPr>
            <p:cNvCxnSpPr/>
            <p:nvPr/>
          </p:nvCxnSpPr>
          <p:spPr bwMode="auto">
            <a:xfrm rot="10800000">
              <a:off x="6366768" y="3043025"/>
              <a:ext cx="55558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810EFD-CA07-514B-92EC-E83DBD8E69D4}"/>
                </a:ext>
              </a:extLst>
            </p:cNvPr>
            <p:cNvCxnSpPr/>
            <p:nvPr/>
          </p:nvCxnSpPr>
          <p:spPr bwMode="auto">
            <a:xfrm rot="5400000">
              <a:off x="6288636" y="2553995"/>
              <a:ext cx="2176045" cy="578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29D9602-B425-954C-A1FA-0F775A930E44}"/>
                </a:ext>
              </a:extLst>
            </p:cNvPr>
            <p:cNvSpPr/>
            <p:nvPr/>
          </p:nvSpPr>
          <p:spPr bwMode="auto">
            <a:xfrm>
              <a:off x="6922352" y="2128625"/>
              <a:ext cx="451412" cy="416689"/>
            </a:xfrm>
            <a:custGeom>
              <a:avLst/>
              <a:gdLst>
                <a:gd name="connsiteX0" fmla="*/ 0 w 451412"/>
                <a:gd name="connsiteY0" fmla="*/ 0 h 416689"/>
                <a:gd name="connsiteX1" fmla="*/ 324091 w 451412"/>
                <a:gd name="connsiteY1" fmla="*/ 104172 h 416689"/>
                <a:gd name="connsiteX2" fmla="*/ 451412 w 451412"/>
                <a:gd name="connsiteY2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412" h="416689">
                  <a:moveTo>
                    <a:pt x="0" y="0"/>
                  </a:moveTo>
                  <a:cubicBezTo>
                    <a:pt x="124428" y="17362"/>
                    <a:pt x="248856" y="34724"/>
                    <a:pt x="324091" y="104172"/>
                  </a:cubicBezTo>
                  <a:cubicBezTo>
                    <a:pt x="399326" y="173620"/>
                    <a:pt x="425369" y="295154"/>
                    <a:pt x="451412" y="416689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8280D61-A482-1C40-82E3-7AA80F8F66AD}"/>
                </a:ext>
              </a:extLst>
            </p:cNvPr>
            <p:cNvSpPr/>
            <p:nvPr/>
          </p:nvSpPr>
          <p:spPr bwMode="auto">
            <a:xfrm>
              <a:off x="6922351" y="3043026"/>
              <a:ext cx="451412" cy="416689"/>
            </a:xfrm>
            <a:custGeom>
              <a:avLst/>
              <a:gdLst>
                <a:gd name="connsiteX0" fmla="*/ 0 w 451412"/>
                <a:gd name="connsiteY0" fmla="*/ 0 h 416689"/>
                <a:gd name="connsiteX1" fmla="*/ 324091 w 451412"/>
                <a:gd name="connsiteY1" fmla="*/ 104172 h 416689"/>
                <a:gd name="connsiteX2" fmla="*/ 451412 w 451412"/>
                <a:gd name="connsiteY2" fmla="*/ 416689 h 41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412" h="416689">
                  <a:moveTo>
                    <a:pt x="0" y="0"/>
                  </a:moveTo>
                  <a:cubicBezTo>
                    <a:pt x="124428" y="17362"/>
                    <a:pt x="248856" y="34724"/>
                    <a:pt x="324091" y="104172"/>
                  </a:cubicBezTo>
                  <a:cubicBezTo>
                    <a:pt x="399326" y="173620"/>
                    <a:pt x="425369" y="295154"/>
                    <a:pt x="451412" y="416689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73E234A-E01F-4A47-9DB7-C9F24885F4EE}"/>
                </a:ext>
              </a:extLst>
            </p:cNvPr>
            <p:cNvCxnSpPr/>
            <p:nvPr/>
          </p:nvCxnSpPr>
          <p:spPr bwMode="auto">
            <a:xfrm rot="16200000" flipH="1">
              <a:off x="6731897" y="2110731"/>
              <a:ext cx="1445783" cy="1620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94052FB-1402-B84D-BC8D-230AA4F25675}"/>
                </a:ext>
              </a:extLst>
            </p:cNvPr>
            <p:cNvSpPr/>
            <p:nvPr/>
          </p:nvSpPr>
          <p:spPr bwMode="auto">
            <a:xfrm>
              <a:off x="7535811" y="2492913"/>
              <a:ext cx="740780" cy="421733"/>
            </a:xfrm>
            <a:custGeom>
              <a:avLst/>
              <a:gdLst>
                <a:gd name="connsiteX0" fmla="*/ 0 w 740780"/>
                <a:gd name="connsiteY0" fmla="*/ 356885 h 356885"/>
                <a:gd name="connsiteX1" fmla="*/ 254643 w 740780"/>
                <a:gd name="connsiteY1" fmla="*/ 55944 h 356885"/>
                <a:gd name="connsiteX2" fmla="*/ 740780 w 740780"/>
                <a:gd name="connsiteY2" fmla="*/ 21220 h 356885"/>
                <a:gd name="connsiteX3" fmla="*/ 740780 w 740780"/>
                <a:gd name="connsiteY3" fmla="*/ 21220 h 35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80" h="356885">
                  <a:moveTo>
                    <a:pt x="0" y="356885"/>
                  </a:moveTo>
                  <a:cubicBezTo>
                    <a:pt x="65590" y="234386"/>
                    <a:pt x="131180" y="111888"/>
                    <a:pt x="254643" y="55944"/>
                  </a:cubicBezTo>
                  <a:cubicBezTo>
                    <a:pt x="378106" y="0"/>
                    <a:pt x="740780" y="21220"/>
                    <a:pt x="740780" y="21220"/>
                  </a:cubicBezTo>
                  <a:lnTo>
                    <a:pt x="740780" y="2122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0BC80A-F8AB-4A4C-BB67-3F50B2817492}"/>
                </a:ext>
              </a:extLst>
            </p:cNvPr>
            <p:cNvCxnSpPr/>
            <p:nvPr/>
          </p:nvCxnSpPr>
          <p:spPr bwMode="auto">
            <a:xfrm>
              <a:off x="6193147" y="2128625"/>
              <a:ext cx="20834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FE8C1B7-2980-C946-A814-46006ECEC89F}"/>
                </a:ext>
              </a:extLst>
            </p:cNvPr>
            <p:cNvCxnSpPr/>
            <p:nvPr/>
          </p:nvCxnSpPr>
          <p:spPr bwMode="auto">
            <a:xfrm>
              <a:off x="6193147" y="3043025"/>
              <a:ext cx="20834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DD85FBD-4DBD-6047-B386-E96581A6B999}"/>
                </a:ext>
              </a:extLst>
            </p:cNvPr>
            <p:cNvCxnSpPr/>
            <p:nvPr/>
          </p:nvCxnSpPr>
          <p:spPr bwMode="auto">
            <a:xfrm rot="5400000">
              <a:off x="8035454" y="2309579"/>
              <a:ext cx="36349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34ABD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E35D3C-942E-8940-BF3D-15A99F1A5109}"/>
                </a:ext>
              </a:extLst>
            </p:cNvPr>
            <p:cNvSpPr/>
            <p:nvPr/>
          </p:nvSpPr>
          <p:spPr>
            <a:xfrm>
              <a:off x="8214516" y="2128625"/>
              <a:ext cx="402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34AB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dirty="0">
                  <a:solidFill>
                    <a:srgbClr val="034ABD"/>
                  </a:solidFill>
                  <a:latin typeface="Times New Roman" pitchFamily="18" charset="0"/>
                  <a:cs typeface="Times New Roman" pitchFamily="18" charset="0"/>
                </a:rPr>
                <a:t>χ</a:t>
              </a:r>
              <a:r>
                <a:rPr lang="en-US" dirty="0">
                  <a:solidFill>
                    <a:srgbClr val="034AB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D8B7D82-5CE8-394D-B730-53061979BD4D}"/>
                </a:ext>
              </a:extLst>
            </p:cNvPr>
            <p:cNvCxnSpPr/>
            <p:nvPr/>
          </p:nvCxnSpPr>
          <p:spPr bwMode="auto">
            <a:xfrm rot="5400000">
              <a:off x="6161071" y="2592141"/>
              <a:ext cx="927033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E7020CD-499B-0143-B823-FDB435B47EB2}"/>
                </a:ext>
              </a:extLst>
            </p:cNvPr>
            <p:cNvSpPr/>
            <p:nvPr/>
          </p:nvSpPr>
          <p:spPr>
            <a:xfrm>
              <a:off x="6544211" y="2313291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gap</a:t>
              </a:r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874584-BD63-6E4C-8E7E-C81BB1AE3B1B}"/>
                </a:ext>
              </a:extLst>
            </p:cNvPr>
            <p:cNvSpPr/>
            <p:nvPr/>
          </p:nvSpPr>
          <p:spPr bwMode="auto">
            <a:xfrm>
              <a:off x="7535814" y="2645315"/>
              <a:ext cx="740780" cy="269333"/>
            </a:xfrm>
            <a:custGeom>
              <a:avLst/>
              <a:gdLst>
                <a:gd name="connsiteX0" fmla="*/ 0 w 740780"/>
                <a:gd name="connsiteY0" fmla="*/ 356885 h 356885"/>
                <a:gd name="connsiteX1" fmla="*/ 254643 w 740780"/>
                <a:gd name="connsiteY1" fmla="*/ 55944 h 356885"/>
                <a:gd name="connsiteX2" fmla="*/ 740780 w 740780"/>
                <a:gd name="connsiteY2" fmla="*/ 21220 h 356885"/>
                <a:gd name="connsiteX3" fmla="*/ 740780 w 740780"/>
                <a:gd name="connsiteY3" fmla="*/ 21220 h 35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80" h="356885">
                  <a:moveTo>
                    <a:pt x="0" y="356885"/>
                  </a:moveTo>
                  <a:cubicBezTo>
                    <a:pt x="65590" y="234386"/>
                    <a:pt x="131180" y="111888"/>
                    <a:pt x="254643" y="55944"/>
                  </a:cubicBezTo>
                  <a:cubicBezTo>
                    <a:pt x="378106" y="0"/>
                    <a:pt x="740780" y="21220"/>
                    <a:pt x="740780" y="21220"/>
                  </a:cubicBezTo>
                  <a:lnTo>
                    <a:pt x="740780" y="21220"/>
                  </a:lnTo>
                </a:path>
              </a:pathLst>
            </a:custGeom>
            <a:ln>
              <a:solidFill>
                <a:srgbClr val="40911F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7B01D44-CE15-F44E-A0A5-98BBADE96EB1}"/>
                </a:ext>
              </a:extLst>
            </p:cNvPr>
            <p:cNvCxnSpPr/>
            <p:nvPr/>
          </p:nvCxnSpPr>
          <p:spPr bwMode="auto">
            <a:xfrm>
              <a:off x="8217999" y="2517989"/>
              <a:ext cx="3" cy="1433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40911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FE7FA97-C9F3-F045-BBCF-8225A61CA48D}"/>
                </a:ext>
              </a:extLst>
            </p:cNvPr>
            <p:cNvSpPr/>
            <p:nvPr/>
          </p:nvSpPr>
          <p:spPr bwMode="auto">
            <a:xfrm>
              <a:off x="7535811" y="2360649"/>
              <a:ext cx="740780" cy="184666"/>
            </a:xfrm>
            <a:custGeom>
              <a:avLst/>
              <a:gdLst>
                <a:gd name="connsiteX0" fmla="*/ 0 w 740780"/>
                <a:gd name="connsiteY0" fmla="*/ 356885 h 356885"/>
                <a:gd name="connsiteX1" fmla="*/ 254643 w 740780"/>
                <a:gd name="connsiteY1" fmla="*/ 55944 h 356885"/>
                <a:gd name="connsiteX2" fmla="*/ 740780 w 740780"/>
                <a:gd name="connsiteY2" fmla="*/ 21220 h 356885"/>
                <a:gd name="connsiteX3" fmla="*/ 740780 w 740780"/>
                <a:gd name="connsiteY3" fmla="*/ 21220 h 35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80" h="356885">
                  <a:moveTo>
                    <a:pt x="0" y="356885"/>
                  </a:moveTo>
                  <a:cubicBezTo>
                    <a:pt x="65590" y="234386"/>
                    <a:pt x="131180" y="111888"/>
                    <a:pt x="254643" y="55944"/>
                  </a:cubicBezTo>
                  <a:cubicBezTo>
                    <a:pt x="378106" y="0"/>
                    <a:pt x="740780" y="21220"/>
                    <a:pt x="740780" y="21220"/>
                  </a:cubicBezTo>
                  <a:lnTo>
                    <a:pt x="740780" y="21220"/>
                  </a:lnTo>
                </a:path>
              </a:pathLst>
            </a:cu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F11870-8D03-0143-B699-88F63F4F0591}"/>
                </a:ext>
              </a:extLst>
            </p:cNvPr>
            <p:cNvSpPr/>
            <p:nvPr/>
          </p:nvSpPr>
          <p:spPr>
            <a:xfrm>
              <a:off x="7777024" y="2687120"/>
              <a:ext cx="8787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solidFill>
                    <a:srgbClr val="40911F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dirty="0">
                  <a:solidFill>
                    <a:srgbClr val="40911F"/>
                  </a:solidFill>
                  <a:latin typeface="Times New Roman" pitchFamily="18" charset="0"/>
                  <a:cs typeface="Times New Roman" pitchFamily="18" charset="0"/>
                </a:rPr>
                <a:t>U(E</a:t>
              </a:r>
              <a:r>
                <a:rPr lang="en-US" baseline="-25000" dirty="0">
                  <a:solidFill>
                    <a:srgbClr val="40911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dirty="0">
                  <a:solidFill>
                    <a:srgbClr val="40911F"/>
                  </a:solidFill>
                </a:rPr>
                <a:t>) 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931B7D0-595B-0840-84BC-12C7A8CAF5D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057848" y="2383263"/>
              <a:ext cx="0" cy="1347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75FFC7-3018-A640-AEE5-A59DAD31E898}"/>
                </a:ext>
              </a:extLst>
            </p:cNvPr>
            <p:cNvSpPr/>
            <p:nvPr/>
          </p:nvSpPr>
          <p:spPr>
            <a:xfrm>
              <a:off x="7413697" y="2085799"/>
              <a:ext cx="8322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U(LP)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D386EBF-3381-F74D-8A41-E641D276798E}"/>
                </a:ext>
              </a:extLst>
            </p:cNvPr>
            <p:cNvSpPr/>
            <p:nvPr/>
          </p:nvSpPr>
          <p:spPr bwMode="auto">
            <a:xfrm>
              <a:off x="6886937" y="2129742"/>
              <a:ext cx="486136" cy="138896"/>
            </a:xfrm>
            <a:custGeom>
              <a:avLst/>
              <a:gdLst>
                <a:gd name="connsiteX0" fmla="*/ 0 w 486136"/>
                <a:gd name="connsiteY0" fmla="*/ 0 h 138896"/>
                <a:gd name="connsiteX1" fmla="*/ 347240 w 486136"/>
                <a:gd name="connsiteY1" fmla="*/ 23149 h 138896"/>
                <a:gd name="connsiteX2" fmla="*/ 486136 w 486136"/>
                <a:gd name="connsiteY2" fmla="*/ 138896 h 13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136" h="138896">
                  <a:moveTo>
                    <a:pt x="0" y="0"/>
                  </a:moveTo>
                  <a:cubicBezTo>
                    <a:pt x="133108" y="0"/>
                    <a:pt x="266217" y="0"/>
                    <a:pt x="347240" y="23149"/>
                  </a:cubicBezTo>
                  <a:cubicBezTo>
                    <a:pt x="428263" y="46298"/>
                    <a:pt x="457199" y="92597"/>
                    <a:pt x="486136" y="138896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5958F49-09E2-1E43-AF29-A87A6DDDCD7D}"/>
                </a:ext>
              </a:extLst>
            </p:cNvPr>
            <p:cNvSpPr/>
            <p:nvPr/>
          </p:nvSpPr>
          <p:spPr bwMode="auto">
            <a:xfrm>
              <a:off x="6886937" y="3043026"/>
              <a:ext cx="486136" cy="138896"/>
            </a:xfrm>
            <a:custGeom>
              <a:avLst/>
              <a:gdLst>
                <a:gd name="connsiteX0" fmla="*/ 0 w 486136"/>
                <a:gd name="connsiteY0" fmla="*/ 0 h 138896"/>
                <a:gd name="connsiteX1" fmla="*/ 347240 w 486136"/>
                <a:gd name="connsiteY1" fmla="*/ 23149 h 138896"/>
                <a:gd name="connsiteX2" fmla="*/ 486136 w 486136"/>
                <a:gd name="connsiteY2" fmla="*/ 138896 h 13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136" h="138896">
                  <a:moveTo>
                    <a:pt x="0" y="0"/>
                  </a:moveTo>
                  <a:cubicBezTo>
                    <a:pt x="133108" y="0"/>
                    <a:pt x="266217" y="0"/>
                    <a:pt x="347240" y="23149"/>
                  </a:cubicBezTo>
                  <a:cubicBezTo>
                    <a:pt x="428263" y="46298"/>
                    <a:pt x="457199" y="92597"/>
                    <a:pt x="486136" y="138896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1E268709-0131-B345-BA91-AC21DB133493}"/>
              </a:ext>
            </a:extLst>
          </p:cNvPr>
          <p:cNvSpPr/>
          <p:nvPr/>
        </p:nvSpPr>
        <p:spPr bwMode="auto">
          <a:xfrm>
            <a:off x="7653639" y="5964641"/>
            <a:ext cx="1577200" cy="490586"/>
          </a:xfrm>
          <a:prstGeom prst="wedgeRoundRectCallout">
            <a:avLst>
              <a:gd name="adj1" fmla="val -20555"/>
              <a:gd name="adj2" fmla="val -7273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/>
          </a:p>
        </p:txBody>
      </p:sp>
      <p:graphicFrame>
        <p:nvGraphicFramePr>
          <p:cNvPr id="30" name="Object 2">
            <a:extLst>
              <a:ext uri="{FF2B5EF4-FFF2-40B4-BE49-F238E27FC236}">
                <a16:creationId xmlns:a16="http://schemas.microsoft.com/office/drawing/2014/main" id="{28374F91-0862-D740-8DD4-B0A7D5022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82947"/>
              </p:ext>
            </p:extLst>
          </p:nvPr>
        </p:nvGraphicFramePr>
        <p:xfrm>
          <a:off x="7725212" y="6094036"/>
          <a:ext cx="1434054" cy="36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6" imgW="939600" imgH="241200" progId="Equation.3">
                  <p:embed/>
                </p:oleObj>
              </mc:Choice>
              <mc:Fallback>
                <p:oleObj name="Equation" r:id="rId6" imgW="939600" imgH="241200" progId="Equation.3">
                  <p:embed/>
                  <p:pic>
                    <p:nvPicPr>
                      <p:cNvPr id="1966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212" y="6094036"/>
                        <a:ext cx="1434054" cy="3611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>
            <a:extLst>
              <a:ext uri="{FF2B5EF4-FFF2-40B4-BE49-F238E27FC236}">
                <a16:creationId xmlns:a16="http://schemas.microsoft.com/office/drawing/2014/main" id="{3AC857B1-89BA-8740-A8AF-942281080768}"/>
              </a:ext>
            </a:extLst>
          </p:cNvPr>
          <p:cNvSpPr txBox="1">
            <a:spLocks noChangeArrowheads="1"/>
          </p:cNvSpPr>
          <p:nvPr/>
        </p:nvSpPr>
        <p:spPr>
          <a:xfrm>
            <a:off x="1416889" y="178904"/>
            <a:ext cx="6603989" cy="673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Surface Charge Limit Explained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CA5A0974-13AC-164B-9DB5-8201B827D5F0}"/>
              </a:ext>
            </a:extLst>
          </p:cNvPr>
          <p:cNvSpPr/>
          <p:nvPr/>
        </p:nvSpPr>
        <p:spPr bwMode="auto">
          <a:xfrm>
            <a:off x="7393101" y="2052426"/>
            <a:ext cx="2780270" cy="346867"/>
          </a:xfrm>
          <a:prstGeom prst="wedgeRoundRectCallout">
            <a:avLst>
              <a:gd name="adj1" fmla="val -17819"/>
              <a:gd name="adj2" fmla="val 9845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Bulk GaAs, 532 nm, 100 kV</a:t>
            </a:r>
          </a:p>
        </p:txBody>
      </p:sp>
    </p:spTree>
    <p:extLst>
      <p:ext uri="{BB962C8B-B14F-4D97-AF65-F5344CB8AC3E}">
        <p14:creationId xmlns:p14="http://schemas.microsoft.com/office/powerpoint/2010/main" val="28804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493D0-8184-DC49-8DA2-573376AF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r="3340" b="2304"/>
          <a:stretch>
            <a:fillRect/>
          </a:stretch>
        </p:blipFill>
        <p:spPr bwMode="auto">
          <a:xfrm>
            <a:off x="129208" y="2016351"/>
            <a:ext cx="4701210" cy="360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C09B57-6A38-FB41-BC4D-DD50DCD08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258" y="1683253"/>
            <a:ext cx="4918020" cy="41311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66A1BC-A9F7-1C48-8C66-5A94AE5255FD}"/>
              </a:ext>
            </a:extLst>
          </p:cNvPr>
          <p:cNvSpPr/>
          <p:nvPr/>
        </p:nvSpPr>
        <p:spPr>
          <a:xfrm>
            <a:off x="3841498" y="848547"/>
            <a:ext cx="427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Slide info courtesy Takashi Maruyama, SLAC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CB1E85F-4944-2B48-89EE-5377B5EC9CC9}"/>
              </a:ext>
            </a:extLst>
          </p:cNvPr>
          <p:cNvSpPr txBox="1">
            <a:spLocks noChangeArrowheads="1"/>
          </p:cNvSpPr>
          <p:nvPr/>
        </p:nvSpPr>
        <p:spPr>
          <a:xfrm>
            <a:off x="2479813" y="174779"/>
            <a:ext cx="7707233" cy="673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Overcoming Surface Charge Limit</a:t>
            </a:r>
          </a:p>
        </p:txBody>
      </p:sp>
    </p:spTree>
    <p:extLst>
      <p:ext uri="{BB962C8B-B14F-4D97-AF65-F5344CB8AC3E}">
        <p14:creationId xmlns:p14="http://schemas.microsoft.com/office/powerpoint/2010/main" val="369869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4">
            <a:extLst>
              <a:ext uri="{FF2B5EF4-FFF2-40B4-BE49-F238E27FC236}">
                <a16:creationId xmlns:a16="http://schemas.microsoft.com/office/drawing/2014/main" id="{64DAD934-F117-854B-94ED-4AA9B197E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36393"/>
              </p:ext>
            </p:extLst>
          </p:nvPr>
        </p:nvGraphicFramePr>
        <p:xfrm>
          <a:off x="1319431" y="1120550"/>
          <a:ext cx="4779010" cy="4572000"/>
        </p:xfrm>
        <a:graphic>
          <a:graphicData uri="http://schemas.openxmlformats.org/drawingml/2006/table">
            <a:tbl>
              <a:tblPr/>
              <a:tblGrid>
                <a:gridCol w="174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Rep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499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Pulse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Laser Wavelength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Laser Spot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0.45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0.35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Photocathode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GaAs/GaAsP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GaAs/GaAsP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Gun Voltage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Beam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1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+mn-lt"/>
                        </a:rPr>
                        <a:t>mA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Run Duration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8.25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 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Extracted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30.3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Charge 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80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Fluence Lifetime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132 kC/cm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83 kC/cm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Bunch Charge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2.0 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 Current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 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008"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Peak Current Density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42 A/cm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370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55 A/cm</a:t>
                      </a:r>
                      <a:r>
                        <a:rPr kumimoji="0" lang="en-US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BF53E6D2-F755-9F42-B28C-57EEED5308C1}"/>
              </a:ext>
            </a:extLst>
          </p:cNvPr>
          <p:cNvSpPr/>
          <p:nvPr/>
        </p:nvSpPr>
        <p:spPr bwMode="auto">
          <a:xfrm>
            <a:off x="2020075" y="5830599"/>
            <a:ext cx="1983777" cy="655636"/>
          </a:xfrm>
          <a:prstGeom prst="wedgeRoundRectCallout">
            <a:avLst>
              <a:gd name="adj1" fmla="val 19957"/>
              <a:gd name="adj2" fmla="val -68397"/>
              <a:gd name="adj3" fmla="val 16667"/>
            </a:avLst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J. Grames </a:t>
            </a:r>
            <a:r>
              <a:rPr lang="en-US" i="1" dirty="0"/>
              <a:t>et al</a:t>
            </a:r>
            <a:r>
              <a:rPr lang="en-US" dirty="0"/>
              <a:t>., PAC07, THPMS064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22185-B81F-A64C-8F34-F9DC0CAF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9664" y="3519532"/>
            <a:ext cx="3977640" cy="269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E13390-CB27-8B4F-9B8F-A998C0FE8C13}"/>
              </a:ext>
            </a:extLst>
          </p:cNvPr>
          <p:cNvSpPr txBox="1"/>
          <p:nvPr/>
        </p:nvSpPr>
        <p:spPr>
          <a:xfrm>
            <a:off x="7502793" y="3954172"/>
            <a:ext cx="231298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QE(q) = QE</a:t>
            </a:r>
            <a:r>
              <a:rPr lang="en-US" sz="2000" baseline="-25000" dirty="0">
                <a:solidFill>
                  <a:srgbClr val="FF0000"/>
                </a:solidFill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 e</a:t>
            </a:r>
            <a:r>
              <a:rPr lang="en-US" sz="2400" baseline="30000" dirty="0">
                <a:solidFill>
                  <a:srgbClr val="FF0000"/>
                </a:solidFill>
              </a:rPr>
              <a:t>–(q / 80)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563C3-12D0-AB41-A4F9-44C06E68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64" y="990658"/>
            <a:ext cx="3977640" cy="2697479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B6F2EDD-D912-9A42-BD99-E8F578560EA3}"/>
              </a:ext>
            </a:extLst>
          </p:cNvPr>
          <p:cNvSpPr/>
          <p:nvPr/>
        </p:nvSpPr>
        <p:spPr bwMode="auto">
          <a:xfrm>
            <a:off x="4429754" y="5830599"/>
            <a:ext cx="1927204" cy="655635"/>
          </a:xfrm>
          <a:prstGeom prst="wedgeRoundRectCallout">
            <a:avLst>
              <a:gd name="adj1" fmla="val -19738"/>
              <a:gd name="adj2" fmla="val -67644"/>
              <a:gd name="adj3" fmla="val 16667"/>
            </a:avLst>
          </a:prstGeom>
          <a:solidFill>
            <a:srgbClr val="CC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dirty="0"/>
              <a:t>R. Suleiman </a:t>
            </a:r>
            <a:r>
              <a:rPr lang="fr-FR" i="1" dirty="0"/>
              <a:t>et al</a:t>
            </a:r>
            <a:r>
              <a:rPr lang="fr-FR" dirty="0"/>
              <a:t>., PAC11, WEODS3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267CC-7426-0A45-8C66-AEF43D250F98}"/>
              </a:ext>
            </a:extLst>
          </p:cNvPr>
          <p:cNvSpPr txBox="1"/>
          <p:nvPr/>
        </p:nvSpPr>
        <p:spPr>
          <a:xfrm>
            <a:off x="3011963" y="82029"/>
            <a:ext cx="6449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High Current</a:t>
            </a:r>
            <a:r>
              <a:rPr lang="en-US" sz="3600" dirty="0"/>
              <a:t> Results GaAs/</a:t>
            </a:r>
            <a:r>
              <a:rPr lang="en-US" sz="3600" dirty="0" err="1"/>
              <a:t>GaAsP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973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D19311-D721-3A4F-A18F-E02503DBA1D5}"/>
              </a:ext>
            </a:extLst>
          </p:cNvPr>
          <p:cNvSpPr txBox="1"/>
          <p:nvPr/>
        </p:nvSpPr>
        <p:spPr>
          <a:xfrm>
            <a:off x="1220359" y="110839"/>
            <a:ext cx="8873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Polarized electron source parameters from the TDR</a:t>
            </a:r>
            <a:endParaRPr lang="en-US" sz="2000" b="1" dirty="0"/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52B71E9F-3F74-1546-8CE0-727E13C70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385781"/>
              </p:ext>
            </p:extLst>
          </p:nvPr>
        </p:nvGraphicFramePr>
        <p:xfrm>
          <a:off x="265237" y="1763674"/>
          <a:ext cx="5926840" cy="4705574"/>
        </p:xfrm>
        <a:graphic>
          <a:graphicData uri="http://schemas.openxmlformats.org/drawingml/2006/table">
            <a:tbl>
              <a:tblPr/>
              <a:tblGrid>
                <a:gridCol w="3630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1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TDR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Electrons per microbunch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x 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microbunches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Width of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microbunch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between microbunches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 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Microbunch rep rate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 MHz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7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Width of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macropulse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2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1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Macropulse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repetition rate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(10) Hz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5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Charge per micropulse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4.8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0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Charge per macropulse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6300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3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current from gun (C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F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31.5 (63)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7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current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macropulse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T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19.8 mA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Duty Factor in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macropulse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 ns / 556 ns)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0.18 %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8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 current of micropulse (I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DF)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3000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4" name="Group 73">
            <a:extLst>
              <a:ext uri="{FF2B5EF4-FFF2-40B4-BE49-F238E27FC236}">
                <a16:creationId xmlns:a16="http://schemas.microsoft.com/office/drawing/2014/main" id="{B98ED868-C2DE-4648-B7CC-C2E426CB3B02}"/>
              </a:ext>
            </a:extLst>
          </p:cNvPr>
          <p:cNvGrpSpPr>
            <a:grpSpLocks/>
          </p:cNvGrpSpPr>
          <p:nvPr/>
        </p:nvGrpSpPr>
        <p:grpSpPr bwMode="auto">
          <a:xfrm>
            <a:off x="6421371" y="3431743"/>
            <a:ext cx="3586169" cy="400050"/>
            <a:chOff x="5369" y="1795"/>
            <a:chExt cx="2259" cy="252"/>
          </a:xfrm>
        </p:grpSpPr>
        <p:sp>
          <p:nvSpPr>
            <p:cNvPr id="5" name="Line 65">
              <a:extLst>
                <a:ext uri="{FF2B5EF4-FFF2-40B4-BE49-F238E27FC236}">
                  <a16:creationId xmlns:a16="http://schemas.microsoft.com/office/drawing/2014/main" id="{BC63F9E7-3DA9-A942-BE44-796618588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69" y="1920"/>
              <a:ext cx="288" cy="0"/>
            </a:xfrm>
            <a:prstGeom prst="line">
              <a:avLst/>
            </a:prstGeom>
            <a:noFill/>
            <a:ln w="38100">
              <a:solidFill>
                <a:srgbClr val="F2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73EFA0AB-B282-AB4A-A3B0-7013EFB84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7" y="1795"/>
              <a:ext cx="19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20000"/>
                  </a:solidFill>
                </a:rPr>
                <a:t>Drive Laser (repetition rate)</a:t>
              </a:r>
            </a:p>
          </p:txBody>
        </p:sp>
      </p:grpSp>
      <p:grpSp>
        <p:nvGrpSpPr>
          <p:cNvPr id="10" name="Group 75">
            <a:extLst>
              <a:ext uri="{FF2B5EF4-FFF2-40B4-BE49-F238E27FC236}">
                <a16:creationId xmlns:a16="http://schemas.microsoft.com/office/drawing/2014/main" id="{4DCCAB6C-E345-1F4B-B5F4-F27E35554E5D}"/>
              </a:ext>
            </a:extLst>
          </p:cNvPr>
          <p:cNvGrpSpPr>
            <a:grpSpLocks/>
          </p:cNvGrpSpPr>
          <p:nvPr/>
        </p:nvGrpSpPr>
        <p:grpSpPr bwMode="auto">
          <a:xfrm>
            <a:off x="6439272" y="5075232"/>
            <a:ext cx="4116396" cy="400050"/>
            <a:chOff x="5278" y="2946"/>
            <a:chExt cx="2593" cy="252"/>
          </a:xfrm>
        </p:grpSpPr>
        <p:sp>
          <p:nvSpPr>
            <p:cNvPr id="11" name="Line 67">
              <a:extLst>
                <a:ext uri="{FF2B5EF4-FFF2-40B4-BE49-F238E27FC236}">
                  <a16:creationId xmlns:a16="http://schemas.microsoft.com/office/drawing/2014/main" id="{9789C6B8-50BE-AA40-95DE-091914A0E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8" y="3072"/>
              <a:ext cx="288" cy="0"/>
            </a:xfrm>
            <a:prstGeom prst="line">
              <a:avLst/>
            </a:prstGeom>
            <a:noFill/>
            <a:ln w="38100">
              <a:solidFill>
                <a:srgbClr val="F2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Text Box 71">
              <a:extLst>
                <a:ext uri="{FF2B5EF4-FFF2-40B4-BE49-F238E27FC236}">
                  <a16:creationId xmlns:a16="http://schemas.microsoft.com/office/drawing/2014/main" id="{CD5F4367-B966-844A-AB66-80536A4CD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" y="2946"/>
              <a:ext cx="23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20000"/>
                  </a:solidFill>
                </a:rPr>
                <a:t>Gun Vacuum (operating lifetime)</a:t>
              </a:r>
            </a:p>
          </p:txBody>
        </p: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318F9A58-4AC3-FC4B-B0E7-5F23A04FBD87}"/>
              </a:ext>
            </a:extLst>
          </p:cNvPr>
          <p:cNvGrpSpPr>
            <a:grpSpLocks/>
          </p:cNvGrpSpPr>
          <p:nvPr/>
        </p:nvGrpSpPr>
        <p:grpSpPr bwMode="auto">
          <a:xfrm>
            <a:off x="6460057" y="6101204"/>
            <a:ext cx="5413395" cy="400050"/>
            <a:chOff x="4514" y="3285"/>
            <a:chExt cx="3410" cy="252"/>
          </a:xfrm>
        </p:grpSpPr>
        <p:sp>
          <p:nvSpPr>
            <p:cNvPr id="14" name="Line 68">
              <a:extLst>
                <a:ext uri="{FF2B5EF4-FFF2-40B4-BE49-F238E27FC236}">
                  <a16:creationId xmlns:a16="http://schemas.microsoft.com/office/drawing/2014/main" id="{6CFA4A9F-6EE6-F048-87C5-3171772C7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4" y="3411"/>
              <a:ext cx="288" cy="0"/>
            </a:xfrm>
            <a:prstGeom prst="line">
              <a:avLst/>
            </a:prstGeom>
            <a:noFill/>
            <a:ln w="38100">
              <a:solidFill>
                <a:srgbClr val="F2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15" name="Text Box 72">
              <a:extLst>
                <a:ext uri="{FF2B5EF4-FFF2-40B4-BE49-F238E27FC236}">
                  <a16:creationId xmlns:a16="http://schemas.microsoft.com/office/drawing/2014/main" id="{8823AD29-2715-824D-BF7D-1556F9001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3285"/>
              <a:ext cx="3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20000"/>
                  </a:solidFill>
                </a:rPr>
                <a:t>Gun HV (peak current &amp; surface charge limit)</a:t>
              </a: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56B3EFA5-3BBF-D941-BBDE-9A3869C0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017" y="869852"/>
            <a:ext cx="4320354" cy="2244956"/>
          </a:xfrm>
          <a:prstGeom prst="rect">
            <a:avLst/>
          </a:prstGeom>
        </p:spPr>
      </p:pic>
      <p:grpSp>
        <p:nvGrpSpPr>
          <p:cNvPr id="17" name="Group 73">
            <a:extLst>
              <a:ext uri="{FF2B5EF4-FFF2-40B4-BE49-F238E27FC236}">
                <a16:creationId xmlns:a16="http://schemas.microsoft.com/office/drawing/2014/main" id="{84DC4F87-39F4-5B42-875E-5D33544C5C39}"/>
              </a:ext>
            </a:extLst>
          </p:cNvPr>
          <p:cNvGrpSpPr>
            <a:grpSpLocks/>
          </p:cNvGrpSpPr>
          <p:nvPr/>
        </p:nvGrpSpPr>
        <p:grpSpPr bwMode="auto">
          <a:xfrm>
            <a:off x="6421377" y="4389195"/>
            <a:ext cx="5164151" cy="400050"/>
            <a:chOff x="5369" y="1795"/>
            <a:chExt cx="3253" cy="252"/>
          </a:xfrm>
        </p:grpSpPr>
        <p:sp>
          <p:nvSpPr>
            <p:cNvPr id="18" name="Line 65">
              <a:extLst>
                <a:ext uri="{FF2B5EF4-FFF2-40B4-BE49-F238E27FC236}">
                  <a16:creationId xmlns:a16="http://schemas.microsoft.com/office/drawing/2014/main" id="{D6B9B56B-6B01-FB4A-BA15-9F1C58381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69" y="1920"/>
              <a:ext cx="288" cy="0"/>
            </a:xfrm>
            <a:prstGeom prst="line">
              <a:avLst/>
            </a:prstGeom>
            <a:noFill/>
            <a:ln w="38100">
              <a:solidFill>
                <a:srgbClr val="F2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19" name="Text Box 69">
              <a:extLst>
                <a:ext uri="{FF2B5EF4-FFF2-40B4-BE49-F238E27FC236}">
                  <a16:creationId xmlns:a16="http://schemas.microsoft.com/office/drawing/2014/main" id="{76DEEE51-D604-514E-B055-D7AF8F3F7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7" y="1795"/>
              <a:ext cx="29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20000"/>
                  </a:solidFill>
                </a:rPr>
                <a:t>High-P Photocathode (quantum efficiency)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54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177B09-342E-2045-A3CF-F7CBFCA6987F}"/>
              </a:ext>
            </a:extLst>
          </p:cNvPr>
          <p:cNvSpPr txBox="1"/>
          <p:nvPr/>
        </p:nvSpPr>
        <p:spPr>
          <a:xfrm>
            <a:off x="3721081" y="170821"/>
            <a:ext cx="484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DC High Voltage Photo-Gun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BA507E-DC39-A546-97C4-ED65C837F5C7}"/>
              </a:ext>
            </a:extLst>
          </p:cNvPr>
          <p:cNvSpPr/>
          <p:nvPr/>
        </p:nvSpPr>
        <p:spPr>
          <a:xfrm>
            <a:off x="243156" y="882334"/>
            <a:ext cx="11268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Why a high gun voltage?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Reduces space-charge-induced emittance growth, maintain smaller transverse profile and short bunch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Reduces electron impact-ionization production, prolongs operating lifetime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Addresses </a:t>
            </a:r>
            <a:r>
              <a:rPr lang="en-US" b="1" u="sng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high current density</a:t>
            </a:r>
            <a:r>
              <a:rPr lang="en-US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limitation due to Child’s Law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4955CDA8-7446-B545-A616-EE68F229A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19" y="2981560"/>
            <a:ext cx="3207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Assume d=3 cm cathode/anode gap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DDCFF43-7F0D-9F4A-8B96-3148C4788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12" y="2693402"/>
            <a:ext cx="151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Child’s Law:</a:t>
            </a:r>
          </a:p>
        </p:txBody>
      </p:sp>
      <p:graphicFrame>
        <p:nvGraphicFramePr>
          <p:cNvPr id="8" name="Group 57">
            <a:extLst>
              <a:ext uri="{FF2B5EF4-FFF2-40B4-BE49-F238E27FC236}">
                <a16:creationId xmlns:a16="http://schemas.microsoft.com/office/drawing/2014/main" id="{C28E3977-7415-DE4E-A21B-B259FC791B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392696"/>
              </p:ext>
            </p:extLst>
          </p:nvPr>
        </p:nvGraphicFramePr>
        <p:xfrm>
          <a:off x="682236" y="3393974"/>
          <a:ext cx="2460812" cy="2273286"/>
        </p:xfrm>
        <a:graphic>
          <a:graphicData uri="http://schemas.openxmlformats.org/drawingml/2006/table">
            <a:tbl>
              <a:tblPr/>
              <a:tblGrid>
                <a:gridCol w="104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 (kV)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20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(A/cm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-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350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8311DC2-CDE7-9B42-9BC0-96393601E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898" y="2716818"/>
            <a:ext cx="2283385" cy="353278"/>
          </a:xfrm>
          <a:prstGeom prst="rect">
            <a:avLst/>
          </a:prstGeom>
        </p:spPr>
      </p:pic>
      <p:pic>
        <p:nvPicPr>
          <p:cNvPr id="44" name="Picture 2" descr="M:\inj_group\INV_GUN_2009\photos in tunnel\inv_gun1.JPG">
            <a:extLst>
              <a:ext uri="{FF2B5EF4-FFF2-40B4-BE49-F238E27FC236}">
                <a16:creationId xmlns:a16="http://schemas.microsoft.com/office/drawing/2014/main" id="{303B3B7A-63E7-D44B-B92F-EA9EE272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5950" y="191798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0EB427D-79DF-C14D-ACA9-E3D1CFF17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744" y="1953074"/>
            <a:ext cx="919005" cy="1135586"/>
          </a:xfrm>
          <a:prstGeom prst="rect">
            <a:avLst/>
          </a:prstGeom>
        </p:spPr>
      </p:pic>
      <p:sp>
        <p:nvSpPr>
          <p:cNvPr id="45" name="Text Box 18">
            <a:extLst>
              <a:ext uri="{FF2B5EF4-FFF2-40B4-BE49-F238E27FC236}">
                <a16:creationId xmlns:a16="http://schemas.microsoft.com/office/drawing/2014/main" id="{0F5241E6-01C7-5E40-804D-7FDFAEBD5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908" y="5414519"/>
            <a:ext cx="45758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Jefferson Lab has built </a:t>
            </a:r>
            <a:r>
              <a:rPr lang="en-US" sz="1600" dirty="0">
                <a:solidFill>
                  <a:srgbClr val="FF0000"/>
                </a:solidFill>
              </a:rPr>
              <a:t>two 200 kV DC-HV photo-guns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grain </a:t>
            </a:r>
            <a:r>
              <a:rPr lang="en-US" sz="1600" dirty="0" err="1"/>
              <a:t>Nb</a:t>
            </a:r>
            <a:r>
              <a:rPr lang="en-US" sz="1600" dirty="0"/>
              <a:t> tested 225 kV (&gt;18 MV/m)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Stainless steel now at CEBAF 200 kV (no FE)</a:t>
            </a:r>
          </a:p>
          <a:p>
            <a:r>
              <a:rPr lang="en-US" sz="1600" dirty="0"/>
              <a:t>Both demonstrated &lt;2e-12 Torr (N2 equivalent)</a:t>
            </a:r>
          </a:p>
        </p:txBody>
      </p:sp>
      <p:grpSp>
        <p:nvGrpSpPr>
          <p:cNvPr id="17" name="Group 74">
            <a:extLst>
              <a:ext uri="{FF2B5EF4-FFF2-40B4-BE49-F238E27FC236}">
                <a16:creationId xmlns:a16="http://schemas.microsoft.com/office/drawing/2014/main" id="{F5A090A9-E44E-6C42-9AF7-1D1F126DDF63}"/>
              </a:ext>
            </a:extLst>
          </p:cNvPr>
          <p:cNvGrpSpPr>
            <a:grpSpLocks/>
          </p:cNvGrpSpPr>
          <p:nvPr/>
        </p:nvGrpSpPr>
        <p:grpSpPr bwMode="auto">
          <a:xfrm>
            <a:off x="3618026" y="5040257"/>
            <a:ext cx="2824662" cy="369888"/>
            <a:chOff x="4209" y="2381"/>
            <a:chExt cx="2053" cy="233"/>
          </a:xfrm>
        </p:grpSpPr>
        <p:sp>
          <p:nvSpPr>
            <p:cNvPr id="18" name="Line 66">
              <a:extLst>
                <a:ext uri="{FF2B5EF4-FFF2-40B4-BE49-F238E27FC236}">
                  <a16:creationId xmlns:a16="http://schemas.microsoft.com/office/drawing/2014/main" id="{512AA588-5314-CE4E-A8FE-0EF67939F3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9" y="2503"/>
              <a:ext cx="28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" name="Text Box 70">
              <a:extLst>
                <a:ext uri="{FF2B5EF4-FFF2-40B4-BE49-F238E27FC236}">
                  <a16:creationId xmlns:a16="http://schemas.microsoft.com/office/drawing/2014/main" id="{A682B4F2-DF23-5947-BCC1-382D2E8D2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3" y="2381"/>
              <a:ext cx="17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TDR ~ 24 A/cm</a:t>
              </a:r>
              <a:r>
                <a:rPr lang="en-US" baseline="30000" dirty="0">
                  <a:solidFill>
                    <a:srgbClr val="00B050"/>
                  </a:solidFill>
                </a:rPr>
                <a:t>2 </a:t>
              </a:r>
              <a:r>
                <a:rPr lang="en-US" dirty="0">
                  <a:solidFill>
                    <a:srgbClr val="00B050"/>
                  </a:solidFill>
                </a:rPr>
                <a:t>(5 mm)</a:t>
              </a:r>
            </a:p>
          </p:txBody>
        </p:sp>
      </p:grpSp>
      <p:sp>
        <p:nvSpPr>
          <p:cNvPr id="16" name="Text Box 70">
            <a:extLst>
              <a:ext uri="{FF2B5EF4-FFF2-40B4-BE49-F238E27FC236}">
                <a16:creationId xmlns:a16="http://schemas.microsoft.com/office/drawing/2014/main" id="{0EA3D981-7C6A-CE46-BABD-157D74FF3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2381" y="4224849"/>
            <a:ext cx="247519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TDR ~ 6 A/cm</a:t>
            </a:r>
            <a:r>
              <a:rPr lang="en-US" baseline="30000" dirty="0"/>
              <a:t>2 </a:t>
            </a:r>
            <a:r>
              <a:rPr lang="en-US" dirty="0"/>
              <a:t>(10 mm)</a:t>
            </a:r>
          </a:p>
        </p:txBody>
      </p:sp>
      <p:sp>
        <p:nvSpPr>
          <p:cNvPr id="19" name="Line 66">
            <a:extLst>
              <a:ext uri="{FF2B5EF4-FFF2-40B4-BE49-F238E27FC236}">
                <a16:creationId xmlns:a16="http://schemas.microsoft.com/office/drawing/2014/main" id="{FC60D875-9A38-924E-A8CA-06D0B95F4E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3010" y="4409793"/>
            <a:ext cx="3962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21" name="Line 66">
            <a:extLst>
              <a:ext uri="{FF2B5EF4-FFF2-40B4-BE49-F238E27FC236}">
                <a16:creationId xmlns:a16="http://schemas.microsoft.com/office/drawing/2014/main" id="{21263CD8-B00F-E744-BDC4-5AC791B8FA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0547" y="5667260"/>
            <a:ext cx="39625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66727-35C6-B942-8617-1B88ADB783E8}"/>
              </a:ext>
            </a:extLst>
          </p:cNvPr>
          <p:cNvSpPr txBox="1"/>
          <p:nvPr/>
        </p:nvSpPr>
        <p:spPr>
          <a:xfrm>
            <a:off x="4014277" y="5410145"/>
            <a:ext cx="1910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Factor 2 in charge</a:t>
            </a:r>
          </a:p>
          <a:p>
            <a:r>
              <a:rPr lang="en-US" dirty="0">
                <a:solidFill>
                  <a:srgbClr val="FF0000"/>
                </a:solidFill>
              </a:rPr>
              <a:t>Factor ½ in pulse</a:t>
            </a:r>
          </a:p>
          <a:p>
            <a:r>
              <a:rPr lang="en-US" dirty="0">
                <a:solidFill>
                  <a:srgbClr val="FF0000"/>
                </a:solidFill>
              </a:rPr>
              <a:t>Factor 0.7 in size</a:t>
            </a:r>
          </a:p>
        </p:txBody>
      </p:sp>
    </p:spTree>
    <p:extLst>
      <p:ext uri="{BB962C8B-B14F-4D97-AF65-F5344CB8AC3E}">
        <p14:creationId xmlns:p14="http://schemas.microsoft.com/office/powerpoint/2010/main" val="218755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228DA9-9F1F-1647-A7B0-1ED49A84615D}"/>
              </a:ext>
            </a:extLst>
          </p:cNvPr>
          <p:cNvSpPr txBox="1"/>
          <p:nvPr/>
        </p:nvSpPr>
        <p:spPr>
          <a:xfrm>
            <a:off x="3721079" y="170821"/>
            <a:ext cx="4840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DC High Voltage Photo-Gun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4A9AF3-3132-8547-AF70-9265BE6D3A33}"/>
              </a:ext>
            </a:extLst>
          </p:cNvPr>
          <p:cNvSpPr/>
          <p:nvPr/>
        </p:nvSpPr>
        <p:spPr>
          <a:xfrm>
            <a:off x="193460" y="813375"/>
            <a:ext cx="11998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Significant developments since the GDE period: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Reducing gradient at the ceramic-vacuum-cathode triple-point (essential to reach conditioning voltage)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Demonstrating improved photocathode lifetime with anode biasing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Building higher voltage photo-guns at </a:t>
            </a:r>
            <a:r>
              <a:rPr lang="en-US" sz="20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JLab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(350 kV), Cornell (400 kV), JAEA (450 kV), recently BNL (325 kV)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B4E617-0F68-AE40-A4CC-D745CFCEB774}"/>
              </a:ext>
            </a:extLst>
          </p:cNvPr>
          <p:cNvSpPr/>
          <p:nvPr/>
        </p:nvSpPr>
        <p:spPr>
          <a:xfrm>
            <a:off x="193460" y="2446833"/>
            <a:ext cx="118478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Future R&amp;D opportunities to further improve performance and reliability: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Increase baseline design voltage to elevate Child’s law limit, for 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smaller laser size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or 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shorter pulse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Further improve the high voltage interface 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between the power supply and vacuum chamber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Correct for the cathode/anode optics of inverted gun 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asymmetric electrode geometry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Optimize the 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vacuum conductance in cathode-anode gap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17C1FA-7BE9-FB41-BB8E-457B275C7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18059"/>
              </p:ext>
            </p:extLst>
          </p:nvPr>
        </p:nvGraphicFramePr>
        <p:xfrm>
          <a:off x="6682319" y="4997840"/>
          <a:ext cx="5393718" cy="1463040"/>
        </p:xfrm>
        <a:graphic>
          <a:graphicData uri="http://schemas.openxmlformats.org/drawingml/2006/table">
            <a:tbl>
              <a:tblPr/>
              <a:tblGrid>
                <a:gridCol w="3486150">
                  <a:extLst>
                    <a:ext uri="{9D8B030D-6E8A-4147-A177-3AD203B41FA5}">
                      <a16:colId xmlns:a16="http://schemas.microsoft.com/office/drawing/2014/main" val="3997251233"/>
                    </a:ext>
                  </a:extLst>
                </a:gridCol>
                <a:gridCol w="777411">
                  <a:extLst>
                    <a:ext uri="{9D8B030D-6E8A-4147-A177-3AD203B41FA5}">
                      <a16:colId xmlns:a16="http://schemas.microsoft.com/office/drawing/2014/main" val="1393693875"/>
                    </a:ext>
                  </a:extLst>
                </a:gridCol>
                <a:gridCol w="1130157">
                  <a:extLst>
                    <a:ext uri="{9D8B030D-6E8A-4147-A177-3AD203B41FA5}">
                      <a16:colId xmlns:a16="http://schemas.microsoft.com/office/drawing/2014/main" val="637015014"/>
                    </a:ext>
                  </a:extLst>
                </a:gridCol>
              </a:tblGrid>
              <a:tr h="2324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Parameters</a:t>
                      </a:r>
                      <a:endParaRPr lang="en-US" sz="16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Unit</a:t>
                      </a:r>
                      <a:endParaRPr lang="en-US" sz="16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Design</a:t>
                      </a:r>
                      <a:endParaRPr lang="en-US" sz="16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05230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Operating voltage without measurable field emission</a:t>
                      </a:r>
                      <a:endParaRPr lang="en-US" sz="16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kV</a:t>
                      </a:r>
                      <a:endParaRPr lang="en-US" sz="16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350</a:t>
                      </a:r>
                      <a:endParaRPr lang="en-US" sz="16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330425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Expected conditioning voltage</a:t>
                      </a:r>
                      <a:endParaRPr lang="en-US" sz="16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kV</a:t>
                      </a:r>
                      <a:endParaRPr lang="en-US" sz="16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450</a:t>
                      </a:r>
                      <a:endParaRPr lang="en-US" sz="16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67152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Maximum gradient at operating voltage</a:t>
                      </a:r>
                      <a:endParaRPr lang="en-US" sz="16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MV/m</a:t>
                      </a:r>
                      <a:endParaRPr lang="en-US" sz="16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10</a:t>
                      </a:r>
                      <a:endParaRPr lang="en-US" sz="16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38344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Static vacuum at operating voltage</a:t>
                      </a:r>
                      <a:endParaRPr lang="en-US" sz="16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Torr</a:t>
                      </a:r>
                      <a:endParaRPr lang="en-US" sz="16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&lt;1x10</a:t>
                      </a:r>
                      <a:r>
                        <a:rPr lang="en-US" sz="1600" kern="0" baseline="30000" dirty="0">
                          <a:effectLst/>
                          <a:latin typeface="+mn-lt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-12</a:t>
                      </a:r>
                      <a:endParaRPr lang="en-US" sz="16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5099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333B608-71E9-D745-B9BF-8FF4043A9DAB}"/>
              </a:ext>
            </a:extLst>
          </p:cNvPr>
          <p:cNvSpPr/>
          <p:nvPr/>
        </p:nvSpPr>
        <p:spPr>
          <a:xfrm>
            <a:off x="81025" y="4759864"/>
            <a:ext cx="6536328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Recommend: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Beam dynamics simulations with higher beam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Electrostatic design with higher cathode voltage and biased anode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Triple point junction shield to mitigate excessive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Vacuum and ion bombardment modeling and simulations </a:t>
            </a:r>
          </a:p>
        </p:txBody>
      </p:sp>
    </p:spTree>
    <p:extLst>
      <p:ext uri="{BB962C8B-B14F-4D97-AF65-F5344CB8AC3E}">
        <p14:creationId xmlns:p14="http://schemas.microsoft.com/office/powerpoint/2010/main" val="201423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B418B8-92C0-624B-A17C-5AFF6D916432}"/>
              </a:ext>
            </a:extLst>
          </p:cNvPr>
          <p:cNvSpPr txBox="1"/>
          <p:nvPr/>
        </p:nvSpPr>
        <p:spPr>
          <a:xfrm>
            <a:off x="3653914" y="170821"/>
            <a:ext cx="4974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Polarized Source Drive Laser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7A8ADB-9983-C748-ABC7-D264C2CAD44B}"/>
              </a:ext>
            </a:extLst>
          </p:cNvPr>
          <p:cNvSpPr/>
          <p:nvPr/>
        </p:nvSpPr>
        <p:spPr>
          <a:xfrm>
            <a:off x="265383" y="1708796"/>
            <a:ext cx="78600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Laser system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Wavelength must match (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or be tunable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) to the GaAs (750-850 nm)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Fundamental frequency defined by a harmonic oscillator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Macro pulses are defined by EO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Peak power set by internal amplifier 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Integrated </a:t>
            </a:r>
            <a:r>
              <a:rPr lang="en-US" sz="20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Pockels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cell for laser polarization and helicity reversal</a:t>
            </a:r>
          </a:p>
          <a:p>
            <a:endParaRPr lang="en-US" sz="2000" u="sng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Recent status update (interviewed Axel </a:t>
            </a:r>
            <a:r>
              <a:rPr lang="en-US" sz="2000" b="1" u="sng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Brachmann</a:t>
            </a:r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Drive laser designed at SLAC, prototype demonstrated fundamental frequency rate and macro pulse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Progress made on pulse amplifiers, but not completed during the GDE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GDE period ended prior to planned </a:t>
            </a:r>
            <a:r>
              <a:rPr lang="en-US" sz="20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JLab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beam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Drive laser no longer exists and SLAC polarized source staff have retired or moved to other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48D40-AD28-EB4B-8401-4F0D7040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900" y="885524"/>
            <a:ext cx="3635833" cy="58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1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6235B0-B844-134C-9731-C643BFA458A7}"/>
              </a:ext>
            </a:extLst>
          </p:cNvPr>
          <p:cNvSpPr txBox="1"/>
          <p:nvPr/>
        </p:nvSpPr>
        <p:spPr>
          <a:xfrm>
            <a:off x="3653914" y="170821"/>
            <a:ext cx="4974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Polarized Source Drive Laser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20B93-7AE5-8546-83BD-8077279973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92825" y="2537258"/>
            <a:ext cx="4030573" cy="2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54A129-C817-D44B-9DF1-9835D991E564}"/>
              </a:ext>
            </a:extLst>
          </p:cNvPr>
          <p:cNvSpPr/>
          <p:nvPr/>
        </p:nvSpPr>
        <p:spPr>
          <a:xfrm>
            <a:off x="160960" y="583259"/>
            <a:ext cx="11787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Future drive laser R&amp;D: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GDE drive laser is sophisticated, and costly (&gt;$1M)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Laser technology evolves rapidly, sensible to re-evaluate design and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Very reasonable to consider a 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narrow-band laser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matched to GaAs photocathode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Gain switched fiber lasers produce ~MHz rep rates, have excellent RF-synchronization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High peak power fiber amplifiers are reliable, and have become affordable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03DE9C-4D2A-524A-8D4D-28DC1EEFF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381" y="2522251"/>
            <a:ext cx="3581759" cy="26912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2257C6-3529-4240-A699-D74CDECAEE87}"/>
              </a:ext>
            </a:extLst>
          </p:cNvPr>
          <p:cNvSpPr/>
          <p:nvPr/>
        </p:nvSpPr>
        <p:spPr>
          <a:xfrm>
            <a:off x="304312" y="5383659"/>
            <a:ext cx="11673829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Recommend: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Design and cost a fiber drive laser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Prototype the Optical Power Amplifier (OPA), and characterize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Economical pathway (est. 350 k$) to build drive laser, 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enables beam based photocathode studies</a:t>
            </a:r>
          </a:p>
        </p:txBody>
      </p:sp>
    </p:spTree>
    <p:extLst>
      <p:ext uri="{BB962C8B-B14F-4D97-AF65-F5344CB8AC3E}">
        <p14:creationId xmlns:p14="http://schemas.microsoft.com/office/powerpoint/2010/main" val="91457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E11E1C-A532-BD46-961D-6C4C389B0B98}"/>
              </a:ext>
            </a:extLst>
          </p:cNvPr>
          <p:cNvSpPr txBox="1"/>
          <p:nvPr/>
        </p:nvSpPr>
        <p:spPr>
          <a:xfrm>
            <a:off x="2793296" y="170821"/>
            <a:ext cx="6695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High Polarization GaAs Photocathodes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620091-57EE-BC45-857B-502887444C11}"/>
              </a:ext>
            </a:extLst>
          </p:cNvPr>
          <p:cNvSpPr/>
          <p:nvPr/>
        </p:nvSpPr>
        <p:spPr>
          <a:xfrm>
            <a:off x="217301" y="967488"/>
            <a:ext cx="118478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There is a long, rich history in the development of high polarization GaAs photocathodes:</a:t>
            </a:r>
          </a:p>
          <a:p>
            <a:endParaRPr lang="en-US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First polarized beam from GaAs produced 45 years ago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Many important contributions, notably from SLAC, Nagoya University and St. Petersburg Technical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The US investment over the last 30 years is likely &gt;20 M$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B7CB189-5E4B-8041-967C-E1AEC3DB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71" y="2665773"/>
            <a:ext cx="9257230" cy="4150473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E240B93-DD1D-6B47-9B40-54E4FFD389CE}"/>
              </a:ext>
            </a:extLst>
          </p:cNvPr>
          <p:cNvSpPr txBox="1"/>
          <p:nvPr/>
        </p:nvSpPr>
        <p:spPr>
          <a:xfrm>
            <a:off x="482885" y="3267182"/>
            <a:ext cx="174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Jefferson Lab experience over 25 years</a:t>
            </a:r>
          </a:p>
        </p:txBody>
      </p:sp>
    </p:spTree>
    <p:extLst>
      <p:ext uri="{BB962C8B-B14F-4D97-AF65-F5344CB8AC3E}">
        <p14:creationId xmlns:p14="http://schemas.microsoft.com/office/powerpoint/2010/main" val="317646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C0524F-A1E5-CC4F-BDDD-A011EF1FD43E}"/>
              </a:ext>
            </a:extLst>
          </p:cNvPr>
          <p:cNvSpPr txBox="1"/>
          <p:nvPr/>
        </p:nvSpPr>
        <p:spPr>
          <a:xfrm>
            <a:off x="2793296" y="170821"/>
            <a:ext cx="6695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High Polarization GaAs Photocathodes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095CAC-2AA3-BA4B-AF9E-2B137BF63E2E}"/>
              </a:ext>
            </a:extLst>
          </p:cNvPr>
          <p:cNvSpPr/>
          <p:nvPr/>
        </p:nvSpPr>
        <p:spPr>
          <a:xfrm>
            <a:off x="75157" y="838663"/>
            <a:ext cx="57124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Photocathode R&amp;D has continued since the GDE:</a:t>
            </a:r>
            <a:endParaRPr lang="en-US" sz="2000" u="sng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Diffracted Bragg Reflector (DBR) Strained Layer Superlattice Photocathode (SLSP) with QE &gt; 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Strained-relieved superlattice photocathodes enhance transport and increase QE with QE &gt; 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Alternative fabrication methods, e.g. 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MOCVD or CBE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(vs. MBE, costly and hazardous)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A181C4-F1D7-D14A-9FA2-75A7B0B66A15}"/>
              </a:ext>
            </a:extLst>
          </p:cNvPr>
          <p:cNvSpPr/>
          <p:nvPr/>
        </p:nvSpPr>
        <p:spPr>
          <a:xfrm>
            <a:off x="167625" y="3678377"/>
            <a:ext cx="119456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Is there a world-wide crisis for High-P GaAs photocathodes?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Presently no commercial vendor exists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Insufficient demand for vendors to sustain cost and risk, without a long standing commitment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Jefferson Lab maintains a modest inventory.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But for ILC, EIC, MESA, others this will become a critical path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EC0A5-5341-8B44-9226-6185730E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136" y="1632030"/>
            <a:ext cx="3162864" cy="2544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646A2-733E-C940-B074-5A7CEE5EE7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12165" y="1099595"/>
            <a:ext cx="3138202" cy="2685140"/>
          </a:xfrm>
          <a:prstGeom prst="rect">
            <a:avLst/>
          </a:prstGeom>
        </p:spPr>
      </p:pic>
      <p:sp>
        <p:nvSpPr>
          <p:cNvPr id="10" name="Line 66">
            <a:extLst>
              <a:ext uri="{FF2B5EF4-FFF2-40B4-BE49-F238E27FC236}">
                <a16:creationId xmlns:a16="http://schemas.microsoft.com/office/drawing/2014/main" id="{85FB3E44-7AFD-FA41-BFBF-963F33A63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5674" y="1525672"/>
            <a:ext cx="512982" cy="106358"/>
          </a:xfrm>
          <a:prstGeom prst="line">
            <a:avLst/>
          </a:prstGeom>
          <a:noFill/>
          <a:ln w="38100">
            <a:solidFill>
              <a:srgbClr val="F2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B34A70-19B8-2F49-BA28-95522BD21290}"/>
              </a:ext>
            </a:extLst>
          </p:cNvPr>
          <p:cNvSpPr/>
          <p:nvPr/>
        </p:nvSpPr>
        <p:spPr>
          <a:xfrm>
            <a:off x="304312" y="5383659"/>
            <a:ext cx="11673829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Recommend: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Develop a 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long term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en-US" sz="2000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global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Anticipate 2-3 years of vendor R&amp;D with collaborative measurements, and sustaining a decade of purchasing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Partner with other existing or planned efforts in the US (EIC – </a:t>
            </a:r>
            <a:r>
              <a:rPr lang="en-US" sz="20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JLab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/BNL) and Europe (MESA) </a:t>
            </a:r>
          </a:p>
        </p:txBody>
      </p:sp>
    </p:spTree>
    <p:extLst>
      <p:ext uri="{BB962C8B-B14F-4D97-AF65-F5344CB8AC3E}">
        <p14:creationId xmlns:p14="http://schemas.microsoft.com/office/powerpoint/2010/main" val="39510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42653-3D7F-3C43-8AE9-DB635353D757}"/>
              </a:ext>
            </a:extLst>
          </p:cNvPr>
          <p:cNvSpPr txBox="1"/>
          <p:nvPr/>
        </p:nvSpPr>
        <p:spPr>
          <a:xfrm>
            <a:off x="3408941" y="170821"/>
            <a:ext cx="546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Summary &amp; Recommendations</a:t>
            </a:r>
            <a:endParaRPr lang="en-US" sz="20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38390B-E195-7142-A261-90BE58E55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63241"/>
              </p:ext>
            </p:extLst>
          </p:nvPr>
        </p:nvGraphicFramePr>
        <p:xfrm>
          <a:off x="1505498" y="4504390"/>
          <a:ext cx="8938383" cy="2034561"/>
        </p:xfrm>
        <a:graphic>
          <a:graphicData uri="http://schemas.openxmlformats.org/drawingml/2006/table">
            <a:tbl>
              <a:tblPr firstRow="1" firstCol="1" bandRow="1"/>
              <a:tblGrid>
                <a:gridCol w="2028564">
                  <a:extLst>
                    <a:ext uri="{9D8B030D-6E8A-4147-A177-3AD203B41FA5}">
                      <a16:colId xmlns:a16="http://schemas.microsoft.com/office/drawing/2014/main" val="469954374"/>
                    </a:ext>
                  </a:extLst>
                </a:gridCol>
                <a:gridCol w="3687745">
                  <a:extLst>
                    <a:ext uri="{9D8B030D-6E8A-4147-A177-3AD203B41FA5}">
                      <a16:colId xmlns:a16="http://schemas.microsoft.com/office/drawing/2014/main" val="2031146096"/>
                    </a:ext>
                  </a:extLst>
                </a:gridCol>
                <a:gridCol w="1106404">
                  <a:extLst>
                    <a:ext uri="{9D8B030D-6E8A-4147-A177-3AD203B41FA5}">
                      <a16:colId xmlns:a16="http://schemas.microsoft.com/office/drawing/2014/main" val="2376447192"/>
                    </a:ext>
                  </a:extLst>
                </a:gridCol>
                <a:gridCol w="2115670">
                  <a:extLst>
                    <a:ext uri="{9D8B030D-6E8A-4147-A177-3AD203B41FA5}">
                      <a16:colId xmlns:a16="http://schemas.microsoft.com/office/drawing/2014/main" val="941415576"/>
                    </a:ext>
                  </a:extLst>
                </a:gridCol>
              </a:tblGrid>
              <a:tr h="401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Issue</a:t>
                      </a:r>
                      <a:endParaRPr lang="en-US" sz="14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Tasks</a:t>
                      </a:r>
                      <a:endParaRPr lang="en-US" sz="14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Cost </a:t>
                      </a:r>
                      <a:endParaRPr lang="en-US" sz="14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(MILC)</a:t>
                      </a:r>
                      <a:endParaRPr lang="en-US" sz="1400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Human Resources (</a:t>
                      </a:r>
                      <a:r>
                        <a:rPr lang="en-US" sz="1400" b="1" i="1" kern="10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FTEy</a:t>
                      </a: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331860"/>
                  </a:ext>
                </a:extLst>
              </a:tr>
              <a:tr h="4019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Drive laser system</a:t>
                      </a:r>
                      <a:endParaRPr lang="en-US" sz="1400" b="1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Design and provide a prototype drive laser with ILC bunch train</a:t>
                      </a:r>
                      <a:endParaRPr lang="en-US" sz="1400" b="1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0.35</a:t>
                      </a:r>
                      <a:endParaRPr lang="en-US" sz="1400" b="1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1794"/>
                  </a:ext>
                </a:extLst>
              </a:tr>
              <a:tr h="4850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HV Photogun</a:t>
                      </a:r>
                      <a:endParaRPr lang="en-US" sz="1400" b="1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Design and build a </a:t>
                      </a:r>
                      <a:r>
                        <a:rPr lang="en-US" sz="1400" b="1" i="1" kern="10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photogun</a:t>
                      </a: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operating at 350 kV without field emission and static vacuum &lt;2x10-12 Torr</a:t>
                      </a:r>
                      <a:endParaRPr lang="en-US" sz="1400" b="1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400" b="1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0962"/>
                  </a:ext>
                </a:extLst>
              </a:tr>
              <a:tr h="51246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GaAs/GaAsP Photocathodes</a:t>
                      </a:r>
                      <a:endParaRPr lang="en-US" sz="1400" b="1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Commercialize strained superlattice GaAs / </a:t>
                      </a:r>
                      <a:r>
                        <a:rPr lang="en-US" sz="1400" b="1" i="1" kern="100" dirty="0" err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GaAsP</a:t>
                      </a:r>
                      <a:r>
                        <a:rPr lang="en-US" sz="1400" b="1" i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photocathodes with P&gt;90% and QE&gt;1%</a:t>
                      </a:r>
                      <a:endParaRPr lang="en-US" sz="1400" b="1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2.0</a:t>
                      </a:r>
                      <a:endParaRPr lang="en-US" sz="1400" b="1" kern="1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35916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3D89AEC-6865-6241-942A-B17787AAE228}"/>
              </a:ext>
            </a:extLst>
          </p:cNvPr>
          <p:cNvSpPr/>
          <p:nvPr/>
        </p:nvSpPr>
        <p:spPr>
          <a:xfrm>
            <a:off x="322973" y="755596"/>
            <a:ext cx="116365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There are no foreseeable technological “show-stoppers” leading to the construction of the ILC polarized electron source.  However, there have been meaningful improvements in lasers and high voltage guns, and  a pending photocathode crisis looms.   These issues ought to be considered in during </a:t>
            </a:r>
            <a:r>
              <a:rPr lang="en-US" sz="20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PreLab</a:t>
            </a: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 for the baseline design and incorporated as makes sense, as opportunities for reliability, performance or cost improvements.</a:t>
            </a:r>
            <a:r>
              <a:rPr lang="en-US" sz="2000" dirty="0"/>
              <a:t> </a:t>
            </a:r>
          </a:p>
          <a:p>
            <a:endParaRPr lang="en-US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000" b="1" u="sng" dirty="0">
                <a:ea typeface="MS Mincho" panose="02020609040205080304" pitchFamily="49" charset="-128"/>
                <a:cs typeface="Times New Roman" panose="02020603050405020304" pitchFamily="18" charset="0"/>
              </a:rPr>
              <a:t>These may include:</a:t>
            </a:r>
          </a:p>
          <a:p>
            <a:endParaRPr lang="en-US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Designing or building a prototype drive laser based on fiber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Building a higher voltage inverted gun, to improve beam quality, and with greater HV reliability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Committing to a global R&amp;D partnership to develop a commercial supplier of High-P GaAs photocathodes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Demonstrating the high peak current beam structure required for the ILC by the end of </a:t>
            </a:r>
            <a:r>
              <a:rPr lang="en-US" sz="2000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PreLab</a:t>
            </a:r>
            <a:endParaRPr lang="en-US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1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1475</Words>
  <Application>Microsoft Macintosh PowerPoint</Application>
  <PresentationFormat>Widescreen</PresentationFormat>
  <Paragraphs>246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MS Mincho</vt:lpstr>
      <vt:lpstr>Yu Gothic</vt:lpstr>
      <vt:lpstr>Arial</vt:lpstr>
      <vt:lpstr>Calibri</vt:lpstr>
      <vt:lpstr>Calibri Light</vt:lpstr>
      <vt:lpstr>Comic Sans MS</vt:lpstr>
      <vt:lpstr>Symbol</vt:lpstr>
      <vt:lpstr>Times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67</cp:revision>
  <dcterms:created xsi:type="dcterms:W3CDTF">2021-02-04T14:44:55Z</dcterms:created>
  <dcterms:modified xsi:type="dcterms:W3CDTF">2022-02-17T01:13:48Z</dcterms:modified>
</cp:coreProperties>
</file>