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309" r:id="rId2"/>
    <p:sldId id="388" r:id="rId3"/>
    <p:sldId id="356" r:id="rId4"/>
    <p:sldId id="375" r:id="rId5"/>
    <p:sldId id="387" r:id="rId6"/>
    <p:sldId id="386" r:id="rId7"/>
    <p:sldId id="256" r:id="rId8"/>
    <p:sldId id="257" r:id="rId9"/>
    <p:sldId id="258" r:id="rId10"/>
    <p:sldId id="371" r:id="rId11"/>
    <p:sldId id="383" r:id="rId12"/>
    <p:sldId id="384" r:id="rId13"/>
    <p:sldId id="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ad Suleiman" initials="RS" lastIdx="0" clrIdx="0">
    <p:extLst>
      <p:ext uri="{19B8F6BF-5375-455C-9EA6-DF929625EA0E}">
        <p15:presenceInfo xmlns:p15="http://schemas.microsoft.com/office/powerpoint/2012/main" userId="S-1-5-21-1097014734-140981682-1849977318-50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34D"/>
    <a:srgbClr val="CF890B"/>
    <a:srgbClr val="05EBD0"/>
    <a:srgbClr val="AA329C"/>
    <a:srgbClr val="AC21AF"/>
    <a:srgbClr val="1C76C0"/>
    <a:srgbClr val="9C3490"/>
    <a:srgbClr val="FF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6408" autoAdjust="0"/>
  </p:normalViewPr>
  <p:slideViewPr>
    <p:cSldViewPr snapToGrid="0" snapToObjects="1">
      <p:cViewPr varScale="1">
        <p:scale>
          <a:sx n="76" d="100"/>
          <a:sy n="76" d="100"/>
        </p:scale>
        <p:origin x="132" y="78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7ABA1-EF92-0A09-F4BE-6AF321786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C4A264-8F8F-6653-230E-3A9EA180A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FCDC97-499E-BF0F-91EE-1ECCD4D0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9711F-1388-524B-B273-764B6B980E5B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F3A36C-6974-67AA-4249-8719284A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ADCAD-F68E-34F2-EF68-2A608F71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6AF9-81A0-1248-BB10-F06FD54C46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68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cct.com/product/vp-e2xmsd-vme-processor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epcopower.com/index.htm" TargetMode="External"/><Relationship Id="rId5" Type="http://schemas.openxmlformats.org/officeDocument/2006/relationships/hyperlink" Target="https://www.caen.it/products/v6533/" TargetMode="External"/><Relationship Id="rId4" Type="http://schemas.openxmlformats.org/officeDocument/2006/relationships/hyperlink" Target="https://www.wiener-d.com/product/6u-vme64x-395-x-mini-chassis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fjwxals@alphaspectra.com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tiff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505595"/>
            <a:ext cx="10583064" cy="617838"/>
          </a:xfrm>
        </p:spPr>
        <p:txBody>
          <a:bodyPr/>
          <a:lstStyle/>
          <a:p>
            <a:r>
              <a:rPr lang="en-US" sz="3200" i="1" dirty="0"/>
              <a:t>Jefferson Lab – Compton Transmission Polarimeter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Summary of Progress</a:t>
            </a:r>
          </a:p>
          <a:p>
            <a:r>
              <a:rPr lang="en-US" sz="2400" dirty="0"/>
              <a:t>June 29,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Riad, Joe, Eric, and Matt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910C62D-1673-4CBD-8BA6-6A23DF45C9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988" r="18988"/>
          <a:stretch>
            <a:fillRect/>
          </a:stretch>
        </p:blipFill>
        <p:spPr>
          <a:xfrm>
            <a:off x="6572250" y="1720850"/>
            <a:ext cx="5619750" cy="38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3501-9F5C-4A2B-87E4-3C86B27E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Portable Data Acquisition System (DAQ)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54B00-E896-4015-80B5-912473E7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9D70B8-40CE-4186-935F-6360B586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A715B3-8703-4AB6-8A00-8C6F83D58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DAQ Readout:</a:t>
            </a:r>
          </a:p>
          <a:p>
            <a:pPr lvl="1"/>
            <a:r>
              <a:rPr lang="en-US" dirty="0"/>
              <a:t>Delayed Helicity, T_Settle and Pattern Sync</a:t>
            </a:r>
          </a:p>
          <a:p>
            <a:pPr lvl="1"/>
            <a:r>
              <a:rPr lang="en-US" dirty="0"/>
              <a:t>PMT, BCM</a:t>
            </a:r>
          </a:p>
          <a:p>
            <a:pPr lvl="1"/>
            <a:r>
              <a:rPr lang="en-US" dirty="0"/>
              <a:t>Battery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Remote controllable IHWP</a:t>
            </a:r>
          </a:p>
          <a:p>
            <a:r>
              <a:rPr lang="en-US" dirty="0">
                <a:solidFill>
                  <a:srgbClr val="FF0000"/>
                </a:solidFill>
              </a:rPr>
              <a:t>Two systems: one for BNL and one for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endParaRPr lang="en-US" dirty="0"/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868E86-169B-4A74-9DE2-CB5F6C6EFEC4}"/>
              </a:ext>
            </a:extLst>
          </p:cNvPr>
          <p:cNvGrpSpPr/>
          <p:nvPr/>
        </p:nvGrpSpPr>
        <p:grpSpPr>
          <a:xfrm>
            <a:off x="2288213" y="1448808"/>
            <a:ext cx="9491895" cy="5010570"/>
            <a:chOff x="2288213" y="1448808"/>
            <a:chExt cx="9491895" cy="501057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22831D9-B998-457E-80F1-A8A940B2EE84}"/>
                </a:ext>
              </a:extLst>
            </p:cNvPr>
            <p:cNvGrpSpPr/>
            <p:nvPr/>
          </p:nvGrpSpPr>
          <p:grpSpPr>
            <a:xfrm>
              <a:off x="2288213" y="1448808"/>
              <a:ext cx="9491895" cy="5010570"/>
              <a:chOff x="1363584" y="1615426"/>
              <a:chExt cx="9491895" cy="5010570"/>
            </a:xfrm>
          </p:grpSpPr>
          <p:cxnSp>
            <p:nvCxnSpPr>
              <p:cNvPr id="66" name="Connector: Elbow 65">
                <a:extLst>
                  <a:ext uri="{FF2B5EF4-FFF2-40B4-BE49-F238E27FC236}">
                    <a16:creationId xmlns:a16="http://schemas.microsoft.com/office/drawing/2014/main" id="{4825D87A-CAD2-4D7A-BB0B-D2225D37B0EC}"/>
                  </a:ext>
                </a:extLst>
              </p:cNvPr>
              <p:cNvCxnSpPr>
                <a:cxnSpLocks/>
                <a:stCxn id="65" idx="0"/>
                <a:endCxn id="9" idx="2"/>
              </p:cNvCxnSpPr>
              <p:nvPr/>
            </p:nvCxnSpPr>
            <p:spPr>
              <a:xfrm rot="5400000" flipH="1" flipV="1">
                <a:off x="7286923" y="3406972"/>
                <a:ext cx="1279289" cy="740686"/>
              </a:xfrm>
              <a:prstGeom prst="bentConnector3">
                <a:avLst>
                  <a:gd name="adj1" fmla="val 31864"/>
                </a:avLst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1D87601-5363-45A6-B2AD-99D4FA9BF92E}"/>
                  </a:ext>
                </a:extLst>
              </p:cNvPr>
              <p:cNvGrpSpPr/>
              <p:nvPr/>
            </p:nvGrpSpPr>
            <p:grpSpPr>
              <a:xfrm>
                <a:off x="1363584" y="1615426"/>
                <a:ext cx="9491895" cy="5010570"/>
                <a:chOff x="1363584" y="1615426"/>
                <a:chExt cx="9491895" cy="5010570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365573CE-40CB-41EF-977F-7D6E25A22EEA}"/>
                    </a:ext>
                  </a:extLst>
                </p:cNvPr>
                <p:cNvGrpSpPr/>
                <p:nvPr/>
              </p:nvGrpSpPr>
              <p:grpSpPr>
                <a:xfrm>
                  <a:off x="6720077" y="3316955"/>
                  <a:ext cx="2601387" cy="2089325"/>
                  <a:chOff x="6720077" y="3316955"/>
                  <a:chExt cx="2601387" cy="2089325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AEB2170E-2944-42BC-99A8-37EEE81436AA}"/>
                      </a:ext>
                    </a:extLst>
                  </p:cNvPr>
                  <p:cNvSpPr/>
                  <p:nvPr/>
                </p:nvSpPr>
                <p:spPr>
                  <a:xfrm>
                    <a:off x="6720077" y="4269355"/>
                    <a:ext cx="2601387" cy="1136925"/>
                  </a:xfrm>
                  <a:prstGeom prst="rect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: Rounded Corners 64">
                    <a:extLst>
                      <a:ext uri="{FF2B5EF4-FFF2-40B4-BE49-F238E27FC236}">
                        <a16:creationId xmlns:a16="http://schemas.microsoft.com/office/drawing/2014/main" id="{68969902-A659-40DA-8100-A859AB2D1905}"/>
                      </a:ext>
                    </a:extLst>
                  </p:cNvPr>
                  <p:cNvSpPr/>
                  <p:nvPr/>
                </p:nvSpPr>
                <p:spPr>
                  <a:xfrm>
                    <a:off x="7274974" y="4416959"/>
                    <a:ext cx="562499" cy="259072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80B0B20C-27A7-43ED-A095-4C36385073AA}"/>
                      </a:ext>
                    </a:extLst>
                  </p:cNvPr>
                  <p:cNvSpPr txBox="1"/>
                  <p:nvPr/>
                </p:nvSpPr>
                <p:spPr>
                  <a:xfrm>
                    <a:off x="8289782" y="3316955"/>
                    <a:ext cx="57874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DAC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053B9436-91BE-4EE7-A785-5B642FA083F7}"/>
                      </a:ext>
                    </a:extLst>
                  </p:cNvPr>
                  <p:cNvSpPr txBox="1"/>
                  <p:nvPr/>
                </p:nvSpPr>
                <p:spPr>
                  <a:xfrm>
                    <a:off x="7511383" y="4007516"/>
                    <a:ext cx="132998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B050"/>
                        </a:solidFill>
                      </a:rPr>
                      <a:t>Mini VME Crate</a:t>
                    </a: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D2EA505F-A345-48DE-A18D-91BB8A118A60}"/>
                    </a:ext>
                  </a:extLst>
                </p:cNvPr>
                <p:cNvGrpSpPr/>
                <p:nvPr/>
              </p:nvGrpSpPr>
              <p:grpSpPr>
                <a:xfrm>
                  <a:off x="1363584" y="1615426"/>
                  <a:ext cx="9491895" cy="5010570"/>
                  <a:chOff x="1363584" y="1615426"/>
                  <a:chExt cx="9491895" cy="5010570"/>
                </a:xfrm>
              </p:grpSpPr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851300AE-2E14-4134-A6C7-5E1B92286E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98063" y="5027777"/>
                    <a:ext cx="1797937" cy="0"/>
                  </a:xfrm>
                  <a:prstGeom prst="straightConnector1">
                    <a:avLst/>
                  </a:prstGeom>
                  <a:ln w="12700">
                    <a:solidFill>
                      <a:srgbClr val="7030A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DC6170E9-CEA1-49F6-BDBE-07208BF490BA}"/>
                      </a:ext>
                    </a:extLst>
                  </p:cNvPr>
                  <p:cNvSpPr txBox="1"/>
                  <p:nvPr/>
                </p:nvSpPr>
                <p:spPr>
                  <a:xfrm>
                    <a:off x="2782999" y="4845999"/>
                    <a:ext cx="13625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Battery (1 V)</a:t>
                    </a:r>
                  </a:p>
                </p:txBody>
              </p: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9C8B62AF-7788-41C7-88B2-A36CE2BA70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96000" y="4914041"/>
                    <a:ext cx="1879898" cy="1948"/>
                  </a:xfrm>
                  <a:prstGeom prst="straightConnector1">
                    <a:avLst/>
                  </a:prstGeom>
                  <a:ln w="12700">
                    <a:solidFill>
                      <a:srgbClr val="7030A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F6DC11DB-A3C8-4360-A724-E9121A028538}"/>
                      </a:ext>
                    </a:extLst>
                  </p:cNvPr>
                  <p:cNvGrpSpPr/>
                  <p:nvPr/>
                </p:nvGrpSpPr>
                <p:grpSpPr>
                  <a:xfrm>
                    <a:off x="1363584" y="1615426"/>
                    <a:ext cx="9491895" cy="5010570"/>
                    <a:chOff x="1363584" y="1615426"/>
                    <a:chExt cx="9491895" cy="5010570"/>
                  </a:xfrm>
                </p:grpSpPr>
                <p:grpSp>
                  <p:nvGrpSpPr>
                    <p:cNvPr id="52" name="Group 51">
                      <a:extLst>
                        <a:ext uri="{FF2B5EF4-FFF2-40B4-BE49-F238E27FC236}">
                          <a16:creationId xmlns:a16="http://schemas.microsoft.com/office/drawing/2014/main" id="{5272E1EE-0164-48E1-B52C-C6D9F1CF97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584" y="1615426"/>
                      <a:ext cx="9491895" cy="5010570"/>
                      <a:chOff x="1363584" y="1615426"/>
                      <a:chExt cx="9491895" cy="5010570"/>
                    </a:xfrm>
                  </p:grpSpPr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388DFAB1-EF31-4A17-9978-898F5079345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941062" y="2555424"/>
                        <a:ext cx="914417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Magnet</a:t>
                        </a:r>
                      </a:p>
                    </p:txBody>
                  </p:sp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373BA98A-62AC-4A76-B553-4FFE91FC48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63584" y="1615426"/>
                        <a:ext cx="8466216" cy="5010570"/>
                        <a:chOff x="1363584" y="1615426"/>
                        <a:chExt cx="8466216" cy="5010570"/>
                      </a:xfrm>
                    </p:grpSpPr>
                    <p:sp>
                      <p:nvSpPr>
                        <p:cNvPr id="12" name="Rectangle 11">
                          <a:extLst>
                            <a:ext uri="{FF2B5EF4-FFF2-40B4-BE49-F238E27FC236}">
                              <a16:creationId xmlns:a16="http://schemas.microsoft.com/office/drawing/2014/main" id="{ACE612E8-7A51-430A-8C9F-1137BFEF95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55935" y="3236461"/>
                          <a:ext cx="1217225" cy="68971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0B0F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25" name="Connector: Elbow 24">
                          <a:extLst>
                            <a:ext uri="{FF2B5EF4-FFF2-40B4-BE49-F238E27FC236}">
                              <a16:creationId xmlns:a16="http://schemas.microsoft.com/office/drawing/2014/main" id="{6C8CAF32-C6F9-43EF-B3DB-DED7301AD2AB}"/>
                            </a:ext>
                          </a:extLst>
                        </p:cNvPr>
                        <p:cNvCxnSpPr>
                          <a:cxnSpLocks/>
                          <a:stCxn id="23" idx="3"/>
                          <a:endCxn id="12" idx="1"/>
                        </p:cNvCxnSpPr>
                        <p:nvPr/>
                      </p:nvCxnSpPr>
                      <p:spPr>
                        <a:xfrm flipV="1">
                          <a:off x="6249139" y="3581317"/>
                          <a:ext cx="306796" cy="901350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ln w="12700">
                          <a:solidFill>
                            <a:srgbClr val="00B0F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Connector: Elbow 37">
                          <a:extLst>
                            <a:ext uri="{FF2B5EF4-FFF2-40B4-BE49-F238E27FC236}">
                              <a16:creationId xmlns:a16="http://schemas.microsoft.com/office/drawing/2014/main" id="{4255557C-268A-420F-A3E9-0AA6F17EA778}"/>
                            </a:ext>
                          </a:extLst>
                        </p:cNvPr>
                        <p:cNvCxnSpPr>
                          <a:cxnSpLocks/>
                          <a:endCxn id="12" idx="2"/>
                        </p:cNvCxnSpPr>
                        <p:nvPr/>
                      </p:nvCxnSpPr>
                      <p:spPr>
                        <a:xfrm rot="16200000" flipV="1">
                          <a:off x="7032305" y="4058417"/>
                          <a:ext cx="362339" cy="97852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ln w="12700">
                          <a:solidFill>
                            <a:srgbClr val="00B0F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50" name="Group 49">
                          <a:extLst>
                            <a:ext uri="{FF2B5EF4-FFF2-40B4-BE49-F238E27FC236}">
                              <a16:creationId xmlns:a16="http://schemas.microsoft.com/office/drawing/2014/main" id="{4BD2BBB8-5325-48AB-B1B6-CBA590BFC40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63584" y="1615426"/>
                          <a:ext cx="8466216" cy="5010570"/>
                          <a:chOff x="1363584" y="1615426"/>
                          <a:chExt cx="8466216" cy="5010570"/>
                        </a:xfrm>
                      </p:grpSpPr>
                      <p:grpSp>
                        <p:nvGrpSpPr>
                          <p:cNvPr id="10" name="Group 9">
                            <a:extLst>
                              <a:ext uri="{FF2B5EF4-FFF2-40B4-BE49-F238E27FC236}">
                                <a16:creationId xmlns:a16="http://schemas.microsoft.com/office/drawing/2014/main" id="{A8F68209-0037-474A-87E9-B33997B17B3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63584" y="1615426"/>
                            <a:ext cx="8466216" cy="5010570"/>
                            <a:chOff x="1363584" y="1615426"/>
                            <a:chExt cx="8466216" cy="5010570"/>
                          </a:xfrm>
                        </p:grpSpPr>
                        <p:grpSp>
                          <p:nvGrpSpPr>
                            <p:cNvPr id="7" name="Group 6">
                              <a:extLst>
                                <a:ext uri="{FF2B5EF4-FFF2-40B4-BE49-F238E27FC236}">
                                  <a16:creationId xmlns:a16="http://schemas.microsoft.com/office/drawing/2014/main" id="{6B9C6C34-E247-477E-9DF2-953F3D66FEF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44778" y="1615426"/>
                              <a:ext cx="6985022" cy="5010570"/>
                              <a:chOff x="1526650" y="1665456"/>
                              <a:chExt cx="6985022" cy="5010570"/>
                            </a:xfrm>
                          </p:grpSpPr>
                          <p:sp>
                            <p:nvSpPr>
                              <p:cNvPr id="3" name="Rectangle 2">
                                <a:extLst>
                                  <a:ext uri="{FF2B5EF4-FFF2-40B4-BE49-F238E27FC236}">
                                    <a16:creationId xmlns:a16="http://schemas.microsoft.com/office/drawing/2014/main" id="{47038217-2AB5-4823-ABCA-2DE00D32BE1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465028" y="2229421"/>
                                <a:ext cx="4649053" cy="3759200"/>
                              </a:xfrm>
                              <a:prstGeom prst="rect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" name="Speech Bubble: Rectangle with Corners Rounded 7">
                                <a:extLst>
                                  <a:ext uri="{FF2B5EF4-FFF2-40B4-BE49-F238E27FC236}">
                                    <a16:creationId xmlns:a16="http://schemas.microsoft.com/office/drawing/2014/main" id="{21F87068-7336-4614-99A8-75FABA7D113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787900" y="1665456"/>
                                <a:ext cx="1993900" cy="409674"/>
                              </a:xfrm>
                              <a:prstGeom prst="wedgeRoundRectCallout">
                                <a:avLst>
                                  <a:gd name="adj1" fmla="val -17984"/>
                                  <a:gd name="adj2" fmla="val 79329"/>
                                  <a:gd name="adj3" fmla="val 16667"/>
                                </a:avLst>
                              </a:prstGeom>
                              <a:noFill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2000" dirty="0">
                                    <a:solidFill>
                                      <a:schemeClr val="tx1"/>
                                    </a:solidFill>
                                    <a:cs typeface="Arial" panose="020B0604020202020204" pitchFamily="34" charset="0"/>
                                  </a:rPr>
                                  <a:t>Portable Rack</a:t>
                                </a:r>
                              </a:p>
                            </p:txBody>
                          </p:sp>
                          <p:sp>
                            <p:nvSpPr>
                              <p:cNvPr id="9" name="Rectangle: Rounded Corners 8">
                                <a:extLst>
                                  <a:ext uri="{FF2B5EF4-FFF2-40B4-BE49-F238E27FC236}">
                                    <a16:creationId xmlns:a16="http://schemas.microsoft.com/office/drawing/2014/main" id="{DD922C05-781F-4569-9C23-40DBC64B005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019932" y="2407221"/>
                                <a:ext cx="1917700" cy="780479"/>
                              </a:xfrm>
                              <a:prstGeom prst="roundRect">
                                <a:avLst/>
                              </a:prstGeom>
                            </p:spPr>
                            <p:style>
                              <a:lnRef idx="2">
                                <a:schemeClr val="accent6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accent6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dirty="0"/>
                                  <a:t>Magnet Power Supply, ±10 Amps</a:t>
                                </a:r>
                              </a:p>
                            </p:txBody>
                          </p:sp>
                          <p:cxnSp>
                            <p:nvCxnSpPr>
                              <p:cNvPr id="11" name="Straight Arrow Connector 10">
                                <a:extLst>
                                  <a:ext uri="{FF2B5EF4-FFF2-40B4-BE49-F238E27FC236}">
                                    <a16:creationId xmlns:a16="http://schemas.microsoft.com/office/drawing/2014/main" id="{E0DD7FB0-1E3A-4131-956A-98566A987A29}"/>
                                  </a:ext>
                                </a:extLst>
                              </p:cNvPr>
                              <p:cNvCxnSpPr>
                                <a:cxnSpLocks/>
                                <a:stCxn id="9" idx="3"/>
                              </p:cNvCxnSpPr>
                              <p:nvPr/>
                            </p:nvCxnSpPr>
                            <p:spPr>
                              <a:xfrm>
                                <a:off x="7937632" y="2797461"/>
                                <a:ext cx="574040" cy="0"/>
                              </a:xfrm>
                              <a:prstGeom prst="straightConnector1">
                                <a:avLst/>
                              </a:prstGeom>
                              <a:ln w="12700">
                                <a:solidFill>
                                  <a:srgbClr val="7030A0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3" name="TextBox 12">
                                <a:extLst>
                                  <a:ext uri="{FF2B5EF4-FFF2-40B4-BE49-F238E27FC236}">
                                    <a16:creationId xmlns:a16="http://schemas.microsoft.com/office/drawing/2014/main" id="{DBBCD713-0347-4220-A771-372010D1001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276613" y="3489349"/>
                                <a:ext cx="1127937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dirty="0"/>
                                  <a:t>Computer</a:t>
                                </a:r>
                              </a:p>
                            </p:txBody>
                          </p:sp>
                          <p:sp>
                            <p:nvSpPr>
                              <p:cNvPr id="14" name="Rectangle: Rounded Corners 13">
                                <a:extLst>
                                  <a:ext uri="{FF2B5EF4-FFF2-40B4-BE49-F238E27FC236}">
                                    <a16:creationId xmlns:a16="http://schemas.microsoft.com/office/drawing/2014/main" id="{6F7A3A8C-D393-4795-9288-58239CEAC90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973881" y="2402101"/>
                                <a:ext cx="1917700" cy="780479"/>
                              </a:xfrm>
                              <a:prstGeom prst="roundRect">
                                <a:avLst/>
                              </a:prstGeom>
                            </p:spPr>
                            <p:style>
                              <a:lnRef idx="2">
                                <a:schemeClr val="accent6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accent6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dirty="0"/>
                                  <a:t>HV Power Supply, -5kV</a:t>
                                </a:r>
                              </a:p>
                            </p:txBody>
                          </p:sp>
                          <p:cxnSp>
                            <p:nvCxnSpPr>
                              <p:cNvPr id="15" name="Straight Arrow Connector 14">
                                <a:extLst>
                                  <a:ext uri="{FF2B5EF4-FFF2-40B4-BE49-F238E27FC236}">
                                    <a16:creationId xmlns:a16="http://schemas.microsoft.com/office/drawing/2014/main" id="{EB75E508-C857-4D57-B9EB-FAF99A0CB9B3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2852360" y="2797460"/>
                                <a:ext cx="1121521" cy="0"/>
                              </a:xfrm>
                              <a:prstGeom prst="straightConnector1">
                                <a:avLst/>
                              </a:prstGeom>
                              <a:ln w="12700">
                                <a:solidFill>
                                  <a:srgbClr val="C00000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6" name="TextBox 15">
                                <a:extLst>
                                  <a:ext uri="{FF2B5EF4-FFF2-40B4-BE49-F238E27FC236}">
                                    <a16:creationId xmlns:a16="http://schemas.microsoft.com/office/drawing/2014/main" id="{A363CE91-692A-4709-AE31-B277DC27B15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239692" y="2607674"/>
                                <a:ext cx="612668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dirty="0"/>
                                  <a:t>PMT</a:t>
                                </a:r>
                              </a:p>
                            </p:txBody>
                          </p:sp>
                          <p:sp>
                            <p:nvSpPr>
                              <p:cNvPr id="18" name="Rectangle 17">
                                <a:extLst>
                                  <a:ext uri="{FF2B5EF4-FFF2-40B4-BE49-F238E27FC236}">
                                    <a16:creationId xmlns:a16="http://schemas.microsoft.com/office/drawing/2014/main" id="{7A8DB53B-0BC1-4856-9B76-C6CDA281C1E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748910" y="4381643"/>
                                <a:ext cx="113731" cy="1014966"/>
                              </a:xfrm>
                              <a:prstGeom prst="rect">
                                <a:avLst/>
                              </a:prstGeom>
                              <a:noFill/>
                              <a:ln w="12700"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9" name="TextBox 18">
                                <a:extLst>
                                  <a:ext uri="{FF2B5EF4-FFF2-40B4-BE49-F238E27FC236}">
                                    <a16:creationId xmlns:a16="http://schemas.microsoft.com/office/drawing/2014/main" id="{E4B1800A-A9F3-418B-A52E-B3F258CA3FC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6645070" y="4362868"/>
                                <a:ext cx="1167924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latin typeface="Arial" pitchFamily="34" charset="0"/>
                                    <a:cs typeface="Arial" pitchFamily="34" charset="0"/>
                                  </a:rPr>
                                  <a:t>Delayed</a:t>
                                </a:r>
                              </a:p>
                              <a:p>
                                <a:pPr algn="ctr"/>
                                <a:r>
                                  <a:rPr lang="en-US" sz="1200" dirty="0">
                                    <a:latin typeface="Arial" pitchFamily="34" charset="0"/>
                                    <a:cs typeface="Arial" pitchFamily="34" charset="0"/>
                                  </a:rPr>
                                  <a:t> Helicity Fiber</a:t>
                                </a:r>
                              </a:p>
                            </p:txBody>
                          </p:sp>
                          <p:sp>
                            <p:nvSpPr>
                              <p:cNvPr id="20" name="TextBox 19">
                                <a:extLst>
                                  <a:ext uri="{FF2B5EF4-FFF2-40B4-BE49-F238E27FC236}">
                                    <a16:creationId xmlns:a16="http://schemas.microsoft.com/office/drawing/2014/main" id="{E3091407-B4A5-4E4C-9D73-07F951C97F8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6665246" y="4923799"/>
                                <a:ext cx="1227026" cy="27699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latin typeface="Arial" pitchFamily="34" charset="0"/>
                                    <a:cs typeface="Arial" pitchFamily="34" charset="0"/>
                                  </a:rPr>
                                  <a:t>Pattern Sync</a:t>
                                </a:r>
                              </a:p>
                            </p:txBody>
                          </p:sp>
                          <p:sp>
                            <p:nvSpPr>
                              <p:cNvPr id="21" name="TextBox 20">
                                <a:extLst>
                                  <a:ext uri="{FF2B5EF4-FFF2-40B4-BE49-F238E27FC236}">
                                    <a16:creationId xmlns:a16="http://schemas.microsoft.com/office/drawing/2014/main" id="{74A64A35-B5B9-414A-97BD-BE8F1AC7E5D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86551" y="6029695"/>
                                <a:ext cx="2762359" cy="64633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>
                                    <a:latin typeface="Arial" pitchFamily="34" charset="0"/>
                                    <a:cs typeface="Arial" pitchFamily="34" charset="0"/>
                                  </a:rPr>
                                  <a:t>Helicity TTL 5V Signal to </a:t>
                                </a:r>
                              </a:p>
                              <a:p>
                                <a:pPr algn="ctr"/>
                                <a:r>
                                  <a:rPr lang="en-US" dirty="0">
                                    <a:latin typeface="Arial" pitchFamily="34" charset="0"/>
                                    <a:cs typeface="Arial" pitchFamily="34" charset="0"/>
                                  </a:rPr>
                                  <a:t>Pockels Cell</a:t>
                                </a:r>
                              </a:p>
                            </p:txBody>
                          </p:sp>
                          <p:cxnSp>
                            <p:nvCxnSpPr>
                              <p:cNvPr id="22" name="Straight Arrow Connector 21">
                                <a:extLst>
                                  <a:ext uri="{FF2B5EF4-FFF2-40B4-BE49-F238E27FC236}">
                                    <a16:creationId xmlns:a16="http://schemas.microsoft.com/office/drawing/2014/main" id="{0BEA609A-737E-4B39-84C1-2FD5626A8047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6702645" y="5312157"/>
                                <a:ext cx="1103130" cy="4633"/>
                              </a:xfrm>
                              <a:prstGeom prst="straightConnector1">
                                <a:avLst/>
                              </a:prstGeom>
                              <a:ln w="12700">
                                <a:solidFill>
                                  <a:srgbClr val="FF0000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23" name="Rectangle 22">
                                <a:extLst>
                                  <a:ext uri="{FF2B5EF4-FFF2-40B4-BE49-F238E27FC236}">
                                    <a16:creationId xmlns:a16="http://schemas.microsoft.com/office/drawing/2014/main" id="{8FC29A17-3796-4CA6-A300-A3DDECC199E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638911" y="3649698"/>
                                <a:ext cx="292100" cy="1765998"/>
                              </a:xfrm>
                              <a:prstGeom prst="rect">
                                <a:avLst/>
                              </a:prstGeom>
                              <a:noFill/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cxnSp>
                            <p:nvCxnSpPr>
                              <p:cNvPr id="24" name="Straight Arrow Connector 23">
                                <a:extLst>
                                  <a:ext uri="{FF2B5EF4-FFF2-40B4-BE49-F238E27FC236}">
                                    <a16:creationId xmlns:a16="http://schemas.microsoft.com/office/drawing/2014/main" id="{0FDC2329-5F3D-42CC-81A0-D5206F51059A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6695870" y="4788219"/>
                                <a:ext cx="1101301" cy="0"/>
                              </a:xfrm>
                              <a:prstGeom prst="straightConnector1">
                                <a:avLst/>
                              </a:prstGeom>
                              <a:ln w="12700">
                                <a:solidFill>
                                  <a:srgbClr val="FF0000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29" name="TextBox 28">
                                <a:extLst>
                                  <a:ext uri="{FF2B5EF4-FFF2-40B4-BE49-F238E27FC236}">
                                    <a16:creationId xmlns:a16="http://schemas.microsoft.com/office/drawing/2014/main" id="{0C499198-167E-4FA9-A07C-93BB9AAECD18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464922" y="5344713"/>
                                <a:ext cx="676660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dirty="0"/>
                                  <a:t>FADC</a:t>
                                </a:r>
                              </a:p>
                            </p:txBody>
                          </p:sp>
                          <p:sp>
                            <p:nvSpPr>
                              <p:cNvPr id="30" name="TextBox 29">
                                <a:extLst>
                                  <a:ext uri="{FF2B5EF4-FFF2-40B4-BE49-F238E27FC236}">
                                    <a16:creationId xmlns:a16="http://schemas.microsoft.com/office/drawing/2014/main" id="{D7EE1686-B134-48D5-9582-7A7409BF7ED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251130" y="5437525"/>
                                <a:ext cx="932628" cy="52322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400" dirty="0">
                                    <a:solidFill>
                                      <a:srgbClr val="FF0000"/>
                                    </a:solidFill>
                                  </a:rPr>
                                  <a:t>Helicity</a:t>
                                </a:r>
                              </a:p>
                              <a:p>
                                <a:pPr algn="ctr"/>
                                <a:r>
                                  <a:rPr lang="en-US" sz="1400" dirty="0">
                                    <a:solidFill>
                                      <a:srgbClr val="FF0000"/>
                                    </a:solidFill>
                                  </a:rPr>
                                  <a:t>Generator</a:t>
                                </a:r>
                              </a:p>
                            </p:txBody>
                          </p:sp>
                          <p:cxnSp>
                            <p:nvCxnSpPr>
                              <p:cNvPr id="31" name="Straight Arrow Connector 30">
                                <a:extLst>
                                  <a:ext uri="{FF2B5EF4-FFF2-40B4-BE49-F238E27FC236}">
                                    <a16:creationId xmlns:a16="http://schemas.microsoft.com/office/drawing/2014/main" id="{EEEDF085-C329-48C3-9EE9-43FE4B435920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2989964" y="3806905"/>
                                <a:ext cx="1787908" cy="0"/>
                              </a:xfrm>
                              <a:prstGeom prst="straightConnector1">
                                <a:avLst/>
                              </a:prstGeom>
                              <a:ln w="12700">
                                <a:solidFill>
                                  <a:srgbClr val="7030A0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33" name="TextBox 32">
                                <a:extLst>
                                  <a:ext uri="{FF2B5EF4-FFF2-40B4-BE49-F238E27FC236}">
                                    <a16:creationId xmlns:a16="http://schemas.microsoft.com/office/drawing/2014/main" id="{53E9D4F3-8682-405E-A2C5-73DD05535C9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526650" y="3622239"/>
                                <a:ext cx="1218603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/>
                                  <a:t>PMT Signal</a:t>
                                </a:r>
                              </a:p>
                            </p:txBody>
                          </p:sp>
                          <p:cxnSp>
                            <p:nvCxnSpPr>
                              <p:cNvPr id="36" name="Straight Arrow Connector 35">
                                <a:extLst>
                                  <a:ext uri="{FF2B5EF4-FFF2-40B4-BE49-F238E27FC236}">
                                    <a16:creationId xmlns:a16="http://schemas.microsoft.com/office/drawing/2014/main" id="{57C5D872-8BEA-4D3B-BFB5-7B69103732D6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2999484" y="4381643"/>
                                <a:ext cx="1788416" cy="0"/>
                              </a:xfrm>
                              <a:prstGeom prst="straightConnector1">
                                <a:avLst/>
                              </a:prstGeom>
                              <a:ln w="12700">
                                <a:solidFill>
                                  <a:srgbClr val="7030A0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sp>
                          <p:nvSpPr>
                            <p:cNvPr id="37" name="TextBox 36">
                              <a:extLst>
                                <a:ext uri="{FF2B5EF4-FFF2-40B4-BE49-F238E27FC236}">
                                  <a16:creationId xmlns:a16="http://schemas.microsoft.com/office/drawing/2014/main" id="{637D4934-FCAD-48C4-9EBD-4BD03FB30A6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363584" y="4160884"/>
                              <a:ext cx="2806217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dirty="0"/>
                                <a:t>Beam Current Monitor (1 V)</a:t>
                              </a:r>
                            </a:p>
                          </p:txBody>
                        </p:sp>
                      </p:grpSp>
                      <p:cxnSp>
                        <p:nvCxnSpPr>
                          <p:cNvPr id="45" name="Straight Arrow Connector 44">
                            <a:extLst>
                              <a:ext uri="{FF2B5EF4-FFF2-40B4-BE49-F238E27FC236}">
                                <a16:creationId xmlns:a16="http://schemas.microsoft.com/office/drawing/2014/main" id="{1D29E7F6-0168-4AB0-9B11-6AD28674B1E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8020772" y="4914041"/>
                            <a:ext cx="1112934" cy="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rgbClr val="FF000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46" name="Rectangle: Rounded Corners 45">
                            <a:extLst>
                              <a:ext uri="{FF2B5EF4-FFF2-40B4-BE49-F238E27FC236}">
                                <a16:creationId xmlns:a16="http://schemas.microsoft.com/office/drawing/2014/main" id="{64324136-FBEF-4F21-9238-4F0A346CEC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942442" y="4345550"/>
                            <a:ext cx="113731" cy="1000898"/>
                          </a:xfrm>
                          <a:prstGeom prst="round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47" name="Straight Arrow Connector 46">
                            <a:extLst>
                              <a:ext uri="{FF2B5EF4-FFF2-40B4-BE49-F238E27FC236}">
                                <a16:creationId xmlns:a16="http://schemas.microsoft.com/office/drawing/2014/main" id="{6F3F0482-81B7-47A4-BF03-4F321C80534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6096000" y="4738189"/>
                            <a:ext cx="1867198" cy="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rgbClr val="7030A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</p:grpSp>
                <p:cxnSp>
                  <p:nvCxnSpPr>
                    <p:cNvPr id="56" name="Straight Arrow Connector 55">
                      <a:extLst>
                        <a:ext uri="{FF2B5EF4-FFF2-40B4-BE49-F238E27FC236}">
                          <a16:creationId xmlns:a16="http://schemas.microsoft.com/office/drawing/2014/main" id="{AE6C59E8-983F-45AD-988C-6CE9C49697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685859" y="5262498"/>
                      <a:ext cx="279877" cy="4262"/>
                    </a:xfrm>
                    <a:prstGeom prst="straightConnector1">
                      <a:avLst/>
                    </a:prstGeom>
                    <a:ln w="12700">
                      <a:solidFill>
                        <a:srgbClr val="7030A0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Arrow Connector 56">
                      <a:extLst>
                        <a:ext uri="{FF2B5EF4-FFF2-40B4-BE49-F238E27FC236}">
                          <a16:creationId xmlns:a16="http://schemas.microsoft.com/office/drawing/2014/main" id="{91CC6E17-9FD7-4D92-AFDB-D8C58901032C}"/>
                        </a:ext>
                      </a:extLst>
                    </p:cNvPr>
                    <p:cNvCxnSpPr>
                      <a:cxnSpLocks/>
                      <a:endCxn id="21" idx="0"/>
                    </p:cNvCxnSpPr>
                    <p:nvPr/>
                  </p:nvCxnSpPr>
                  <p:spPr>
                    <a:xfrm>
                      <a:off x="7685859" y="5266760"/>
                      <a:ext cx="0" cy="712905"/>
                    </a:xfrm>
                    <a:prstGeom prst="straightConnector1">
                      <a:avLst/>
                    </a:prstGeom>
                    <a:ln w="12700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34DE576-4051-44C8-A353-5279B11054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0629" y="5001089"/>
              <a:ext cx="1879898" cy="1948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F47ABDC-665C-4D73-8AB4-FE78B44A0E43}"/>
                </a:ext>
              </a:extLst>
            </p:cNvPr>
            <p:cNvSpPr txBox="1"/>
            <p:nvPr/>
          </p:nvSpPr>
          <p:spPr>
            <a:xfrm>
              <a:off x="8908003" y="4527577"/>
              <a:ext cx="12270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T-Settle Fiber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034CDDD-DDDC-4497-B1F5-38DFAE07C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9050" y="4993909"/>
              <a:ext cx="1103130" cy="463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A8D71E3C-2B65-4383-9BE1-D2AC47E20197}"/>
              </a:ext>
            </a:extLst>
          </p:cNvPr>
          <p:cNvCxnSpPr>
            <a:cxnSpLocks/>
          </p:cNvCxnSpPr>
          <p:nvPr/>
        </p:nvCxnSpPr>
        <p:spPr>
          <a:xfrm rot="10800000">
            <a:off x="7252109" y="2974595"/>
            <a:ext cx="935215" cy="1413945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4B595FB-B8BA-41A7-8838-529BDC1C7FD5}"/>
              </a:ext>
            </a:extLst>
          </p:cNvPr>
          <p:cNvSpPr txBox="1"/>
          <p:nvPr/>
        </p:nvSpPr>
        <p:spPr>
          <a:xfrm>
            <a:off x="6673360" y="2943467"/>
            <a:ext cx="57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DAC</a:t>
            </a:r>
          </a:p>
        </p:txBody>
      </p:sp>
    </p:spTree>
    <p:extLst>
      <p:ext uri="{BB962C8B-B14F-4D97-AF65-F5344CB8AC3E}">
        <p14:creationId xmlns:p14="http://schemas.microsoft.com/office/powerpoint/2010/main" val="372951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B43B-2E7B-4B22-958E-74B6BDDA7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List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F8E99-9B2D-4449-BF94-2AB49471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17C81-04F3-4107-B5D0-B5E1CD31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F6685C-669F-41C5-9F97-F847C756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90" y="1552809"/>
            <a:ext cx="9447619" cy="375238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5F1F0F1-3D6B-48F5-AB83-A3B516ED3FC6}"/>
              </a:ext>
            </a:extLst>
          </p:cNvPr>
          <p:cNvSpPr txBox="1">
            <a:spLocks/>
          </p:cNvSpPr>
          <p:nvPr/>
        </p:nvSpPr>
        <p:spPr>
          <a:xfrm>
            <a:off x="6350620" y="918602"/>
            <a:ext cx="2298700" cy="7301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/>
                <a:cs typeface="Arial"/>
              </a:rPr>
              <a:t>Chris Cuevas – Fast Electronics and DAQ</a:t>
            </a:r>
            <a:r>
              <a:rPr lang="en-US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0514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2794-AF7C-4AAF-9022-E26B7497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Controls and DAQ for Compton Polarimeter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17699-8F83-485A-AFC4-49E7C19E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E3251-68A0-4A04-A685-9D5986AB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455FB1F-4BAA-4331-B290-1133FDCE3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26" b="8926"/>
          <a:stretch/>
        </p:blipFill>
        <p:spPr>
          <a:xfrm>
            <a:off x="7666038" y="963613"/>
            <a:ext cx="4032250" cy="5384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68309B-C41E-44C7-8C4C-7FC52DE4DB38}"/>
              </a:ext>
            </a:extLst>
          </p:cNvPr>
          <p:cNvSpPr txBox="1">
            <a:spLocks/>
          </p:cNvSpPr>
          <p:nvPr/>
        </p:nvSpPr>
        <p:spPr>
          <a:xfrm>
            <a:off x="411892" y="966055"/>
            <a:ext cx="6976787" cy="5381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Mini-rack</a:t>
            </a:r>
          </a:p>
          <a:p>
            <a:pPr lvl="1"/>
            <a:r>
              <a:rPr lang="en-US" dirty="0">
                <a:latin typeface="Arial"/>
                <a:cs typeface="Arial"/>
              </a:rPr>
              <a:t>9 slot 6U VME-64X mini-Crate</a:t>
            </a:r>
          </a:p>
          <a:p>
            <a:pPr lvl="1"/>
            <a:r>
              <a:rPr lang="en-US" dirty="0">
                <a:latin typeface="Arial"/>
                <a:cs typeface="Arial"/>
              </a:rPr>
              <a:t>Magnet Power Supply</a:t>
            </a:r>
          </a:p>
          <a:p>
            <a:pPr lvl="1"/>
            <a:r>
              <a:rPr lang="en-US" dirty="0">
                <a:latin typeface="Arial"/>
                <a:cs typeface="Arial"/>
              </a:rPr>
              <a:t>DAQ/Slow Controls Server</a:t>
            </a:r>
          </a:p>
          <a:p>
            <a:pPr lvl="1"/>
            <a:r>
              <a:rPr lang="en-US" dirty="0">
                <a:latin typeface="Arial"/>
                <a:cs typeface="Arial"/>
              </a:rPr>
              <a:t>Local network switch</a:t>
            </a:r>
          </a:p>
          <a:p>
            <a:pPr lvl="1"/>
            <a:r>
              <a:rPr lang="en-US" dirty="0">
                <a:latin typeface="Arial"/>
                <a:cs typeface="Arial"/>
              </a:rPr>
              <a:t>EFADC250</a:t>
            </a: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DAQ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CODA 3 installation and setup</a:t>
            </a:r>
          </a:p>
          <a:p>
            <a:pPr lvl="1"/>
            <a:r>
              <a:rPr lang="en-US" dirty="0">
                <a:latin typeface="Arial"/>
                <a:cs typeface="Arial"/>
              </a:rPr>
              <a:t>EFADC250 readout via ethernet</a:t>
            </a:r>
          </a:p>
          <a:p>
            <a:pPr lvl="1"/>
            <a:r>
              <a:rPr lang="en-US" dirty="0">
                <a:latin typeface="Arial"/>
                <a:cs typeface="Arial"/>
              </a:rPr>
              <a:t>Online Monitoring </a:t>
            </a: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Slow Controls (local + EPICS)</a:t>
            </a:r>
          </a:p>
          <a:p>
            <a:pPr lvl="1"/>
            <a:r>
              <a:rPr lang="en-US" dirty="0">
                <a:latin typeface="Arial"/>
                <a:cs typeface="Arial"/>
              </a:rPr>
              <a:t>VME </a:t>
            </a:r>
          </a:p>
          <a:p>
            <a:pPr lvl="2"/>
            <a:r>
              <a:rPr lang="en-US" dirty="0">
                <a:latin typeface="Arial"/>
                <a:cs typeface="Arial"/>
              </a:rPr>
              <a:t>Controller (</a:t>
            </a:r>
            <a:r>
              <a:rPr lang="en-US" dirty="0">
                <a:latin typeface="Arial"/>
                <a:cs typeface="Arial"/>
                <a:hlinkClick r:id="rId3"/>
              </a:rPr>
              <a:t>CT VP E24/412-12</a:t>
            </a:r>
            <a:r>
              <a:rPr lang="en-US" dirty="0">
                <a:latin typeface="Arial"/>
                <a:cs typeface="Arial"/>
              </a:rPr>
              <a:t>, Intel Atom + </a:t>
            </a:r>
            <a:r>
              <a:rPr lang="en-US" dirty="0" err="1">
                <a:latin typeface="Arial"/>
                <a:cs typeface="Arial"/>
              </a:rPr>
              <a:t>UnivII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2"/>
            <a:r>
              <a:rPr lang="en-US" dirty="0">
                <a:latin typeface="Arial"/>
                <a:cs typeface="Arial"/>
              </a:rPr>
              <a:t>VME Power Supply / Fans (</a:t>
            </a:r>
            <a:r>
              <a:rPr lang="en-US" dirty="0">
                <a:latin typeface="Arial"/>
                <a:cs typeface="Arial"/>
                <a:hlinkClick r:id="rId4"/>
              </a:rPr>
              <a:t>Weiner 395</a:t>
            </a:r>
            <a:r>
              <a:rPr lang="en-US" dirty="0">
                <a:latin typeface="Arial"/>
                <a:cs typeface="Arial"/>
              </a:rPr>
              <a:t>)</a:t>
            </a:r>
            <a:endParaRPr lang="en-US" dirty="0"/>
          </a:p>
          <a:p>
            <a:pPr lvl="2"/>
            <a:r>
              <a:rPr lang="en-US" dirty="0">
                <a:latin typeface="Arial"/>
                <a:cs typeface="Arial"/>
              </a:rPr>
              <a:t>Detector High Voltage (</a:t>
            </a:r>
            <a:r>
              <a:rPr lang="en-US" dirty="0">
                <a:latin typeface="Arial"/>
                <a:cs typeface="Arial"/>
                <a:hlinkClick r:id="rId5"/>
              </a:rPr>
              <a:t>CAEN v6533N</a:t>
            </a:r>
            <a:r>
              <a:rPr lang="en-US" dirty="0">
                <a:latin typeface="Arial"/>
                <a:cs typeface="Arial"/>
              </a:rPr>
              <a:t>)</a:t>
            </a:r>
            <a:endParaRPr lang="en-US" dirty="0"/>
          </a:p>
          <a:p>
            <a:pPr lvl="2"/>
            <a:r>
              <a:rPr lang="en-US" dirty="0">
                <a:latin typeface="Arial"/>
                <a:cs typeface="Arial"/>
              </a:rPr>
              <a:t>Helicity Generator (JLAB)</a:t>
            </a:r>
          </a:p>
          <a:p>
            <a:pPr lvl="1"/>
            <a:r>
              <a:rPr lang="en-US" dirty="0">
                <a:latin typeface="Arial"/>
                <a:cs typeface="Arial"/>
              </a:rPr>
              <a:t>Magnet Power Supply (Ordered two </a:t>
            </a:r>
            <a:r>
              <a:rPr lang="en-US" dirty="0" err="1">
                <a:latin typeface="Arial"/>
                <a:cs typeface="Arial"/>
                <a:hlinkClick r:id="rId6"/>
              </a:rPr>
              <a:t>Kepco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/>
              <a:t>BOP20-10D-802E </a:t>
            </a:r>
            <a:r>
              <a:rPr lang="en-US" dirty="0">
                <a:latin typeface="Arial"/>
                <a:cs typeface="Arial"/>
              </a:rPr>
              <a:t>supplies )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E5270DB-2942-4A45-B6C3-3D9A2F4FED8E}"/>
              </a:ext>
            </a:extLst>
          </p:cNvPr>
          <p:cNvSpPr txBox="1">
            <a:spLocks/>
          </p:cNvSpPr>
          <p:nvPr/>
        </p:nvSpPr>
        <p:spPr>
          <a:xfrm>
            <a:off x="4946650" y="1422399"/>
            <a:ext cx="2298700" cy="7301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/>
                <a:cs typeface="Arial"/>
              </a:rPr>
              <a:t>Bryan Moffit – Fast Electronics and DAQ</a:t>
            </a:r>
            <a:r>
              <a:rPr lang="en-US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73054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AAA77-77DB-400E-AFE2-7B94F431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Achievements, Milestones and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77C5-72E8-4B74-B557-E156D03D9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558435" cy="5891945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FY22 Q2 (Jan, Feb, Mar)</a:t>
            </a:r>
          </a:p>
          <a:p>
            <a:pPr lvl="1"/>
            <a:r>
              <a:rPr lang="en-US" sz="1800" dirty="0" err="1"/>
              <a:t>IJCLab</a:t>
            </a:r>
            <a:r>
              <a:rPr lang="en-US" sz="1800" dirty="0"/>
              <a:t> is responsible for detector design w/ </a:t>
            </a:r>
            <a:r>
              <a:rPr lang="en-US" sz="1800" dirty="0" err="1"/>
              <a:t>JLab</a:t>
            </a:r>
            <a:r>
              <a:rPr lang="en-US" sz="1800" dirty="0"/>
              <a:t> backfilling long-lead components as necessary</a:t>
            </a:r>
          </a:p>
          <a:p>
            <a:pPr lvl="1"/>
            <a:r>
              <a:rPr lang="en-US" sz="1800" dirty="0"/>
              <a:t>Portable DAQ parts are ordered and/or onsite</a:t>
            </a:r>
          </a:p>
          <a:p>
            <a:pPr lvl="1"/>
            <a:r>
              <a:rPr lang="en-US" sz="1800" dirty="0"/>
              <a:t>One set of Radiator is ready, need to fabricate second radiator and two Collimators</a:t>
            </a:r>
            <a:endParaRPr lang="en-US" dirty="0"/>
          </a:p>
          <a:p>
            <a:pPr lvl="0"/>
            <a:r>
              <a:rPr lang="en-US" sz="2000" dirty="0"/>
              <a:t>FY22 Q3: (Apr, May, June)</a:t>
            </a:r>
          </a:p>
          <a:p>
            <a:pPr lvl="1"/>
            <a:r>
              <a:rPr lang="en-US" sz="1800" dirty="0"/>
              <a:t>Design of magnet with iron core is completed – (2) steel core fabricated, coil winding is underway</a:t>
            </a:r>
          </a:p>
          <a:p>
            <a:pPr lvl="1"/>
            <a:r>
              <a:rPr lang="en-US" sz="1800" dirty="0"/>
              <a:t>Mechanical design of polarimeter for UITF is nearly complete, finalize w/ BNL then fabricate both</a:t>
            </a:r>
          </a:p>
          <a:p>
            <a:pPr lvl="1"/>
            <a:r>
              <a:rPr lang="en-US" sz="1800" dirty="0"/>
              <a:t>Complete Portable DAQ</a:t>
            </a:r>
          </a:p>
          <a:p>
            <a:pPr lvl="1"/>
            <a:r>
              <a:rPr lang="en-US" sz="1800" dirty="0"/>
              <a:t>Installed Wien filter and 200 kV Mott polarimeter – Commission both in July, to calibrate Compton </a:t>
            </a:r>
          </a:p>
          <a:p>
            <a:r>
              <a:rPr lang="en-US" sz="2000" dirty="0"/>
              <a:t>FY22 Q4 (Jul, Aug, Sep):</a:t>
            </a:r>
          </a:p>
          <a:p>
            <a:pPr lvl="1"/>
            <a:r>
              <a:rPr lang="en-US" sz="1800" dirty="0"/>
              <a:t>Assemble polarimeter (4 weeks)</a:t>
            </a:r>
          </a:p>
          <a:p>
            <a:pPr lvl="1"/>
            <a:r>
              <a:rPr lang="en-US" sz="1800" dirty="0"/>
              <a:t>Install polarimeter at UITF (2 weeks)</a:t>
            </a:r>
          </a:p>
          <a:p>
            <a:pPr lvl="1"/>
            <a:r>
              <a:rPr lang="en-US" sz="1800" dirty="0"/>
              <a:t>Beam tests (2 weeks)</a:t>
            </a:r>
          </a:p>
          <a:p>
            <a:pPr lvl="2"/>
            <a:r>
              <a:rPr lang="en-US" sz="1600" dirty="0"/>
              <a:t>Commission new beam line</a:t>
            </a:r>
          </a:p>
          <a:p>
            <a:pPr lvl="2"/>
            <a:r>
              <a:rPr lang="en-US" sz="1600" dirty="0"/>
              <a:t>Calibrate Compton polarimeter against Mott</a:t>
            </a:r>
          </a:p>
          <a:p>
            <a:pPr lvl="0"/>
            <a:r>
              <a:rPr lang="en-US" sz="2000" dirty="0"/>
              <a:t>FY23 Q1 (Oct, Nov, Dec):</a:t>
            </a:r>
          </a:p>
          <a:p>
            <a:pPr lvl="1"/>
            <a:r>
              <a:rPr lang="en-US" sz="1800" dirty="0"/>
              <a:t>Aim to deliver to BNL</a:t>
            </a: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lvl="2"/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5C839-EEB1-4D9E-9238-3FE25675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381AC-9589-4D73-9AF6-3FFE7E984EF2}"/>
              </a:ext>
            </a:extLst>
          </p:cNvPr>
          <p:cNvSpPr txBox="1"/>
          <p:nvPr/>
        </p:nvSpPr>
        <p:spPr>
          <a:xfrm>
            <a:off x="6858000" y="4260730"/>
            <a:ext cx="4839729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Budget:  </a:t>
            </a:r>
          </a:p>
          <a:p>
            <a:pPr lvl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Spent: $190k </a:t>
            </a:r>
          </a:p>
          <a:p>
            <a:pPr lvl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Remaining: $210k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Expecting labor and M&amp;S burn rates to remain high next 6 months</a:t>
            </a:r>
          </a:p>
        </p:txBody>
      </p:sp>
    </p:spTree>
    <p:extLst>
      <p:ext uri="{BB962C8B-B14F-4D97-AF65-F5344CB8AC3E}">
        <p14:creationId xmlns:p14="http://schemas.microsoft.com/office/powerpoint/2010/main" val="311652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E3B9-AB3E-449D-943E-69DF6160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Polarimeter at IUTF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D15DD-DBF0-4988-954E-607064E5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314D5-0917-4045-9CCD-6659B2D2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DC37B6-2613-419F-BACB-8434C8073F7C}"/>
              </a:ext>
            </a:extLst>
          </p:cNvPr>
          <p:cNvGrpSpPr/>
          <p:nvPr/>
        </p:nvGrpSpPr>
        <p:grpSpPr>
          <a:xfrm>
            <a:off x="411892" y="1600200"/>
            <a:ext cx="4876800" cy="3657600"/>
            <a:chOff x="6096000" y="1828800"/>
            <a:chExt cx="4876800" cy="3657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DBDFC3-D740-45F7-B86C-AD5011CB4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828800"/>
              <a:ext cx="4876800" cy="3657600"/>
            </a:xfrm>
            <a:prstGeom prst="rect">
              <a:avLst/>
            </a:prstGeom>
          </p:spPr>
        </p:pic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6652E16-A150-4BE0-BE42-4410C18594B8}"/>
                </a:ext>
              </a:extLst>
            </p:cNvPr>
            <p:cNvSpPr/>
            <p:nvPr/>
          </p:nvSpPr>
          <p:spPr>
            <a:xfrm>
              <a:off x="6705600" y="2816352"/>
              <a:ext cx="914400" cy="612648"/>
            </a:xfrm>
            <a:prstGeom prst="wedgeRoundRectCallout">
              <a:avLst>
                <a:gd name="adj1" fmla="val 9723"/>
                <a:gd name="adj2" fmla="val 122616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Here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757003-93C3-4F18-AE2E-0C96C9A7A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6" r="55420"/>
          <a:stretch/>
        </p:blipFill>
        <p:spPr>
          <a:xfrm>
            <a:off x="7061200" y="1262430"/>
            <a:ext cx="3093310" cy="43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0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AAA77-77DB-400E-AFE2-7B94F431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Compton Transmission Polarimeter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27870-E90D-49AD-8B41-EAF9C036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5C839-EEB1-4D9E-9238-3FE25675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8DF00D-CAA3-4204-AE74-95411F1AD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30" t="21681" b="4454"/>
          <a:stretch/>
        </p:blipFill>
        <p:spPr>
          <a:xfrm rot="16200000">
            <a:off x="7858162" y="1610132"/>
            <a:ext cx="3704034" cy="39751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19DBC4-1DBA-4978-941E-EAA304118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" r="2690"/>
          <a:stretch/>
        </p:blipFill>
        <p:spPr>
          <a:xfrm>
            <a:off x="203200" y="1973670"/>
            <a:ext cx="7378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1FE56B1-CBBB-4ABE-9664-1AF6B2A7A1AE}"/>
              </a:ext>
            </a:extLst>
          </p:cNvPr>
          <p:cNvSpPr/>
          <p:nvPr/>
        </p:nvSpPr>
        <p:spPr>
          <a:xfrm>
            <a:off x="1491392" y="1463178"/>
            <a:ext cx="1150208" cy="487490"/>
          </a:xfrm>
          <a:prstGeom prst="wedgeRoundRectCallout">
            <a:avLst>
              <a:gd name="adj1" fmla="val 9723"/>
              <a:gd name="adj2" fmla="val 122616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D7B128E-F5C0-4209-8E66-36C8CADD38ED}"/>
              </a:ext>
            </a:extLst>
          </p:cNvPr>
          <p:cNvSpPr/>
          <p:nvPr/>
        </p:nvSpPr>
        <p:spPr>
          <a:xfrm>
            <a:off x="3315306" y="1463178"/>
            <a:ext cx="1150208" cy="487490"/>
          </a:xfrm>
          <a:prstGeom prst="wedgeRoundRectCallout">
            <a:avLst>
              <a:gd name="adj1" fmla="val 9723"/>
              <a:gd name="adj2" fmla="val 122616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Magnet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B0F39B2-C759-42C0-9F2E-64B88CEC2536}"/>
              </a:ext>
            </a:extLst>
          </p:cNvPr>
          <p:cNvSpPr/>
          <p:nvPr/>
        </p:nvSpPr>
        <p:spPr>
          <a:xfrm>
            <a:off x="4606243" y="1463178"/>
            <a:ext cx="1292472" cy="487490"/>
          </a:xfrm>
          <a:prstGeom prst="wedgeRoundRectCallout">
            <a:avLst>
              <a:gd name="adj1" fmla="val 9723"/>
              <a:gd name="adj2" fmla="val 122616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Collimator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06B19FF-3646-4318-8244-4FE24DFCB6E6}"/>
              </a:ext>
            </a:extLst>
          </p:cNvPr>
          <p:cNvSpPr/>
          <p:nvPr/>
        </p:nvSpPr>
        <p:spPr>
          <a:xfrm>
            <a:off x="6096000" y="1463178"/>
            <a:ext cx="1150208" cy="487490"/>
          </a:xfrm>
          <a:prstGeom prst="wedgeRoundRectCallout">
            <a:avLst>
              <a:gd name="adj1" fmla="val 9723"/>
              <a:gd name="adj2" fmla="val 122616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Radiator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CA04DF4-4CF3-4FB9-8706-281957FC1AD3}"/>
              </a:ext>
            </a:extLst>
          </p:cNvPr>
          <p:cNvSpPr txBox="1">
            <a:spLocks/>
          </p:cNvSpPr>
          <p:nvPr/>
        </p:nvSpPr>
        <p:spPr>
          <a:xfrm>
            <a:off x="1894686" y="5507537"/>
            <a:ext cx="2841240" cy="3693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/>
                <a:cs typeface="Arial"/>
              </a:rPr>
              <a:t>Shaun Gregory, Gary Hays</a:t>
            </a:r>
            <a:r>
              <a:rPr lang="en-US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7958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014C-4CE4-4F7F-99E1-2FA732E6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Progress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DBC61-6991-4A89-9B1C-F571980B9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268D0-03C5-495E-A1BB-352EA085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ECF22F-BCD0-4A65-A98D-8F9EC9C65EA6}"/>
              </a:ext>
            </a:extLst>
          </p:cNvPr>
          <p:cNvSpPr txBox="1">
            <a:spLocks/>
          </p:cNvSpPr>
          <p:nvPr/>
        </p:nvSpPr>
        <p:spPr>
          <a:xfrm>
            <a:off x="411891" y="966055"/>
            <a:ext cx="5531708" cy="5381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Magnet specifications defined and documented (PMAG0000-0011-S000)</a:t>
            </a:r>
          </a:p>
          <a:p>
            <a:r>
              <a:rPr lang="en-US" dirty="0"/>
              <a:t> Magnet coil and core geometry developed using TOSCA and MAXWELL</a:t>
            </a:r>
          </a:p>
          <a:p>
            <a:pPr lvl="1"/>
            <a:r>
              <a:rPr lang="en-US" dirty="0"/>
              <a:t>Peak field 2.2 Tesla</a:t>
            </a:r>
          </a:p>
          <a:p>
            <a:pPr lvl="1"/>
            <a:r>
              <a:rPr lang="en-US" dirty="0"/>
              <a:t>1005 Steel Core, Flange, Sleeve</a:t>
            </a:r>
          </a:p>
          <a:p>
            <a:r>
              <a:rPr lang="en-US" dirty="0"/>
              <a:t>Detailed coil layout and manufacturing drawings developed</a:t>
            </a:r>
          </a:p>
          <a:p>
            <a:pPr lvl="1"/>
            <a:r>
              <a:rPr lang="en-US" dirty="0"/>
              <a:t>Conductor (2.2 mm x 2.2 mm) and insulation dimensions defined</a:t>
            </a:r>
          </a:p>
          <a:p>
            <a:pPr lvl="1"/>
            <a:r>
              <a:rPr lang="en-US" dirty="0"/>
              <a:t>Coil manufacturing vendor identified and conductor purchased</a:t>
            </a:r>
          </a:p>
          <a:p>
            <a:r>
              <a:rPr lang="en-US" dirty="0"/>
              <a:t>Detailed core drawings being developed</a:t>
            </a:r>
          </a:p>
          <a:p>
            <a:pPr lvl="1"/>
            <a:r>
              <a:rPr lang="en-US" dirty="0"/>
              <a:t>1005 Steel material on-hand</a:t>
            </a:r>
          </a:p>
          <a:p>
            <a:r>
              <a:rPr lang="en-US" dirty="0"/>
              <a:t>Magnet power supply (MPS) requirements defined. Power supplies ordered.</a:t>
            </a:r>
          </a:p>
          <a:p>
            <a:pPr lvl="1"/>
            <a:r>
              <a:rPr lang="en-US" dirty="0"/>
              <a:t>MPS with 0-10Vdc, 15Adc (150W) 2 quadrant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E3E4AAE0-3AE2-4B41-A5D5-0F5DCE22A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344799"/>
            <a:ext cx="5449888" cy="4625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E41AA0-9577-4BB5-8401-CE648EE6C51A}"/>
              </a:ext>
            </a:extLst>
          </p:cNvPr>
          <p:cNvSpPr txBox="1"/>
          <p:nvPr/>
        </p:nvSpPr>
        <p:spPr>
          <a:xfrm>
            <a:off x="7183125" y="5921870"/>
            <a:ext cx="3933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Compton Magnet Design Overview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739C99-B67F-4C72-A65D-B3D0D6F27F46}"/>
              </a:ext>
            </a:extLst>
          </p:cNvPr>
          <p:cNvGrpSpPr/>
          <p:nvPr/>
        </p:nvGrpSpPr>
        <p:grpSpPr>
          <a:xfrm>
            <a:off x="6195188" y="2143378"/>
            <a:ext cx="4020123" cy="1620551"/>
            <a:chOff x="6195188" y="2143378"/>
            <a:chExt cx="4020123" cy="16205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A91D84-DF4C-4011-9627-CE4A5E4B88E1}"/>
                </a:ext>
              </a:extLst>
            </p:cNvPr>
            <p:cNvSpPr txBox="1"/>
            <p:nvPr/>
          </p:nvSpPr>
          <p:spPr>
            <a:xfrm rot="20764140">
              <a:off x="7699272" y="2143378"/>
              <a:ext cx="2130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Sleeve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D24984-9A19-489A-AA14-6048EC1D2F04}"/>
                </a:ext>
              </a:extLst>
            </p:cNvPr>
            <p:cNvSpPr txBox="1"/>
            <p:nvPr/>
          </p:nvSpPr>
          <p:spPr>
            <a:xfrm rot="20764140">
              <a:off x="8084586" y="3394597"/>
              <a:ext cx="2130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57CACF-F377-4AEE-88DC-1ED35FFAE430}"/>
                </a:ext>
              </a:extLst>
            </p:cNvPr>
            <p:cNvSpPr txBox="1"/>
            <p:nvPr/>
          </p:nvSpPr>
          <p:spPr>
            <a:xfrm rot="20764140">
              <a:off x="7846120" y="2579102"/>
              <a:ext cx="2130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Coil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9DA88-4854-44E0-8E02-3C137AEA1BCC}"/>
                </a:ext>
              </a:extLst>
            </p:cNvPr>
            <p:cNvSpPr txBox="1"/>
            <p:nvPr/>
          </p:nvSpPr>
          <p:spPr>
            <a:xfrm rot="20764140">
              <a:off x="6195188" y="2796964"/>
              <a:ext cx="2130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Flange</a:t>
              </a:r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599CD98-6CD6-42C9-924E-8581083E902A}"/>
              </a:ext>
            </a:extLst>
          </p:cNvPr>
          <p:cNvSpPr txBox="1">
            <a:spLocks/>
          </p:cNvSpPr>
          <p:nvPr/>
        </p:nvSpPr>
        <p:spPr>
          <a:xfrm>
            <a:off x="6564936" y="983464"/>
            <a:ext cx="4693092" cy="3693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/>
              <a:t>Probir</a:t>
            </a:r>
            <a:r>
              <a:rPr lang="en-US" sz="1600" b="1" dirty="0"/>
              <a:t> G, Sandesh G, Joe M, Mike B, Sean G</a:t>
            </a:r>
            <a:r>
              <a:rPr lang="en-US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2593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61E35-D831-4A9A-8CE8-8C42D4C0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CFABF-A890-444A-ABFF-67AF6821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6E48B-7082-4F5C-99BB-9F2F06FD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56EF73-9A8F-49B5-A925-7D7EE4E88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09" y="3992278"/>
            <a:ext cx="3747304" cy="2286000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A247444A-C2DA-4D3B-840B-61789DC49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1" y="836817"/>
            <a:ext cx="5259248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5F0CA-9B6A-4B91-8AE8-0E8E2B424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273" y="923081"/>
            <a:ext cx="3843394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B01FD0-5C00-4045-8E5D-CAF9213E6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810" y="3209081"/>
            <a:ext cx="4118944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2105C-8190-4B7E-8E74-E0B724C39E32}"/>
              </a:ext>
            </a:extLst>
          </p:cNvPr>
          <p:cNvSpPr txBox="1"/>
          <p:nvPr/>
        </p:nvSpPr>
        <p:spPr>
          <a:xfrm>
            <a:off x="1268083" y="3049817"/>
            <a:ext cx="3968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Field variation along the core length at radius of 0, 5 mm, 10 mm, &amp; 12.5 mm. Field on Y axis (Tesla) and core length on X axis (mm)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748CDE-0545-4DFE-A779-A6AF12662E4B}"/>
              </a:ext>
            </a:extLst>
          </p:cNvPr>
          <p:cNvSpPr txBox="1"/>
          <p:nvPr/>
        </p:nvSpPr>
        <p:spPr>
          <a:xfrm>
            <a:off x="3666101" y="4765946"/>
            <a:ext cx="1979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 field magnitude and vector plots in MAXWELL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8A2D1-46C7-4D7A-B288-5028DA6D29B5}"/>
              </a:ext>
            </a:extLst>
          </p:cNvPr>
          <p:cNvSpPr txBox="1"/>
          <p:nvPr/>
        </p:nvSpPr>
        <p:spPr>
          <a:xfrm>
            <a:off x="10173754" y="1898191"/>
            <a:ext cx="1682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Coil layout &amp; Composition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7D78E-4A3D-4304-9E90-A02A1AFF8F75}"/>
              </a:ext>
            </a:extLst>
          </p:cNvPr>
          <p:cNvSpPr txBox="1"/>
          <p:nvPr/>
        </p:nvSpPr>
        <p:spPr>
          <a:xfrm>
            <a:off x="10234138" y="4439949"/>
            <a:ext cx="1561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Magnet Manufacturing drawing </a:t>
            </a:r>
          </a:p>
        </p:txBody>
      </p:sp>
    </p:spTree>
    <p:extLst>
      <p:ext uri="{BB962C8B-B14F-4D97-AF65-F5344CB8AC3E}">
        <p14:creationId xmlns:p14="http://schemas.microsoft.com/office/powerpoint/2010/main" val="166230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>
            <a:extLst>
              <a:ext uri="{FF2B5EF4-FFF2-40B4-BE49-F238E27FC236}">
                <a16:creationId xmlns:a16="http://schemas.microsoft.com/office/drawing/2014/main" id="{F35D6658-8C82-5F02-3CDF-EB4F0F3487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220" y="740979"/>
            <a:ext cx="12045950" cy="384"/>
          </a:xfrm>
          <a:prstGeom prst="line">
            <a:avLst/>
          </a:prstGeom>
          <a:noFill/>
          <a:ln w="508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569A69B-36EA-D14F-8217-85605929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185458"/>
            <a:ext cx="25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400" i="1" dirty="0">
                <a:solidFill>
                  <a:srgbClr val="969696"/>
                </a:solidFill>
              </a:rPr>
              <a:t> </a:t>
            </a:r>
            <a:endParaRPr lang="fr-FR" altLang="fr-FR" sz="2400" i="1" dirty="0">
              <a:solidFill>
                <a:srgbClr val="B2B2B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3B8E83-329B-1BE8-E505-DFCF11827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584" y="138728"/>
            <a:ext cx="984246" cy="48426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A1D2931-31EC-CFC5-1234-91B2649CB836}"/>
              </a:ext>
            </a:extLst>
          </p:cNvPr>
          <p:cNvSpPr txBox="1"/>
          <p:nvPr/>
        </p:nvSpPr>
        <p:spPr>
          <a:xfrm>
            <a:off x="69246" y="1103575"/>
            <a:ext cx="111231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photon detector part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cylindrical</a:t>
            </a:r>
            <a:r>
              <a:rPr lang="fr-FR" dirty="0"/>
              <a:t> BGO </a:t>
            </a:r>
            <a:r>
              <a:rPr lang="fr-FR" dirty="0" err="1"/>
              <a:t>crystal</a:t>
            </a:r>
            <a:r>
              <a:rPr lang="fr-FR" dirty="0"/>
              <a:t> </a:t>
            </a:r>
            <a:r>
              <a:rPr lang="fr-FR" dirty="0">
                <a:solidFill>
                  <a:srgbClr val="0432FF"/>
                </a:solidFill>
              </a:rPr>
              <a:t>15 cm </a:t>
            </a:r>
            <a:r>
              <a:rPr lang="fr-FR" dirty="0"/>
              <a:t>long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>
                <a:solidFill>
                  <a:srgbClr val="0432FF"/>
                </a:solidFill>
              </a:rPr>
              <a:t>5 cm </a:t>
            </a:r>
            <a:r>
              <a:rPr lang="fr-FR" dirty="0" err="1"/>
              <a:t>diameter</a:t>
            </a:r>
            <a:r>
              <a:rPr lang="fr-FR" dirty="0"/>
              <a:t> </a:t>
            </a:r>
            <a:r>
              <a:rPr lang="fr-FR" dirty="0" err="1"/>
              <a:t>previously</a:t>
            </a:r>
            <a:r>
              <a:rPr lang="fr-FR" dirty="0"/>
              <a:t> </a:t>
            </a:r>
            <a:r>
              <a:rPr lang="fr-FR" dirty="0" err="1"/>
              <a:t>tested</a:t>
            </a:r>
            <a:r>
              <a:rPr lang="fr-FR" dirty="0"/>
              <a:t> at </a:t>
            </a:r>
            <a:r>
              <a:rPr lang="fr-FR" b="1" dirty="0" err="1">
                <a:solidFill>
                  <a:srgbClr val="FE6801"/>
                </a:solidFill>
              </a:rPr>
              <a:t>IJCLab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provider </a:t>
            </a:r>
            <a:r>
              <a:rPr lang="fr-FR" dirty="0" err="1"/>
              <a:t>is</a:t>
            </a:r>
            <a:r>
              <a:rPr lang="fr-FR" dirty="0"/>
              <a:t> Alpha </a:t>
            </a:r>
            <a:r>
              <a:rPr lang="fr-FR" dirty="0" err="1"/>
              <a:t>Spectra</a:t>
            </a:r>
            <a:r>
              <a:rPr lang="fr-FR" dirty="0"/>
              <a:t> Inc. (ASI) (</a:t>
            </a:r>
            <a:r>
              <a:rPr lang="fr-FR" dirty="0">
                <a:hlinkClick r:id="rId3"/>
              </a:rPr>
              <a:t>fjwxals@alphaspectra.com</a:t>
            </a:r>
            <a:r>
              <a:rPr lang="fr-FR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Shipped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-to-</a:t>
            </a:r>
            <a:r>
              <a:rPr lang="fr-FR" dirty="0" err="1"/>
              <a:t>install</a:t>
            </a:r>
            <a:r>
              <a:rPr lang="fr-FR" dirty="0"/>
              <a:t> </a:t>
            </a:r>
            <a:r>
              <a:rPr lang="fr-FR" dirty="0" err="1"/>
              <a:t>crystals</a:t>
            </a:r>
            <a:r>
              <a:rPr lang="fr-FR" dirty="0"/>
              <a:t> to </a:t>
            </a:r>
            <a:r>
              <a:rPr lang="fr-FR" b="1" dirty="0">
                <a:solidFill>
                  <a:srgbClr val="AC162B"/>
                </a:solidFill>
              </a:rPr>
              <a:t>JLab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/>
              <a:t>Crystal </a:t>
            </a:r>
            <a:r>
              <a:rPr lang="fr-FR" i="1" dirty="0" err="1"/>
              <a:t>reception</a:t>
            </a:r>
            <a:r>
              <a:rPr lang="fr-FR" i="1" dirty="0"/>
              <a:t> @ </a:t>
            </a:r>
            <a:r>
              <a:rPr lang="fr-FR" b="1" i="1" dirty="0">
                <a:solidFill>
                  <a:srgbClr val="AC162B"/>
                </a:solidFill>
              </a:rPr>
              <a:t>JLab</a:t>
            </a:r>
            <a:r>
              <a:rPr lang="fr-FR" i="1" dirty="0"/>
              <a:t> (</a:t>
            </a:r>
            <a:r>
              <a:rPr lang="fr-FR" b="1" i="1" dirty="0" err="1">
                <a:solidFill>
                  <a:srgbClr val="FF0000"/>
                </a:solidFill>
              </a:rPr>
              <a:t>this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b="1" i="1" dirty="0" err="1">
                <a:solidFill>
                  <a:srgbClr val="FF0000"/>
                </a:solidFill>
              </a:rPr>
              <a:t>week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Integration</a:t>
            </a:r>
            <a:r>
              <a:rPr lang="fr-FR" i="1" dirty="0"/>
              <a:t> in the detector </a:t>
            </a:r>
            <a:r>
              <a:rPr lang="fr-FR" i="1" dirty="0" err="1"/>
              <a:t>assembly</a:t>
            </a:r>
            <a:endParaRPr lang="fr-FR" i="1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ED9CB74-283A-6D94-02A1-E3BAA83EEA60}"/>
              </a:ext>
            </a:extLst>
          </p:cNvPr>
          <p:cNvGrpSpPr/>
          <p:nvPr/>
        </p:nvGrpSpPr>
        <p:grpSpPr>
          <a:xfrm>
            <a:off x="7263777" y="1867790"/>
            <a:ext cx="4201047" cy="4548188"/>
            <a:chOff x="7683499" y="1725612"/>
            <a:chExt cx="4201047" cy="454818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35C447A-3D3F-466B-0AA9-846CA5CD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3500" y="3802326"/>
              <a:ext cx="3835400" cy="2471474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FF43046-80F0-2049-1043-BB4FD3EC5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3499" y="1947277"/>
              <a:ext cx="4201047" cy="182462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265EAF0-5A82-D0A7-CF55-C382A7DAC4F4}"/>
                </a:ext>
              </a:extLst>
            </p:cNvPr>
            <p:cNvSpPr txBox="1"/>
            <p:nvPr/>
          </p:nvSpPr>
          <p:spPr>
            <a:xfrm>
              <a:off x="7927972" y="1725612"/>
              <a:ext cx="2117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aseline="30000" dirty="0">
                  <a:solidFill>
                    <a:srgbClr val="0432FF"/>
                  </a:solidFill>
                </a:rPr>
                <a:t>137</a:t>
              </a:r>
              <a:r>
                <a:rPr lang="fr-FR" sz="1400" dirty="0">
                  <a:solidFill>
                    <a:srgbClr val="0432FF"/>
                  </a:solidFill>
                </a:rPr>
                <a:t>Cs </a:t>
              </a:r>
              <a:r>
                <a:rPr lang="fr-FR" sz="1400" dirty="0" err="1">
                  <a:solidFill>
                    <a:srgbClr val="0432FF"/>
                  </a:solidFill>
                </a:rPr>
                <a:t>experimental</a:t>
              </a:r>
              <a:r>
                <a:rPr lang="fr-FR" sz="1400" dirty="0">
                  <a:solidFill>
                    <a:srgbClr val="0432FF"/>
                  </a:solidFill>
                </a:rPr>
                <a:t> </a:t>
              </a:r>
              <a:r>
                <a:rPr lang="fr-FR" sz="1400" dirty="0" err="1">
                  <a:solidFill>
                    <a:srgbClr val="0432FF"/>
                  </a:solidFill>
                </a:rPr>
                <a:t>spectra</a:t>
              </a:r>
              <a:endParaRPr lang="fr-FR" sz="1400" dirty="0">
                <a:solidFill>
                  <a:srgbClr val="0432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84AE47-F1B8-A097-3CA7-2FBF5144C158}"/>
                </a:ext>
              </a:extLst>
            </p:cNvPr>
            <p:cNvSpPr/>
            <p:nvPr/>
          </p:nvSpPr>
          <p:spPr>
            <a:xfrm>
              <a:off x="10697948" y="5593902"/>
              <a:ext cx="772632" cy="466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5C3C78A1-E8E3-4873-7CE8-1346278CB893}"/>
              </a:ext>
            </a:extLst>
          </p:cNvPr>
          <p:cNvSpPr txBox="1"/>
          <p:nvPr/>
        </p:nvSpPr>
        <p:spPr>
          <a:xfrm>
            <a:off x="3567401" y="4294991"/>
            <a:ext cx="252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err="1"/>
              <a:t>Crystals</a:t>
            </a:r>
            <a:r>
              <a:rPr lang="fr-FR" sz="1600" dirty="0"/>
              <a:t> have been </a:t>
            </a:r>
            <a:r>
              <a:rPr lang="fr-FR" sz="1600" dirty="0" err="1"/>
              <a:t>tested</a:t>
            </a:r>
            <a:r>
              <a:rPr lang="fr-FR" sz="1600" dirty="0"/>
              <a:t> at ASI and </a:t>
            </a:r>
            <a:r>
              <a:rPr lang="fr-FR" sz="1600" b="1" dirty="0" err="1">
                <a:solidFill>
                  <a:srgbClr val="FE6801"/>
                </a:solidFill>
              </a:rPr>
              <a:t>IJCLab</a:t>
            </a:r>
            <a:r>
              <a:rPr lang="fr-FR" sz="1600" dirty="0"/>
              <a:t> to have a </a:t>
            </a:r>
            <a:r>
              <a:rPr lang="fr-FR" sz="1600" b="1" dirty="0">
                <a:solidFill>
                  <a:srgbClr val="0432FF"/>
                </a:solidFill>
              </a:rPr>
              <a:t>8.5%</a:t>
            </a:r>
            <a:r>
              <a:rPr lang="fr-FR" sz="1600" dirty="0"/>
              <a:t> </a:t>
            </a:r>
            <a:r>
              <a:rPr lang="fr-FR" sz="1600" dirty="0" err="1"/>
              <a:t>resolution</a:t>
            </a:r>
            <a:r>
              <a:rPr lang="fr-FR" sz="1600" dirty="0"/>
              <a:t> at </a:t>
            </a:r>
            <a:r>
              <a:rPr lang="fr-FR" sz="1600" b="1" dirty="0"/>
              <a:t>662 keV</a:t>
            </a:r>
            <a:r>
              <a:rPr lang="fr-FR" sz="1600" dirty="0"/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E812F13-7DBB-532E-26CD-B8129BA5A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847" y="3016756"/>
            <a:ext cx="1727200" cy="3479800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40E077E-4D72-41E4-8F8A-7DE6734A33AD}"/>
              </a:ext>
            </a:extLst>
          </p:cNvPr>
          <p:cNvSpPr txBox="1">
            <a:spLocks/>
          </p:cNvSpPr>
          <p:nvPr/>
        </p:nvSpPr>
        <p:spPr>
          <a:xfrm>
            <a:off x="3940494" y="5736080"/>
            <a:ext cx="2857835" cy="7421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Christine Le Galliard, </a:t>
            </a:r>
            <a:r>
              <a:rPr lang="en-US" sz="1600" b="1" dirty="0" err="1"/>
              <a:t>Thi</a:t>
            </a:r>
            <a:r>
              <a:rPr lang="en-US" sz="1600" b="1" dirty="0"/>
              <a:t> Nguyen </a:t>
            </a:r>
            <a:r>
              <a:rPr lang="en-US" sz="1600" b="1" dirty="0" err="1"/>
              <a:t>Trung</a:t>
            </a:r>
            <a:r>
              <a:rPr lang="en-US" sz="1600" b="1" dirty="0"/>
              <a:t>, Eric </a:t>
            </a:r>
            <a:r>
              <a:rPr lang="en-US" sz="1600" b="1" dirty="0" err="1"/>
              <a:t>Voutier</a:t>
            </a:r>
            <a:r>
              <a:rPr lang="en-US" dirty="0">
                <a:latin typeface="Arial"/>
                <a:cs typeface="Arial"/>
              </a:rPr>
              <a:t> 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6FBB56C5-F544-425E-9951-C25F2F946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185458"/>
            <a:ext cx="12579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400" i="1" dirty="0">
                <a:solidFill>
                  <a:srgbClr val="969696"/>
                </a:solidFill>
              </a:rPr>
              <a:t>Detector</a:t>
            </a:r>
            <a:endParaRPr lang="fr-FR" altLang="fr-FR" sz="2400" i="1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5634D9B7-BE11-C1DE-AEE2-B80FCB76BC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220" y="740979"/>
            <a:ext cx="12045950" cy="384"/>
          </a:xfrm>
          <a:prstGeom prst="line">
            <a:avLst/>
          </a:prstGeom>
          <a:noFill/>
          <a:ln w="508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B94442D-308D-0F91-477C-011CB6A7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185458"/>
            <a:ext cx="2186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400" i="1" dirty="0" err="1">
                <a:solidFill>
                  <a:srgbClr val="969696"/>
                </a:solidFill>
              </a:rPr>
              <a:t>Photomultiplier</a:t>
            </a:r>
            <a:r>
              <a:rPr lang="fr-FR" altLang="fr-FR" sz="2400" i="1" dirty="0">
                <a:solidFill>
                  <a:srgbClr val="969696"/>
                </a:solidFill>
              </a:rPr>
              <a:t> </a:t>
            </a:r>
            <a:endParaRPr lang="fr-FR" altLang="fr-FR" sz="2400" i="1" dirty="0">
              <a:solidFill>
                <a:srgbClr val="B2B2B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4DF408-7BA1-FC1B-0A7A-1CE218092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584" y="138728"/>
            <a:ext cx="984246" cy="4842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15EDD6-0D10-6206-EA3F-5C7574FDDD8D}"/>
              </a:ext>
            </a:extLst>
          </p:cNvPr>
          <p:cNvSpPr txBox="1"/>
          <p:nvPr/>
        </p:nvSpPr>
        <p:spPr>
          <a:xfrm>
            <a:off x="69246" y="1103575"/>
            <a:ext cx="91725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</a:t>
            </a:r>
            <a:r>
              <a:rPr lang="fr-FR" dirty="0" err="1"/>
              <a:t>selected</a:t>
            </a:r>
            <a:r>
              <a:rPr lang="fr-FR" dirty="0"/>
              <a:t> </a:t>
            </a:r>
            <a:r>
              <a:rPr lang="fr-FR" dirty="0" err="1"/>
              <a:t>photomultiplier</a:t>
            </a:r>
            <a:r>
              <a:rPr lang="fr-FR" dirty="0"/>
              <a:t> tube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>
                <a:solidFill>
                  <a:srgbClr val="0432FF"/>
                </a:solidFill>
              </a:rPr>
              <a:t>R2154-02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Hamamatsu. </a:t>
            </a:r>
            <a:r>
              <a:rPr lang="fr-FR" b="1" dirty="0" err="1">
                <a:solidFill>
                  <a:srgbClr val="AC162B"/>
                </a:solidFill>
              </a:rPr>
              <a:t>Jlab</a:t>
            </a:r>
            <a:r>
              <a:rPr lang="fr-FR" b="1" dirty="0">
                <a:solidFill>
                  <a:srgbClr val="AC162B"/>
                </a:solidFill>
              </a:rPr>
              <a:t> </a:t>
            </a:r>
            <a:r>
              <a:rPr lang="fr-FR" b="1" dirty="0" err="1">
                <a:solidFill>
                  <a:srgbClr val="AC162B"/>
                </a:solidFill>
              </a:rPr>
              <a:t>ordered</a:t>
            </a:r>
            <a:r>
              <a:rPr lang="fr-FR" b="1" dirty="0">
                <a:solidFill>
                  <a:srgbClr val="AC162B"/>
                </a:solidFill>
              </a:rPr>
              <a:t> four </a:t>
            </a:r>
            <a:r>
              <a:rPr lang="fr-FR" b="1" dirty="0" err="1">
                <a:solidFill>
                  <a:srgbClr val="AC162B"/>
                </a:solidFill>
              </a:rPr>
              <a:t>PMTs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PMT socket </a:t>
            </a:r>
            <a:r>
              <a:rPr lang="fr-FR" dirty="0">
                <a:solidFill>
                  <a:srgbClr val="0432FF"/>
                </a:solidFill>
              </a:rPr>
              <a:t>E678-14W</a:t>
            </a:r>
            <a:r>
              <a:rPr lang="fr-FR" dirty="0"/>
              <a:t> </a:t>
            </a:r>
            <a:r>
              <a:rPr lang="fr-FR" dirty="0" err="1"/>
              <a:t>ordering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</a:t>
            </a:r>
            <a:r>
              <a:rPr lang="fr-FR" dirty="0" err="1"/>
              <a:t>progress</a:t>
            </a:r>
            <a:r>
              <a:rPr lang="fr-FR" dirty="0"/>
              <a:t> at </a:t>
            </a:r>
            <a:r>
              <a:rPr lang="fr-FR" b="1" dirty="0" err="1">
                <a:solidFill>
                  <a:srgbClr val="FE6801"/>
                </a:solidFill>
              </a:rPr>
              <a:t>IJCLab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production of </a:t>
            </a:r>
            <a:r>
              <a:rPr lang="fr-FR" dirty="0" err="1"/>
              <a:t>silicon</a:t>
            </a:r>
            <a:r>
              <a:rPr lang="fr-FR" dirty="0"/>
              <a:t> pads for </a:t>
            </a:r>
            <a:r>
              <a:rPr lang="fr-FR" dirty="0" err="1"/>
              <a:t>crystal</a:t>
            </a:r>
            <a:r>
              <a:rPr lang="fr-FR" dirty="0"/>
              <a:t>/PMT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</a:t>
            </a:r>
            <a:r>
              <a:rPr lang="fr-FR" dirty="0" err="1"/>
              <a:t>progress</a:t>
            </a:r>
            <a:r>
              <a:rPr lang="fr-FR" dirty="0"/>
              <a:t> at </a:t>
            </a:r>
            <a:r>
              <a:rPr lang="fr-FR" b="1" dirty="0" err="1">
                <a:solidFill>
                  <a:srgbClr val="FE6801"/>
                </a:solidFill>
              </a:rPr>
              <a:t>IJCLab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/>
              <a:t>PMT </a:t>
            </a:r>
            <a:r>
              <a:rPr lang="fr-FR" i="1" dirty="0" err="1"/>
              <a:t>reception</a:t>
            </a:r>
            <a:r>
              <a:rPr lang="fr-FR" i="1" dirty="0"/>
              <a:t> @ </a:t>
            </a:r>
            <a:r>
              <a:rPr lang="fr-FR" b="1" i="1" dirty="0" err="1">
                <a:solidFill>
                  <a:srgbClr val="AC162B"/>
                </a:solidFill>
              </a:rPr>
              <a:t>JLab</a:t>
            </a:r>
            <a:r>
              <a:rPr lang="fr-FR" i="1" dirty="0"/>
              <a:t> (</a:t>
            </a:r>
            <a:r>
              <a:rPr lang="fr-FR" b="1" i="1" dirty="0">
                <a:solidFill>
                  <a:srgbClr val="FF0000"/>
                </a:solidFill>
              </a:rPr>
              <a:t>? </a:t>
            </a:r>
            <a:r>
              <a:rPr lang="fr-FR" i="1" dirty="0" err="1"/>
              <a:t>weeks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/>
              <a:t>Test/troubleshooting (1 </a:t>
            </a:r>
            <a:r>
              <a:rPr lang="fr-FR" i="1" dirty="0" err="1"/>
              <a:t>week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Integration</a:t>
            </a:r>
            <a:r>
              <a:rPr lang="fr-FR" i="1" dirty="0"/>
              <a:t> in the </a:t>
            </a:r>
            <a:r>
              <a:rPr lang="fr-FR" i="1" dirty="0" err="1"/>
              <a:t>crystal</a:t>
            </a:r>
            <a:r>
              <a:rPr lang="fr-FR" i="1" dirty="0"/>
              <a:t> </a:t>
            </a:r>
            <a:r>
              <a:rPr lang="fr-FR" i="1" dirty="0" err="1"/>
              <a:t>assembly</a:t>
            </a:r>
            <a:endParaRPr lang="fr-FR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07E97B-25A7-9474-CB73-5A6D9CE25AEF}"/>
              </a:ext>
            </a:extLst>
          </p:cNvPr>
          <p:cNvSpPr txBox="1"/>
          <p:nvPr/>
        </p:nvSpPr>
        <p:spPr>
          <a:xfrm>
            <a:off x="3626436" y="2252887"/>
            <a:ext cx="4305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/>
              <a:t>PMT socket </a:t>
            </a:r>
            <a:r>
              <a:rPr lang="fr-FR" i="1" dirty="0" err="1"/>
              <a:t>reception</a:t>
            </a:r>
            <a:r>
              <a:rPr lang="fr-FR" i="1" dirty="0"/>
              <a:t> @ </a:t>
            </a:r>
            <a:r>
              <a:rPr lang="fr-FR" b="1" i="1" dirty="0" err="1">
                <a:solidFill>
                  <a:srgbClr val="FE6801"/>
                </a:solidFill>
              </a:rPr>
              <a:t>IJCLab</a:t>
            </a:r>
            <a:r>
              <a:rPr lang="fr-FR" i="1" dirty="0"/>
              <a:t> (</a:t>
            </a:r>
            <a:r>
              <a:rPr lang="fr-FR" b="1" i="1" dirty="0">
                <a:solidFill>
                  <a:srgbClr val="FF0000"/>
                </a:solidFill>
              </a:rPr>
              <a:t>? </a:t>
            </a:r>
            <a:r>
              <a:rPr lang="fr-FR" i="1" dirty="0" err="1"/>
              <a:t>weeks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Integration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the PMT </a:t>
            </a:r>
            <a:r>
              <a:rPr lang="fr-FR" i="1" dirty="0" err="1"/>
              <a:t>assembly</a:t>
            </a:r>
            <a:endParaRPr lang="fr-FR" i="1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Integration</a:t>
            </a:r>
            <a:r>
              <a:rPr lang="fr-FR" i="1" dirty="0"/>
              <a:t> in the </a:t>
            </a:r>
            <a:r>
              <a:rPr lang="fr-FR" i="1" dirty="0" err="1"/>
              <a:t>crystal</a:t>
            </a:r>
            <a:r>
              <a:rPr lang="fr-FR" i="1" dirty="0"/>
              <a:t> </a:t>
            </a:r>
            <a:r>
              <a:rPr lang="fr-FR" i="1" dirty="0" err="1"/>
              <a:t>assembly</a:t>
            </a:r>
            <a:endParaRPr lang="fr-FR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C3E585-970F-58EB-4E2D-723E698F2239}"/>
              </a:ext>
            </a:extLst>
          </p:cNvPr>
          <p:cNvSpPr txBox="1"/>
          <p:nvPr/>
        </p:nvSpPr>
        <p:spPr>
          <a:xfrm>
            <a:off x="7797464" y="2254363"/>
            <a:ext cx="4394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/>
              <a:t>PMT base conception @ </a:t>
            </a:r>
            <a:r>
              <a:rPr lang="fr-FR" b="1" i="1" dirty="0" err="1">
                <a:solidFill>
                  <a:srgbClr val="FE6801"/>
                </a:solidFill>
              </a:rPr>
              <a:t>IJCLab</a:t>
            </a:r>
            <a:r>
              <a:rPr lang="fr-FR" i="1" dirty="0"/>
              <a:t> (1.5 </a:t>
            </a:r>
            <a:r>
              <a:rPr lang="fr-FR" i="1" dirty="0" err="1"/>
              <a:t>week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Assembly</a:t>
            </a:r>
            <a:r>
              <a:rPr lang="fr-FR" i="1" dirty="0"/>
              <a:t> (1.5 </a:t>
            </a:r>
            <a:r>
              <a:rPr lang="fr-FR" i="1" dirty="0" err="1"/>
              <a:t>week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Testing</a:t>
            </a:r>
            <a:r>
              <a:rPr lang="fr-FR" i="1" dirty="0"/>
              <a:t> (1 </a:t>
            </a:r>
            <a:r>
              <a:rPr lang="fr-FR" i="1" dirty="0" err="1"/>
              <a:t>week</a:t>
            </a:r>
            <a:r>
              <a:rPr lang="fr-FR" i="1" dirty="0"/>
              <a:t>)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88F0C96-444E-C427-2272-8D979D9AC1CC}"/>
              </a:ext>
            </a:extLst>
          </p:cNvPr>
          <p:cNvGrpSpPr/>
          <p:nvPr/>
        </p:nvGrpSpPr>
        <p:grpSpPr>
          <a:xfrm>
            <a:off x="2259657" y="3576226"/>
            <a:ext cx="7637957" cy="2226854"/>
            <a:chOff x="2034807" y="3396346"/>
            <a:chExt cx="7637957" cy="222685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31FD416-B307-49F1-6A8D-D22350AB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406257" y="2943500"/>
              <a:ext cx="1689100" cy="3670300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151059D6-A83B-E9DD-5FE9-F27755A7428B}"/>
                </a:ext>
              </a:extLst>
            </p:cNvPr>
            <p:cNvSpPr/>
            <p:nvPr/>
          </p:nvSpPr>
          <p:spPr>
            <a:xfrm>
              <a:off x="9239643" y="4099315"/>
              <a:ext cx="433121" cy="13220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102A93-CF95-6403-DEDF-ED4F817EE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540961" y="3654322"/>
              <a:ext cx="2144220" cy="162826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5BD80E5-E4EE-ED5F-7224-A86F4EA05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4807" y="4137288"/>
              <a:ext cx="1620172" cy="1314056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0B3CF111-C89A-A6AF-FF35-F801116A4A09}"/>
              </a:ext>
            </a:extLst>
          </p:cNvPr>
          <p:cNvSpPr txBox="1"/>
          <p:nvPr/>
        </p:nvSpPr>
        <p:spPr>
          <a:xfrm>
            <a:off x="2398422" y="6115989"/>
            <a:ext cx="736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The PMT embase conception an construction process </a:t>
            </a:r>
            <a:r>
              <a:rPr lang="fr-FR" i="1" dirty="0" err="1">
                <a:solidFill>
                  <a:srgbClr val="FF0000"/>
                </a:solidFill>
              </a:rPr>
              <a:t>will</a:t>
            </a:r>
            <a:r>
              <a:rPr lang="fr-FR" i="1" dirty="0">
                <a:solidFill>
                  <a:srgbClr val="FF0000"/>
                </a:solidFill>
              </a:rPr>
              <a:t> start on June 20</a:t>
            </a:r>
            <a:r>
              <a:rPr lang="fr-FR" i="1" baseline="30000" dirty="0">
                <a:solidFill>
                  <a:srgbClr val="FF0000"/>
                </a:solidFill>
              </a:rPr>
              <a:t>th</a:t>
            </a:r>
            <a:r>
              <a:rPr lang="fr-FR" i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758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0BC4501-F151-C5F0-5BD1-B260F1E4F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05" y="1264765"/>
            <a:ext cx="6151496" cy="3083950"/>
          </a:xfrm>
          <a:prstGeom prst="rect">
            <a:avLst/>
          </a:prstGeom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14DC4BB7-AFC0-4F50-02E5-25D1C03BC3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220" y="740979"/>
            <a:ext cx="12045950" cy="384"/>
          </a:xfrm>
          <a:prstGeom prst="line">
            <a:avLst/>
          </a:prstGeom>
          <a:noFill/>
          <a:ln w="50800" cmpd="sng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67D2458-C42D-7D2F-2F7E-E8DF142F1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185458"/>
            <a:ext cx="18479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400" i="1" dirty="0">
                <a:solidFill>
                  <a:srgbClr val="969696"/>
                </a:solidFill>
              </a:rPr>
              <a:t>Detector Box </a:t>
            </a:r>
            <a:endParaRPr lang="fr-FR" altLang="fr-FR" sz="2400" i="1" dirty="0">
              <a:solidFill>
                <a:srgbClr val="B2B2B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527F829-FEDD-3D5C-EBC2-4B3C47C8D93D}"/>
              </a:ext>
            </a:extLst>
          </p:cNvPr>
          <p:cNvSpPr txBox="1"/>
          <p:nvPr/>
        </p:nvSpPr>
        <p:spPr>
          <a:xfrm>
            <a:off x="346839" y="1103575"/>
            <a:ext cx="76572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 design of the detector box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completed</a:t>
            </a:r>
            <a:r>
              <a:rPr lang="fr-FR" dirty="0"/>
              <a:t> and the fabrication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underway</a:t>
            </a:r>
            <a:r>
              <a:rPr lang="fr-FR" dirty="0"/>
              <a:t>.</a:t>
            </a:r>
          </a:p>
          <a:p>
            <a:r>
              <a:rPr lang="fr-FR" dirty="0"/>
              <a:t>	</a:t>
            </a:r>
            <a:r>
              <a:rPr lang="fr-FR" sz="1600" dirty="0"/>
              <a:t>The box </a:t>
            </a:r>
            <a:r>
              <a:rPr lang="fr-FR" sz="1600" dirty="0" err="1"/>
              <a:t>will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brass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0432FF"/>
                </a:solidFill>
              </a:rPr>
              <a:t>110x112x440 mm</a:t>
            </a:r>
            <a:r>
              <a:rPr lang="fr-FR" sz="1600" baseline="30000" dirty="0">
                <a:solidFill>
                  <a:srgbClr val="0432FF"/>
                </a:solidFill>
              </a:rPr>
              <a:t>3</a:t>
            </a:r>
            <a:r>
              <a:rPr lang="fr-FR" sz="1600" dirty="0">
                <a:solidFill>
                  <a:srgbClr val="0432FF"/>
                </a:solidFill>
              </a:rPr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copper</a:t>
            </a:r>
            <a:r>
              <a:rPr lang="fr-FR" sz="1600" dirty="0"/>
              <a:t> </a:t>
            </a:r>
            <a:r>
              <a:rPr lang="fr-FR" sz="1600" dirty="0" err="1"/>
              <a:t>absorbers</a:t>
            </a:r>
            <a:r>
              <a:rPr lang="fr-FR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/>
              <a:t>Fabrication (4 </a:t>
            </a:r>
            <a:r>
              <a:rPr lang="fr-FR" i="1" dirty="0" err="1"/>
              <a:t>weeks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Assembly</a:t>
            </a:r>
            <a:r>
              <a:rPr lang="fr-FR" i="1" dirty="0"/>
              <a:t>/troubleshooting @ </a:t>
            </a:r>
            <a:r>
              <a:rPr lang="fr-FR" b="1" i="1" dirty="0" err="1">
                <a:solidFill>
                  <a:srgbClr val="FE6801"/>
                </a:solidFill>
              </a:rPr>
              <a:t>IJCLab</a:t>
            </a:r>
            <a:r>
              <a:rPr lang="fr-FR" i="1" dirty="0"/>
              <a:t> (1 </a:t>
            </a:r>
            <a:r>
              <a:rPr lang="fr-FR" i="1" dirty="0" err="1"/>
              <a:t>week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Disassembly</a:t>
            </a:r>
            <a:r>
              <a:rPr lang="fr-FR" i="1" dirty="0"/>
              <a:t>/packaging and shipping </a:t>
            </a:r>
            <a:r>
              <a:rPr lang="fr-FR" i="1" dirty="0" err="1"/>
              <a:t>preparation</a:t>
            </a:r>
            <a:r>
              <a:rPr lang="fr-FR" i="1" dirty="0"/>
              <a:t> (1 </a:t>
            </a:r>
            <a:r>
              <a:rPr lang="fr-FR" i="1" dirty="0" err="1"/>
              <a:t>week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Shipment</a:t>
            </a:r>
            <a:r>
              <a:rPr lang="fr-FR" i="1" dirty="0"/>
              <a:t> to </a:t>
            </a:r>
            <a:r>
              <a:rPr lang="fr-FR" i="1" dirty="0" err="1"/>
              <a:t>JLab</a:t>
            </a:r>
            <a:r>
              <a:rPr lang="fr-FR" i="1" dirty="0"/>
              <a:t> (</a:t>
            </a:r>
            <a:r>
              <a:rPr lang="fr-FR" b="1" i="1" dirty="0">
                <a:solidFill>
                  <a:srgbClr val="FF0000"/>
                </a:solidFill>
              </a:rPr>
              <a:t>? </a:t>
            </a:r>
            <a:r>
              <a:rPr lang="fr-FR" i="1" dirty="0" err="1"/>
              <a:t>weeks</a:t>
            </a:r>
            <a:r>
              <a:rPr lang="fr-FR" i="1" dirty="0"/>
              <a:t>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i="1" dirty="0" err="1"/>
              <a:t>Assembly</a:t>
            </a:r>
            <a:r>
              <a:rPr lang="fr-FR" i="1" dirty="0"/>
              <a:t>/</a:t>
            </a:r>
            <a:r>
              <a:rPr lang="fr-FR" i="1" dirty="0" err="1"/>
              <a:t>testing</a:t>
            </a:r>
            <a:r>
              <a:rPr lang="fr-FR" i="1" dirty="0"/>
              <a:t> @ </a:t>
            </a:r>
            <a:r>
              <a:rPr lang="fr-FR" b="1" i="1" dirty="0" err="1">
                <a:solidFill>
                  <a:srgbClr val="AC162B"/>
                </a:solidFill>
              </a:rPr>
              <a:t>JLab</a:t>
            </a:r>
            <a:r>
              <a:rPr lang="fr-FR" i="1" dirty="0"/>
              <a:t> (1 </a:t>
            </a:r>
            <a:r>
              <a:rPr lang="fr-FR" i="1" dirty="0" err="1"/>
              <a:t>week</a:t>
            </a:r>
            <a:r>
              <a:rPr lang="fr-FR" i="1" dirty="0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698A61-B154-9DF9-B7E2-44588CB5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052" y="3952010"/>
            <a:ext cx="5679696" cy="28744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A78221-F77E-CECA-B7CB-753FC29B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0" y="3938560"/>
            <a:ext cx="6028418" cy="30222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F63072-6E00-59D3-B30F-3C356ABEC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0584" y="138728"/>
            <a:ext cx="984246" cy="48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50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PowerPoint_widescreen [Read-Only]" id="{825518EF-9F4B-4259-AB9B-30A09776C76A}" vid="{5322435D-1806-4783-A6B0-EE1E080D2C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2634</TotalTime>
  <Words>903</Words>
  <Application>Microsoft Office PowerPoint</Application>
  <PresentationFormat>Widescreen</PresentationFormat>
  <Paragraphs>170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.PingFangSC-Regular</vt:lpstr>
      <vt:lpstr>Arial</vt:lpstr>
      <vt:lpstr>Calibri</vt:lpstr>
      <vt:lpstr>Comic Sans MS</vt:lpstr>
      <vt:lpstr>PingFangSC-Regular</vt:lpstr>
      <vt:lpstr>Office Theme</vt:lpstr>
      <vt:lpstr>Jefferson Lab – Compton Transmission Polarimeter </vt:lpstr>
      <vt:lpstr>Achievements, Milestones and Timeline</vt:lpstr>
      <vt:lpstr>Polarimeter at IUTF</vt:lpstr>
      <vt:lpstr>Compton Transmission Polarimeter </vt:lpstr>
      <vt:lpstr>Magnet Progress</vt:lpstr>
      <vt:lpstr>Magnet Design</vt:lpstr>
      <vt:lpstr>PowerPoint Presentation</vt:lpstr>
      <vt:lpstr>PowerPoint Presentation</vt:lpstr>
      <vt:lpstr>PowerPoint Presentation</vt:lpstr>
      <vt:lpstr>New Portable Data Acquisition System (DAQ)</vt:lpstr>
      <vt:lpstr>DAQ List</vt:lpstr>
      <vt:lpstr>Controls and DAQ for Compton Polarimeter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BNL SRF Gun</dc:title>
  <dc:creator>Riad Suleiman</dc:creator>
  <cp:lastModifiedBy>Riad Suleiman</cp:lastModifiedBy>
  <cp:revision>667</cp:revision>
  <dcterms:created xsi:type="dcterms:W3CDTF">2020-07-30T15:47:04Z</dcterms:created>
  <dcterms:modified xsi:type="dcterms:W3CDTF">2022-06-29T14:11:57Z</dcterms:modified>
</cp:coreProperties>
</file>