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5E87-FF02-4B15-8A10-49BAB377EEF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5567-987E-4640-867F-906945CFD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5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5E87-FF02-4B15-8A10-49BAB377EEF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5567-987E-4640-867F-906945CFD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9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5E87-FF02-4B15-8A10-49BAB377EEF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5567-987E-4640-867F-906945CFD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4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5E87-FF02-4B15-8A10-49BAB377EEF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5567-987E-4640-867F-906945CFD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8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5E87-FF02-4B15-8A10-49BAB377EEF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5567-987E-4640-867F-906945CFD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1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5E87-FF02-4B15-8A10-49BAB377EEF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5567-987E-4640-867F-906945CFD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2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5E87-FF02-4B15-8A10-49BAB377EEF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5567-987E-4640-867F-906945CFD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8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5E87-FF02-4B15-8A10-49BAB377EEF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5567-987E-4640-867F-906945CFD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5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5E87-FF02-4B15-8A10-49BAB377EEF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5567-987E-4640-867F-906945CFD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5E87-FF02-4B15-8A10-49BAB377EEF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5567-987E-4640-867F-906945CFD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5E87-FF02-4B15-8A10-49BAB377EEF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5567-987E-4640-867F-906945CFD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45E87-FF02-4B15-8A10-49BAB377EEF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95567-987E-4640-867F-906945CFD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9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05" y="0"/>
            <a:ext cx="8316295" cy="1524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LDRD: </a:t>
            </a:r>
            <a:r>
              <a:rPr lang="en-US" sz="4000" dirty="0" smtClean="0"/>
              <a:t>Magnetized Beam for MEIC Bunched Electron Cooler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marL="514350" indent="-514350">
              <a:buClrTx/>
              <a:buFont typeface="+mj-lt"/>
              <a:buAutoNum type="romanUcPeriod"/>
            </a:pPr>
            <a:r>
              <a:rPr lang="en-US" sz="2400" dirty="0" smtClean="0"/>
              <a:t>Use JLab 350/500 kV Inverted Gun and </a:t>
            </a:r>
            <a:r>
              <a:rPr lang="en-US" altLang="ja-JP" sz="2400" dirty="0" smtClean="0">
                <a:sym typeface="Wingdings" pitchFamily="2" charset="2"/>
              </a:rPr>
              <a:t>K</a:t>
            </a:r>
            <a:r>
              <a:rPr lang="en-US" altLang="ja-JP" sz="2400" baseline="-25000" dirty="0" smtClean="0">
                <a:sym typeface="Wingdings" pitchFamily="2" charset="2"/>
              </a:rPr>
              <a:t>2</a:t>
            </a:r>
            <a:r>
              <a:rPr lang="en-US" altLang="ja-JP" sz="2400" dirty="0" smtClean="0">
                <a:sym typeface="Wingdings" pitchFamily="2" charset="2"/>
              </a:rPr>
              <a:t>CsSb photocathode</a:t>
            </a:r>
          </a:p>
          <a:p>
            <a:pPr marL="514350" indent="-514350">
              <a:buClrTx/>
              <a:buFont typeface="+mj-lt"/>
              <a:buAutoNum type="romanUcPeriod"/>
            </a:pPr>
            <a:r>
              <a:rPr lang="en-US" altLang="ja-JP" sz="2400" dirty="0" smtClean="0">
                <a:sym typeface="Wingdings" pitchFamily="2" charset="2"/>
              </a:rPr>
              <a:t>Design and build Cathode </a:t>
            </a:r>
            <a:r>
              <a:rPr lang="en-US" altLang="ja-JP" sz="2400" dirty="0" smtClean="0">
                <a:sym typeface="Wingdings" pitchFamily="2" charset="2"/>
              </a:rPr>
              <a:t>Solenoid</a:t>
            </a:r>
            <a:endParaRPr lang="en-US" altLang="ja-JP" sz="2400" dirty="0"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romanUcPeriod"/>
            </a:pPr>
            <a:r>
              <a:rPr lang="en-US" altLang="ja-JP" sz="2400" dirty="0" smtClean="0">
                <a:sym typeface="Wingdings" pitchFamily="2" charset="2"/>
              </a:rPr>
              <a:t>Generate magnetized </a:t>
            </a:r>
            <a:r>
              <a:rPr lang="en-US" altLang="ja-JP" sz="2400" dirty="0" smtClean="0">
                <a:sym typeface="Wingdings" pitchFamily="2" charset="2"/>
              </a:rPr>
              <a:t>beam</a:t>
            </a:r>
            <a:endParaRPr lang="en-US" altLang="ja-JP" sz="2400" dirty="0"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romanUcPeriod"/>
            </a:pPr>
            <a:r>
              <a:rPr lang="en-US" altLang="ja-JP" sz="2400" dirty="0" smtClean="0">
                <a:sym typeface="Wingdings" pitchFamily="2" charset="2"/>
              </a:rPr>
              <a:t>Measure beam magnetization: </a:t>
            </a:r>
          </a:p>
          <a:p>
            <a:pPr marL="914400" lvl="1" indent="-514350">
              <a:buClrTx/>
              <a:buFont typeface="+mj-lt"/>
              <a:buAutoNum type="romanLcPeriod"/>
            </a:pPr>
            <a:r>
              <a:rPr lang="en-US" altLang="ja-JP" sz="2400" dirty="0">
                <a:sym typeface="Wingdings" pitchFamily="2" charset="2"/>
              </a:rPr>
              <a:t>M</a:t>
            </a:r>
            <a:r>
              <a:rPr lang="en-US" altLang="ja-JP" sz="2400" dirty="0" smtClean="0">
                <a:sym typeface="Wingdings" pitchFamily="2" charset="2"/>
              </a:rPr>
              <a:t>easure beam emittance vs. beam size</a:t>
            </a:r>
          </a:p>
          <a:p>
            <a:pPr marL="914400" lvl="1" indent="-514350">
              <a:buClrTx/>
              <a:buFont typeface="+mj-lt"/>
              <a:buAutoNum type="romanLcPeriod"/>
            </a:pPr>
            <a:r>
              <a:rPr lang="en-US" altLang="ja-JP" sz="2400" dirty="0" smtClean="0">
                <a:sym typeface="Wingdings" pitchFamily="2" charset="2"/>
              </a:rPr>
              <a:t>Measure directly using slit and screen</a:t>
            </a:r>
          </a:p>
          <a:p>
            <a:pPr marL="914400" lvl="1" indent="-514350">
              <a:buClrTx/>
              <a:buFont typeface="+mj-lt"/>
              <a:buAutoNum type="romanLcPeriod"/>
            </a:pPr>
            <a:r>
              <a:rPr lang="en-US" altLang="ja-JP" sz="2400" dirty="0" smtClean="0">
                <a:sym typeface="Wingdings" pitchFamily="2" charset="2"/>
              </a:rPr>
              <a:t>Measure after round to flat </a:t>
            </a:r>
            <a:r>
              <a:rPr lang="en-US" altLang="ja-JP" sz="2400" dirty="0" smtClean="0">
                <a:sym typeface="Wingdings" pitchFamily="2" charset="2"/>
              </a:rPr>
              <a:t>transformation</a:t>
            </a:r>
            <a:endParaRPr lang="en-US" altLang="ja-JP" sz="2400" dirty="0"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romanUcPeriod"/>
            </a:pPr>
            <a:r>
              <a:rPr lang="en-US" altLang="ja-JP" sz="2400" dirty="0" smtClean="0">
                <a:sym typeface="Wingdings" pitchFamily="2" charset="2"/>
              </a:rPr>
              <a:t>Study transportation of magnetized beam and round to flat beam </a:t>
            </a:r>
            <a:r>
              <a:rPr lang="en-US" altLang="ja-JP" sz="2400" dirty="0" smtClean="0">
                <a:sym typeface="Wingdings" pitchFamily="2" charset="2"/>
              </a:rPr>
              <a:t>transformation</a:t>
            </a:r>
            <a:endParaRPr lang="en-US" altLang="ja-JP" sz="2400" dirty="0"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romanUcPeriod"/>
            </a:pPr>
            <a:r>
              <a:rPr lang="en-US" altLang="ja-JP" sz="2400" dirty="0" smtClean="0">
                <a:sym typeface="Wingdings" pitchFamily="2" charset="2"/>
              </a:rPr>
              <a:t>Measure magnetized photocathode lifetime at high currents </a:t>
            </a:r>
            <a:r>
              <a:rPr lang="en-US" altLang="ja-JP" sz="2400" dirty="0" smtClean="0">
                <a:sym typeface="Wingdings" pitchFamily="2" charset="2"/>
              </a:rPr>
              <a:t>(5 mA – limited by HV supply)</a:t>
            </a:r>
            <a:endParaRPr lang="en-US" altLang="ja-JP" sz="2400" dirty="0" smtClean="0"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romanUcPeriod"/>
            </a:pPr>
            <a:r>
              <a:rPr lang="en-US" altLang="ja-JP" sz="2400" dirty="0" smtClean="0">
                <a:sym typeface="Wingdings" pitchFamily="2" charset="2"/>
              </a:rPr>
              <a:t>Repeat </a:t>
            </a:r>
            <a:r>
              <a:rPr lang="en-US" altLang="ja-JP" sz="2400" dirty="0" smtClean="0">
                <a:sym typeface="Wingdings" pitchFamily="2" charset="2"/>
              </a:rPr>
              <a:t>with 100 kV thermionic gun loaned to TRIUMF</a:t>
            </a:r>
          </a:p>
        </p:txBody>
      </p:sp>
    </p:spTree>
    <p:extLst>
      <p:ext uri="{BB962C8B-B14F-4D97-AF65-F5344CB8AC3E}">
        <p14:creationId xmlns:p14="http://schemas.microsoft.com/office/powerpoint/2010/main" val="300214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LDRD: Magnetized Beam for MEIC Bunched Electron Cooler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LDRD: Magnetized Beam for MEIC Bunched Electron Cooler</dc:title>
  <dc:creator>suleiman</dc:creator>
  <cp:lastModifiedBy>suleiman</cp:lastModifiedBy>
  <cp:revision>3</cp:revision>
  <dcterms:created xsi:type="dcterms:W3CDTF">2015-03-31T11:46:33Z</dcterms:created>
  <dcterms:modified xsi:type="dcterms:W3CDTF">2015-03-31T11:50:27Z</dcterms:modified>
</cp:coreProperties>
</file>