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4"/>
  </p:notesMasterIdLst>
  <p:sldIdLst>
    <p:sldId id="309" r:id="rId2"/>
    <p:sldId id="318" r:id="rId3"/>
    <p:sldId id="325" r:id="rId4"/>
    <p:sldId id="342" r:id="rId5"/>
    <p:sldId id="343" r:id="rId6"/>
    <p:sldId id="321" r:id="rId7"/>
    <p:sldId id="320" r:id="rId8"/>
    <p:sldId id="333" r:id="rId9"/>
    <p:sldId id="337" r:id="rId10"/>
    <p:sldId id="346" r:id="rId11"/>
    <p:sldId id="341" r:id="rId12"/>
    <p:sldId id="339" r:id="rId13"/>
    <p:sldId id="351" r:id="rId14"/>
    <p:sldId id="334" r:id="rId15"/>
    <p:sldId id="323" r:id="rId16"/>
    <p:sldId id="347" r:id="rId17"/>
    <p:sldId id="350" r:id="rId18"/>
    <p:sldId id="327" r:id="rId19"/>
    <p:sldId id="344" r:id="rId20"/>
    <p:sldId id="332" r:id="rId21"/>
    <p:sldId id="311" r:id="rId22"/>
    <p:sldId id="3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1B0"/>
    <a:srgbClr val="8C7489"/>
    <a:srgbClr val="E8E7F5"/>
    <a:srgbClr val="E2FAE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498" y="10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at UITF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2019 JLAAC Review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lab.org/ciswiki/index.php/UITF_Meeting_-_May_10,_2016" TargetMode="External"/><Relationship Id="rId2" Type="http://schemas.openxmlformats.org/officeDocument/2006/relationships/hyperlink" Target="https://wiki.jlab.org/ciswiki/index.php/UITF_Meeting_-_March_18,_20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indico/event/322/timetable/#20190626" TargetMode="External"/><Relationship Id="rId5" Type="http://schemas.openxmlformats.org/officeDocument/2006/relationships/hyperlink" Target="https://wiki.jlab.org/ciswiki/index.php/UITF_Meeting_-_April_24,_2019" TargetMode="External"/><Relationship Id="rId4" Type="http://schemas.openxmlformats.org/officeDocument/2006/relationships/hyperlink" Target="https://wiki.jlab.org/ciswiki/index.php/UITF_Meeting_-_October_21,_201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Status of Upgraded Injector Test Facility (UITF)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5875975" cy="384016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Matt Poelker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/>
              <a:t>Status of </a:t>
            </a:r>
            <a:r>
              <a:rPr lang="en-US" sz="2000" dirty="0" smtClean="0"/>
              <a:t>UITF </a:t>
            </a:r>
            <a:r>
              <a:rPr lang="en-US" sz="2000" dirty="0"/>
              <a:t>and dependence </a:t>
            </a:r>
            <a:r>
              <a:rPr lang="en-US" sz="2000" dirty="0" smtClean="0"/>
              <a:t>on </a:t>
            </a:r>
            <a:r>
              <a:rPr lang="en-US" sz="2000" dirty="0"/>
              <a:t>CTF </a:t>
            </a:r>
            <a:r>
              <a:rPr lang="en-US" sz="2000" dirty="0" err="1" smtClean="0"/>
              <a:t>LHe</a:t>
            </a:r>
            <a:r>
              <a:rPr lang="en-US" sz="2000" dirty="0" smtClean="0"/>
              <a:t> (charge </a:t>
            </a:r>
            <a:r>
              <a:rPr lang="en-US" sz="2000" dirty="0"/>
              <a:t>#1, 7, 9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UITF </a:t>
            </a:r>
            <a:r>
              <a:rPr lang="en-US" sz="2000" dirty="0"/>
              <a:t>goals: CEBAF injector, QCM tests, </a:t>
            </a:r>
            <a:r>
              <a:rPr lang="en-US" sz="2000" dirty="0" err="1" smtClean="0"/>
              <a:t>HDIce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Status of </a:t>
            </a:r>
            <a:r>
              <a:rPr lang="en-US" sz="2000" dirty="0" err="1"/>
              <a:t>RadCon</a:t>
            </a:r>
            <a:r>
              <a:rPr lang="en-US" sz="2000" dirty="0"/>
              <a:t> assessment, ARR, ASE, other approvals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Status </a:t>
            </a:r>
            <a:r>
              <a:rPr lang="en-US" sz="2000" dirty="0"/>
              <a:t>of beam hardware &amp; software </a:t>
            </a:r>
            <a:r>
              <a:rPr lang="en-US" sz="2000" dirty="0" smtClean="0"/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Modes/Staff </a:t>
            </a:r>
            <a:r>
              <a:rPr lang="en-US" sz="2000" dirty="0"/>
              <a:t>for providing beam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@ UITF –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661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“Standard” tools available at UITF, just like at CEBAF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duty factor modes of operation: Viewer Limited and Tune Mode</a:t>
            </a:r>
          </a:p>
          <a:p>
            <a:r>
              <a:rPr lang="en-US" dirty="0" smtClean="0"/>
              <a:t>Viewers, BPMs, harps, current monitoring</a:t>
            </a:r>
          </a:p>
          <a:p>
            <a:r>
              <a:rPr lang="en-US" dirty="0" smtClean="0"/>
              <a:t>Spectrometers, Yao cavity, and Brock </a:t>
            </a:r>
            <a:r>
              <a:rPr lang="en-US" dirty="0" err="1" smtClean="0"/>
              <a:t>bunchlength</a:t>
            </a:r>
            <a:r>
              <a:rPr lang="en-US" dirty="0" smtClean="0"/>
              <a:t> monitor</a:t>
            </a:r>
          </a:p>
          <a:p>
            <a:r>
              <a:rPr lang="en-US" dirty="0" smtClean="0"/>
              <a:t>Ditherer to center beam in solenoids and quads</a:t>
            </a:r>
          </a:p>
          <a:p>
            <a:r>
              <a:rPr lang="en-US" dirty="0" smtClean="0"/>
              <a:t>Elegant to predict device settings</a:t>
            </a:r>
          </a:p>
          <a:p>
            <a:r>
              <a:rPr lang="en-US" dirty="0" smtClean="0"/>
              <a:t>Archiver, save/restore, twiddle save</a:t>
            </a:r>
          </a:p>
          <a:p>
            <a:r>
              <a:rPr lang="en-US" dirty="0" smtClean="0"/>
              <a:t>Frame grabber, viewer image </a:t>
            </a:r>
            <a:r>
              <a:rPr lang="en-US" dirty="0"/>
              <a:t>fitting </a:t>
            </a:r>
            <a:r>
              <a:rPr lang="en-US" dirty="0" smtClean="0"/>
              <a:t>tool, </a:t>
            </a:r>
            <a:r>
              <a:rPr lang="en-US" dirty="0" err="1" smtClean="0"/>
              <a:t>StepNGraph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Machine protection (FSD), chime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The elevated beamline is “normal”, no anticipated problems putting beam on the viewer and Faraday Cup upstream of the </a:t>
            </a:r>
            <a:r>
              <a:rPr lang="en-US" dirty="0" smtClean="0"/>
              <a:t>IBC</a:t>
            </a:r>
          </a:p>
          <a:p>
            <a:r>
              <a:rPr lang="en-US" dirty="0" smtClean="0"/>
              <a:t>(unique beam for </a:t>
            </a:r>
            <a:r>
              <a:rPr lang="en-US" dirty="0" err="1" smtClean="0"/>
              <a:t>HDIce</a:t>
            </a:r>
            <a:r>
              <a:rPr lang="en-US" dirty="0" smtClean="0"/>
              <a:t>, 1nA or less, how to “see” this beam?)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1065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Table 1 of the UITF ARR Plan, presented to ARR Review Committee June 26-28, 2019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8" y="792447"/>
            <a:ext cx="10067925" cy="55653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09700" y="4724400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9700" y="5541086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856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Commissioning </a:t>
            </a:r>
            <a:r>
              <a:rPr lang="en-US" sz="2400" dirty="0"/>
              <a:t>process “break </a:t>
            </a:r>
            <a:r>
              <a:rPr lang="en-US" sz="2400" dirty="0" smtClean="0"/>
              <a:t>points”, verify shielding is adequate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993397"/>
            <a:ext cx="11287125" cy="4292624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473628" y="1877352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861965" y="1969061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861964" y="1537166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1" y="5507346"/>
            <a:ext cx="386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BLM locations (ILMM401, 601 and 701)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678383" y="5569333"/>
            <a:ext cx="236018" cy="2453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05427" y="5478452"/>
            <a:ext cx="389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locations for spill tests:</a:t>
            </a:r>
          </a:p>
          <a:p>
            <a:r>
              <a:rPr lang="en-US" dirty="0"/>
              <a:t>p</a:t>
            </a:r>
            <a:r>
              <a:rPr lang="en-US" dirty="0" smtClean="0"/>
              <a:t>roximity to control room and labyrinth</a:t>
            </a:r>
            <a:endParaRPr lang="en-US" dirty="0"/>
          </a:p>
        </p:txBody>
      </p:sp>
      <p:sp>
        <p:nvSpPr>
          <p:cNvPr id="2" name="Explosion 1 1"/>
          <p:cNvSpPr/>
          <p:nvPr/>
        </p:nvSpPr>
        <p:spPr>
          <a:xfrm>
            <a:off x="4716080" y="2532807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6473628" y="2029751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7238527" y="5458784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08815" y="6448358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233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UITF status today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2849" b="71191"/>
          <a:stretch/>
        </p:blipFill>
        <p:spPr>
          <a:xfrm>
            <a:off x="567008" y="774889"/>
            <a:ext cx="11417819" cy="1653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-874"/>
          <a:stretch/>
        </p:blipFill>
        <p:spPr>
          <a:xfrm>
            <a:off x="421940" y="2286000"/>
            <a:ext cx="2151893" cy="17164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-346"/>
          <a:stretch/>
        </p:blipFill>
        <p:spPr>
          <a:xfrm>
            <a:off x="2617451" y="2294965"/>
            <a:ext cx="2160960" cy="170747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135236" y="1982570"/>
            <a:ext cx="0" cy="318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239421" y="1975829"/>
            <a:ext cx="1164078" cy="325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032937" y="1929363"/>
            <a:ext cx="1534145" cy="36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39" y="4160169"/>
            <a:ext cx="3504601" cy="26092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7524" y="1098660"/>
            <a:ext cx="389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 200 </a:t>
            </a:r>
            <a:r>
              <a:rPr lang="en-US" dirty="0" err="1" smtClean="0"/>
              <a:t>keV</a:t>
            </a:r>
            <a:r>
              <a:rPr lang="en-US" dirty="0" smtClean="0"/>
              <a:t> beam through booster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42900" y="6116368"/>
            <a:ext cx="250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Heating the </a:t>
            </a:r>
            <a:r>
              <a:rPr lang="en-US" dirty="0" err="1" smtClean="0">
                <a:solidFill>
                  <a:srgbClr val="FFFF00"/>
                </a:solidFill>
              </a:rPr>
              <a:t>buncher</a:t>
            </a:r>
            <a:r>
              <a:rPr lang="en-US" dirty="0" smtClean="0">
                <a:solidFill>
                  <a:srgbClr val="FFFF00"/>
                </a:solidFill>
              </a:rPr>
              <a:t> to hit resonance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079" y="4156601"/>
            <a:ext cx="3512374" cy="26191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277" y="4155182"/>
            <a:ext cx="3492220" cy="262053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96206" y="6105602"/>
            <a:ext cx="250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Testing Wien Filter for 200 </a:t>
            </a:r>
            <a:r>
              <a:rPr lang="en-US" dirty="0" err="1" smtClean="0">
                <a:solidFill>
                  <a:srgbClr val="FFFF00"/>
                </a:solidFill>
              </a:rPr>
              <a:t>keV</a:t>
            </a:r>
            <a:r>
              <a:rPr lang="en-US" dirty="0" smtClean="0">
                <a:solidFill>
                  <a:srgbClr val="FFFF00"/>
                </a:solidFill>
              </a:rPr>
              <a:t> 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28356" y="6378654"/>
            <a:ext cx="178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Building walls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816740" y="2300868"/>
            <a:ext cx="2146362" cy="17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2"/>
          <a:stretch/>
        </p:blipFill>
        <p:spPr>
          <a:xfrm>
            <a:off x="563647" y="1639330"/>
            <a:ext cx="10982325" cy="1329768"/>
          </a:xfrm>
        </p:spPr>
      </p:pic>
      <p:sp>
        <p:nvSpPr>
          <p:cNvPr id="8" name="TextBox 7"/>
          <p:cNvSpPr txBox="1"/>
          <p:nvPr/>
        </p:nvSpPr>
        <p:spPr>
          <a:xfrm>
            <a:off x="650789" y="1219200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HDIce</a:t>
            </a:r>
            <a:r>
              <a:rPr lang="en-US" dirty="0" smtClean="0"/>
              <a:t> </a:t>
            </a:r>
            <a:r>
              <a:rPr lang="en-US" dirty="0" smtClean="0"/>
              <a:t>run </a:t>
            </a:r>
            <a:r>
              <a:rPr lang="en-US" dirty="0" smtClean="0"/>
              <a:t>schedule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24431" y="3031524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05414" y="3035642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9885" y="347288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953994" y="128045"/>
            <a:ext cx="567694" cy="6458463"/>
          </a:xfrm>
          <a:prstGeom prst="leftBrace">
            <a:avLst>
              <a:gd name="adj1" fmla="val 8333"/>
              <a:gd name="adj2" fmla="val 4757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34367" y="4085790"/>
            <a:ext cx="5484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Buncher</a:t>
            </a:r>
            <a:r>
              <a:rPr lang="en-US" dirty="0" smtClean="0"/>
              <a:t> commissioning </a:t>
            </a:r>
            <a:r>
              <a:rPr lang="en-US" dirty="0" smtClean="0"/>
              <a:t>January</a:t>
            </a:r>
            <a:endParaRPr lang="en-US" dirty="0" smtClean="0"/>
          </a:p>
          <a:p>
            <a:pPr algn="ctr"/>
            <a:r>
              <a:rPr lang="en-US" dirty="0" smtClean="0"/>
              <a:t>Booster commissioning </a:t>
            </a:r>
            <a:r>
              <a:rPr lang="en-US" dirty="0" smtClean="0"/>
              <a:t>when opportunity presents itself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99484" y="3745455"/>
            <a:ext cx="458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After LCLS2 testing finished at CMTF, May 2020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Back Up Slides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aspect of </a:t>
            </a:r>
            <a:r>
              <a:rPr lang="en-US" dirty="0" err="1" smtClean="0"/>
              <a:t>HDIce</a:t>
            </a:r>
            <a:r>
              <a:rPr lang="en-US" dirty="0" smtClean="0"/>
              <a:t> testing:  low current CW, ~ 1 </a:t>
            </a:r>
            <a:r>
              <a:rPr lang="en-US" dirty="0" err="1" smtClean="0"/>
              <a:t>nA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/>
              <a:t>threading normal </a:t>
            </a:r>
            <a:r>
              <a:rPr lang="en-US" dirty="0" smtClean="0"/>
              <a:t>viewer-limited and tune-mode </a:t>
            </a:r>
            <a:r>
              <a:rPr lang="en-US" dirty="0"/>
              <a:t>beam </a:t>
            </a:r>
            <a:r>
              <a:rPr lang="en-US" dirty="0" smtClean="0"/>
              <a:t>(100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avg</a:t>
            </a:r>
            <a:r>
              <a:rPr lang="en-US" dirty="0" smtClean="0"/>
              <a:t> </a:t>
            </a:r>
            <a:r>
              <a:rPr lang="en-US" dirty="0" smtClean="0"/>
              <a:t>current) to </a:t>
            </a:r>
            <a:r>
              <a:rPr lang="en-US" dirty="0"/>
              <a:t>last </a:t>
            </a:r>
            <a:r>
              <a:rPr lang="en-US" dirty="0" smtClean="0"/>
              <a:t>viewer, </a:t>
            </a:r>
            <a:r>
              <a:rPr lang="en-US" dirty="0"/>
              <a:t>we will:</a:t>
            </a:r>
          </a:p>
          <a:p>
            <a:r>
              <a:rPr lang="en-US" dirty="0"/>
              <a:t>insert the chopper slit to obtain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smtClean="0"/>
              <a:t>CW beam </a:t>
            </a:r>
            <a:r>
              <a:rPr lang="en-US" dirty="0"/>
              <a:t>at Faraday cup in front of </a:t>
            </a:r>
            <a:r>
              <a:rPr lang="en-US" dirty="0" smtClean="0"/>
              <a:t>IBC</a:t>
            </a:r>
            <a:r>
              <a:rPr lang="en-US" dirty="0"/>
              <a:t>. </a:t>
            </a:r>
            <a:r>
              <a:rPr lang="en-US" dirty="0" smtClean="0"/>
              <a:t>Chopper </a:t>
            </a:r>
            <a:r>
              <a:rPr lang="en-US" dirty="0"/>
              <a:t>slit current (i.e., beam that is dumped) serves as good gun current </a:t>
            </a:r>
            <a:r>
              <a:rPr lang="en-US" dirty="0" smtClean="0"/>
              <a:t>monitor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viewers in CW mode as current monitors, one viewer in front, </a:t>
            </a:r>
            <a:r>
              <a:rPr lang="en-US" dirty="0" smtClean="0"/>
              <a:t>two dump viewers </a:t>
            </a:r>
            <a:r>
              <a:rPr lang="en-US" dirty="0"/>
              <a:t>behind IBC.  Viewer image intensity </a:t>
            </a:r>
            <a:r>
              <a:rPr lang="en-US" dirty="0" smtClean="0"/>
              <a:t>cross-calibrated </a:t>
            </a:r>
            <a:r>
              <a:rPr lang="en-US" dirty="0"/>
              <a:t>against </a:t>
            </a:r>
            <a:r>
              <a:rPr lang="en-US" dirty="0" smtClean="0"/>
              <a:t>Faraday cup. Downstream viewer provides real-time current and position monitoring</a:t>
            </a:r>
            <a:endParaRPr lang="en-US" dirty="0"/>
          </a:p>
          <a:p>
            <a:r>
              <a:rPr lang="en-US" dirty="0"/>
              <a:t>apertures with proper holes prevent dumping beam on cell walls</a:t>
            </a:r>
          </a:p>
          <a:p>
            <a:r>
              <a:rPr lang="en-US" dirty="0" smtClean="0"/>
              <a:t>radiation </a:t>
            </a:r>
            <a:r>
              <a:rPr lang="en-US" dirty="0" smtClean="0"/>
              <a:t>monitors at apertures </a:t>
            </a:r>
            <a:r>
              <a:rPr lang="en-US" dirty="0"/>
              <a:t>in front of </a:t>
            </a:r>
            <a:r>
              <a:rPr lang="en-US" dirty="0" smtClean="0"/>
              <a:t>IBC, and </a:t>
            </a:r>
            <a:r>
              <a:rPr lang="en-US" dirty="0"/>
              <a:t>behind IBC.  Beam trips OFF </a:t>
            </a:r>
            <a:r>
              <a:rPr lang="en-US" dirty="0" smtClean="0"/>
              <a:t>when radiation </a:t>
            </a:r>
            <a:r>
              <a:rPr lang="en-US" dirty="0"/>
              <a:t>levels exceed nominal good readings</a:t>
            </a:r>
          </a:p>
          <a:p>
            <a:r>
              <a:rPr lang="en-US" dirty="0" err="1" smtClean="0"/>
              <a:t>Rogowski</a:t>
            </a:r>
            <a:r>
              <a:rPr lang="en-US" dirty="0" smtClean="0"/>
              <a:t> </a:t>
            </a:r>
            <a:r>
              <a:rPr lang="en-US" dirty="0"/>
              <a:t>coil (we hope) </a:t>
            </a:r>
            <a:r>
              <a:rPr lang="en-US" dirty="0" smtClean="0"/>
              <a:t>provides real-time </a:t>
            </a:r>
            <a:r>
              <a:rPr lang="en-US" dirty="0"/>
              <a:t>beam position and </a:t>
            </a:r>
            <a:r>
              <a:rPr lang="en-US" dirty="0" smtClean="0"/>
              <a:t>current monitoring at </a:t>
            </a:r>
            <a:r>
              <a:rPr lang="en-US" dirty="0" err="1" smtClean="0"/>
              <a:t>nA</a:t>
            </a:r>
            <a:r>
              <a:rPr lang="en-US" dirty="0" smtClean="0"/>
              <a:t> current, </a:t>
            </a:r>
            <a:r>
              <a:rPr lang="en-US" dirty="0"/>
              <a:t>it will serve as go/no go indicator, with </a:t>
            </a:r>
            <a:r>
              <a:rPr lang="en-US" dirty="0" err="1"/>
              <a:t>fsd</a:t>
            </a:r>
            <a:r>
              <a:rPr lang="en-US" dirty="0"/>
              <a:t> </a:t>
            </a:r>
            <a:r>
              <a:rPr lang="en-US" dirty="0" smtClean="0"/>
              <a:t>interlock to </a:t>
            </a:r>
            <a:r>
              <a:rPr lang="en-US" dirty="0"/>
              <a:t>trip OFF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30821" y="6037577"/>
            <a:ext cx="277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Features that protect </a:t>
            </a:r>
            <a:r>
              <a:rPr lang="en-US" dirty="0" err="1" smtClean="0"/>
              <a:t>HDIce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henry\Desktop\print_screen\ScreenShot728.bmp">
            <a:extLst>
              <a:ext uri="{FF2B5EF4-FFF2-40B4-BE49-F238E27FC236}">
                <a16:creationId xmlns:a16="http://schemas.microsoft.com/office/drawing/2014/main" id="{BC5A5B68-618A-DF4A-9295-F78BE431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94" y="1130085"/>
            <a:ext cx="5562405" cy="27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Note, we already tested Booster with RF at UITF (no beam acceleration)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0513" y="4081662"/>
            <a:ext cx="431361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Maximum beam energy at UITF? </a:t>
            </a:r>
          </a:p>
          <a:p>
            <a:pPr algn="ctr"/>
            <a:r>
              <a:rPr lang="en-US" sz="2400" dirty="0" smtClean="0"/>
              <a:t>16 MV/m x 0.7m = 11.2 MeV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(7-cell </a:t>
            </a:r>
            <a:r>
              <a:rPr lang="en-US" dirty="0"/>
              <a:t>cavity effective length 0.7 </a:t>
            </a:r>
            <a:r>
              <a:rPr lang="en-US" dirty="0" smtClean="0"/>
              <a:t>m)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596" y="1295325"/>
            <a:ext cx="5562404" cy="246149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507818" y="928353"/>
            <a:ext cx="6025852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/>
              <a:t>QCM commissioning results at UITF</a:t>
            </a:r>
            <a:endParaRPr lang="en-US" sz="3600" b="0" dirty="0"/>
          </a:p>
        </p:txBody>
      </p:sp>
      <p:graphicFrame>
        <p:nvGraphicFramePr>
          <p:cNvPr id="24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568202"/>
              </p:ext>
            </p:extLst>
          </p:nvPr>
        </p:nvGraphicFramePr>
        <p:xfrm>
          <a:off x="411893" y="1295325"/>
          <a:ext cx="6217703" cy="5080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598">
                  <a:extLst>
                    <a:ext uri="{9D8B030D-6E8A-4147-A177-3AD203B41FA5}">
                      <a16:colId xmlns:a16="http://schemas.microsoft.com/office/drawing/2014/main" val="805531263"/>
                    </a:ext>
                  </a:extLst>
                </a:gridCol>
                <a:gridCol w="1961538">
                  <a:extLst>
                    <a:ext uri="{9D8B030D-6E8A-4147-A177-3AD203B41FA5}">
                      <a16:colId xmlns:a16="http://schemas.microsoft.com/office/drawing/2014/main" val="3455686119"/>
                    </a:ext>
                  </a:extLst>
                </a:gridCol>
                <a:gridCol w="2072567">
                  <a:extLst>
                    <a:ext uri="{9D8B030D-6E8A-4147-A177-3AD203B41FA5}">
                      <a16:colId xmlns:a16="http://schemas.microsoft.com/office/drawing/2014/main" val="574865387"/>
                    </a:ext>
                  </a:extLst>
                </a:gridCol>
              </a:tblGrid>
              <a:tr h="597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Cavity 7</a:t>
                      </a:r>
                    </a:p>
                    <a:p>
                      <a:r>
                        <a:rPr lang="en-US" dirty="0" smtClean="0"/>
                        <a:t>(2-cell)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Cavity 8</a:t>
                      </a:r>
                    </a:p>
                    <a:p>
                      <a:r>
                        <a:rPr lang="en-US" dirty="0" smtClean="0"/>
                        <a:t>(7- cell)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8558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QextFPC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6.2E+06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9.9E+06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40340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QextFP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2.9E+12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2.3E+12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18034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Emax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(MV/m)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577183"/>
                  </a:ext>
                </a:extLst>
              </a:tr>
              <a:tr h="597576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Emaxop</a:t>
                      </a:r>
                      <a:r>
                        <a:rPr lang="en-US" baseline="0" dirty="0" smtClean="0"/>
                        <a:t> (MV/m)      (1 Hour run)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046677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smtClean="0"/>
                        <a:t>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 </a:t>
                      </a:r>
                      <a:r>
                        <a:rPr lang="en-US" dirty="0" err="1" smtClean="0"/>
                        <a:t>Pw</a:t>
                      </a:r>
                      <a:r>
                        <a:rPr lang="en-US" baseline="0" dirty="0" err="1" smtClean="0"/>
                        <a:t>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37245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smtClean="0"/>
                        <a:t>FE onset (</a:t>
                      </a:r>
                      <a:r>
                        <a:rPr lang="en-US" baseline="0" dirty="0" smtClean="0"/>
                        <a:t>MV/m)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138424"/>
                  </a:ext>
                </a:extLst>
              </a:tr>
              <a:tr h="853679">
                <a:tc>
                  <a:txBody>
                    <a:bodyPr/>
                    <a:lstStyle/>
                    <a:p>
                      <a:r>
                        <a:rPr lang="en-US" dirty="0" smtClean="0"/>
                        <a:t>RF heat load at typical operating gradients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9.5E+09</a:t>
                      </a:r>
                    </a:p>
                    <a:p>
                      <a:r>
                        <a:rPr lang="en-US" dirty="0" smtClean="0"/>
                        <a:t>(&lt;  1W at 6 MV/m)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1.2E+10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(~12 W at 6 MV/m)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610137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smtClean="0"/>
                        <a:t>Static heat load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20 W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91678"/>
                  </a:ext>
                </a:extLst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4442962" y="4506260"/>
            <a:ext cx="840509" cy="3694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7423" y="1366216"/>
            <a:ext cx="112166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Calibri" panose="020F0502020204030204" pitchFamily="34" charset="0"/>
              </a:rPr>
              <a:t>Gun Group (Center for Injectors and Sources) 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J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</a:t>
            </a:r>
            <a:r>
              <a:rPr lang="en-US" sz="2400" u="sng" dirty="0" smtClean="0">
                <a:latin typeface="Calibri" panose="020F0502020204030204" pitchFamily="34" charset="0"/>
              </a:rPr>
              <a:t>M</a:t>
            </a:r>
            <a:r>
              <a:rPr lang="en-US" sz="2400" u="sng" dirty="0">
                <a:latin typeface="Calibri" panose="020F0502020204030204" pitchFamily="34" charset="0"/>
              </a:rPr>
              <a:t>. A. </a:t>
            </a:r>
            <a:r>
              <a:rPr lang="en-US" sz="2400" u="sng" dirty="0" err="1" smtClean="0">
                <a:latin typeface="Calibri" panose="020F0502020204030204" pitchFamily="34" charset="0"/>
              </a:rPr>
              <a:t>Mamun</a:t>
            </a:r>
            <a:r>
              <a:rPr lang="en-US" sz="2400" u="sng" dirty="0" smtClean="0">
                <a:latin typeface="Calibri" panose="020F0502020204030204" pitchFamily="34" charset="0"/>
              </a:rPr>
              <a:t>, </a:t>
            </a:r>
            <a:r>
              <a:rPr lang="en-US" sz="2400" u="sng" dirty="0">
                <a:latin typeface="Calibri" panose="020F0502020204030204" pitchFamily="34" charset="0"/>
              </a:rPr>
              <a:t>M. Poelker, R. Suleiman</a:t>
            </a:r>
            <a:r>
              <a:rPr lang="en-US" sz="2400" dirty="0">
                <a:latin typeface="Calibri" panose="020F0502020204030204" pitchFamily="34" charset="0"/>
              </a:rPr>
              <a:t>, M. Stutzman and S. Zhang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Technical staff: P</a:t>
            </a:r>
            <a:r>
              <a:rPr lang="en-US" sz="2400" dirty="0">
                <a:latin typeface="Calibri" panose="020F0502020204030204" pitchFamily="34" charset="0"/>
              </a:rPr>
              <a:t>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(plus replacement for John </a:t>
            </a:r>
            <a:r>
              <a:rPr lang="en-US" sz="2400" dirty="0" err="1" smtClean="0">
                <a:latin typeface="Calibri" panose="020F0502020204030204" pitchFamily="34" charset="0"/>
              </a:rPr>
              <a:t>Hansknecht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Graduate Students: G. Palacios, 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</a:rPr>
              <a:t>Yoskovitz</a:t>
            </a:r>
            <a:endParaRPr lang="en-US" sz="2400" dirty="0" smtClean="0">
              <a:latin typeface="Calibri" panose="020F0502020204030204" pitchFamily="34" charset="0"/>
            </a:endParaRPr>
          </a:p>
          <a:p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u="sng" dirty="0" smtClean="0">
                <a:latin typeface="Calibri" panose="020F0502020204030204" pitchFamily="34" charset="0"/>
              </a:rPr>
              <a:t>Injector Group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R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Kazimi</a:t>
            </a:r>
            <a:r>
              <a:rPr lang="en-US" sz="2400" u="sng" dirty="0">
                <a:latin typeface="Calibri" panose="020F0502020204030204" pitchFamily="34" charset="0"/>
              </a:rPr>
              <a:t>, Y. Wang, A. </a:t>
            </a:r>
            <a:r>
              <a:rPr lang="en-US" sz="2400" u="sng" dirty="0" err="1" smtClean="0">
                <a:latin typeface="Calibri" panose="020F0502020204030204" pitchFamily="34" charset="0"/>
              </a:rPr>
              <a:t>Hofler</a:t>
            </a:r>
            <a:endParaRPr lang="en-US" sz="2400" u="sng" dirty="0" smtClean="0">
              <a:latin typeface="Calibri" panose="020F0502020204030204" pitchFamily="34" charset="0"/>
            </a:endParaRPr>
          </a:p>
          <a:p>
            <a:endParaRPr lang="en-US" sz="2400" u="sng" dirty="0">
              <a:latin typeface="Calibri" panose="020F0502020204030204" pitchFamily="34" charset="0"/>
            </a:endParaRPr>
          </a:p>
          <a:p>
            <a:endParaRPr lang="en-US" sz="2400" u="sng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24/7 operations seems required - there is insufficient staffing to support 24/7 operations  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Approved UITF Operators (underlined names)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13645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Post Start Findings of ARR </a:t>
            </a:r>
            <a:r>
              <a:rPr lang="en-US" dirty="0" smtClean="0"/>
              <a:t>– need to be addressed before “Operations”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2"/>
          <a:stretch/>
        </p:blipFill>
        <p:spPr>
          <a:xfrm>
            <a:off x="600219" y="1052945"/>
            <a:ext cx="11287125" cy="347735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72712" y="2527192"/>
            <a:ext cx="10825017" cy="3546764"/>
            <a:chOff x="3435927" y="2087418"/>
            <a:chExt cx="10825017" cy="3546764"/>
          </a:xfrm>
        </p:grpSpPr>
        <p:sp>
          <p:nvSpPr>
            <p:cNvPr id="14" name="Rectangle 13"/>
            <p:cNvSpPr/>
            <p:nvPr/>
          </p:nvSpPr>
          <p:spPr>
            <a:xfrm>
              <a:off x="3435927" y="2087418"/>
              <a:ext cx="10825017" cy="354676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81400" y="2152073"/>
              <a:ext cx="10449629" cy="3350355"/>
              <a:chOff x="1052141" y="2903397"/>
              <a:chExt cx="10363200" cy="3047769"/>
            </a:xfrm>
            <a:solidFill>
              <a:schemeClr val="bg1"/>
            </a:solidFill>
          </p:grpSpPr>
          <p:sp>
            <p:nvSpPr>
              <p:cNvPr id="3" name="TextBox 2"/>
              <p:cNvSpPr txBox="1"/>
              <p:nvPr/>
            </p:nvSpPr>
            <p:spPr>
              <a:xfrm>
                <a:off x="1052141" y="2903397"/>
                <a:ext cx="10172700" cy="41997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Post-start Findings will need to be addressed after Commissioning:</a:t>
                </a:r>
                <a:endParaRPr lang="en-US" sz="24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052141" y="3359244"/>
                <a:ext cx="10363200" cy="2591922"/>
                <a:chOff x="1099298" y="2983006"/>
                <a:chExt cx="10363200" cy="2591922"/>
              </a:xfrm>
              <a:grpFill/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9298" y="2983006"/>
                  <a:ext cx="10172700" cy="17526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99298" y="4822453"/>
                  <a:ext cx="10363200" cy="752475"/>
                </a:xfrm>
                <a:prstGeom prst="rect">
                  <a:avLst/>
                </a:prstGeom>
                <a:grpFill/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257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spin-polarized target “</a:t>
            </a:r>
            <a:r>
              <a:rPr lang="en-US" dirty="0" err="1" smtClean="0"/>
              <a:t>HDIce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25" y="863084"/>
            <a:ext cx="9398301" cy="5381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543305"/>
              </p:ext>
            </p:extLst>
          </p:nvPr>
        </p:nvGraphicFramePr>
        <p:xfrm>
          <a:off x="255374" y="899619"/>
          <a:ext cx="11697730" cy="5275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0726">
                  <a:extLst>
                    <a:ext uri="{9D8B030D-6E8A-4147-A177-3AD203B41FA5}">
                      <a16:colId xmlns:a16="http://schemas.microsoft.com/office/drawing/2014/main" val="2519840925"/>
                    </a:ext>
                  </a:extLst>
                </a:gridCol>
                <a:gridCol w="3647004">
                  <a:extLst>
                    <a:ext uri="{9D8B030D-6E8A-4147-A177-3AD203B41FA5}">
                      <a16:colId xmlns:a16="http://schemas.microsoft.com/office/drawing/2014/main" val="1615892182"/>
                    </a:ext>
                  </a:extLst>
                </a:gridCol>
              </a:tblGrid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Task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561928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Restore 200 kV beam operation (</a:t>
                      </a:r>
                      <a:r>
                        <a:rPr lang="en-US" sz="1200" u="none" strike="noStrike" dirty="0" err="1">
                          <a:effectLst/>
                        </a:rPr>
                        <a:t>photogun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bakeout</a:t>
                      </a:r>
                      <a:r>
                        <a:rPr lang="en-US" sz="1200" u="none" strike="noStrike" dirty="0">
                          <a:effectLst/>
                        </a:rPr>
                        <a:t>, HV conditioning, activate photocathode)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Gun HV conditioning now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663139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Commission the 200 kV </a:t>
                      </a:r>
                      <a:r>
                        <a:rPr lang="en-US" sz="1200" u="none" strike="noStrike" dirty="0" err="1">
                          <a:effectLst/>
                        </a:rPr>
                        <a:t>buncher</a:t>
                      </a:r>
                      <a:r>
                        <a:rPr lang="en-US" sz="1200" u="none" strike="noStrike" dirty="0">
                          <a:effectLst/>
                        </a:rPr>
                        <a:t> cavity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Having trouble hitting resonance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039752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Obtain permission from TJSO to commission the "waist-height" accelerator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EH&amp;S approval,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Andrei </a:t>
                      </a:r>
                      <a:r>
                        <a:rPr lang="en-US" sz="1200" u="none" strike="noStrike" dirty="0">
                          <a:effectLst/>
                        </a:rPr>
                        <a:t>to ask Stuart to ask TJSO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393081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Set a date for commissioning "waist-height" beamline  (Run #0)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hard to do without </a:t>
                      </a:r>
                      <a:r>
                        <a:rPr lang="en-US" sz="1200" u="none" strike="noStrike" dirty="0" smtClean="0">
                          <a:effectLst/>
                        </a:rPr>
                        <a:t>having permission </a:t>
                      </a:r>
                      <a:r>
                        <a:rPr lang="en-US" sz="1200" u="none" strike="noStrike" dirty="0">
                          <a:effectLst/>
                        </a:rPr>
                        <a:t>to commission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965653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coordinate with </a:t>
                      </a:r>
                      <a:r>
                        <a:rPr lang="en-US" sz="1200" u="none" strike="noStrike" dirty="0" err="1">
                          <a:effectLst/>
                        </a:rPr>
                        <a:t>Cryo</a:t>
                      </a:r>
                      <a:r>
                        <a:rPr lang="en-US" sz="1200" u="none" strike="noStrike" dirty="0">
                          <a:effectLst/>
                        </a:rPr>
                        <a:t> and SRF, u-tube swap at CTF, booster cool down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286604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427549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completes work inside enclosure: magnet, dump, halo counter 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 through…..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7662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administrative tasks: beam authorization, shift plans, coordinate control room staffing approved operators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31052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Commission the Booster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estimate one week of </a:t>
                      </a:r>
                      <a:r>
                        <a:rPr lang="en-US" sz="1200" u="none" strike="noStrike" dirty="0" smtClean="0">
                          <a:effectLst/>
                        </a:rPr>
                        <a:t>beam, no access to the enclosure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325681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Obtain permission to operate UITF </a:t>
                      </a:r>
                      <a:r>
                        <a:rPr lang="en-US" sz="1200" b="1" u="none" strike="noStrike" dirty="0" smtClean="0">
                          <a:effectLst/>
                        </a:rPr>
                        <a:t>accelerator to test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HDIce</a:t>
                      </a:r>
                      <a:r>
                        <a:rPr lang="en-US" sz="1200" b="1" u="none" strike="noStrike" dirty="0" smtClean="0">
                          <a:effectLst/>
                        </a:rPr>
                        <a:t>, another </a:t>
                      </a:r>
                      <a:r>
                        <a:rPr lang="en-US" sz="1200" b="1" u="none" strike="noStrike" dirty="0">
                          <a:effectLst/>
                        </a:rPr>
                        <a:t>round of signatures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this time consuming?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504023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Set a date for commissioning the elevated beamline (Run #1)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1314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installation work, </a:t>
                      </a:r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controls and diagnostics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69456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216776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accelerator checks: beam size, energy spread, stability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766019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checks: </a:t>
                      </a:r>
                      <a:r>
                        <a:rPr lang="en-US" sz="1200" u="none" strike="noStrike" dirty="0" err="1">
                          <a:effectLst/>
                        </a:rPr>
                        <a:t>ragowski</a:t>
                      </a:r>
                      <a:r>
                        <a:rPr lang="en-US" sz="1200" u="none" strike="noStrike" dirty="0">
                          <a:effectLst/>
                        </a:rPr>
                        <a:t> coil BPM calibration, raster magnets, </a:t>
                      </a:r>
                      <a:r>
                        <a:rPr lang="en-US" sz="1200" u="none" strike="noStrike" dirty="0" err="1">
                          <a:effectLst/>
                        </a:rPr>
                        <a:t>fsd</a:t>
                      </a:r>
                      <a:r>
                        <a:rPr lang="en-US" sz="1200" u="none" strike="noStrike" dirty="0">
                          <a:effectLst/>
                        </a:rPr>
                        <a:t> functionality, current calibration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8076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49492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118113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51721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Remove Booster and install at CEBAF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May-20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47959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 CEBAF 1/4 CM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07788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Booster before installing at CEBAF in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E54FA4-F03A-1041-82C3-79C7B378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81" b="1447"/>
          <a:stretch/>
        </p:blipFill>
        <p:spPr>
          <a:xfrm>
            <a:off x="315913" y="988484"/>
            <a:ext cx="11287125" cy="1832776"/>
          </a:xfrm>
          <a:prstGeom prst="rect">
            <a:avLst/>
          </a:prstGeom>
        </p:spPr>
      </p:pic>
      <p:pic>
        <p:nvPicPr>
          <p:cNvPr id="9" name="Picture 8" descr="C:\Users\jhenry\Desktop\print_screen\ScreenShot728.bmp">
            <a:extLst>
              <a:ext uri="{FF2B5EF4-FFF2-40B4-BE49-F238E27FC236}">
                <a16:creationId xmlns:a16="http://schemas.microsoft.com/office/drawing/2014/main" id="{BC5A5B68-618A-DF4A-9295-F78BE431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66" y="2921284"/>
            <a:ext cx="3967685" cy="19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0A1486-6026-F747-AA54-F8A67F8FA7B4}"/>
              </a:ext>
            </a:extLst>
          </p:cNvPr>
          <p:cNvSpPr txBox="1"/>
          <p:nvPr/>
        </p:nvSpPr>
        <p:spPr>
          <a:xfrm>
            <a:off x="7518381" y="4943066"/>
            <a:ext cx="4127572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new </a:t>
            </a:r>
            <a:r>
              <a:rPr lang="en-US" dirty="0" smtClean="0"/>
              <a:t>“booster”:</a:t>
            </a:r>
            <a:endParaRPr lang="en-US" dirty="0"/>
          </a:p>
          <a:p>
            <a:pPr algn="ctr"/>
            <a:r>
              <a:rPr lang="en-US" dirty="0"/>
              <a:t>2 cell capture section + 7 cell cavity,</a:t>
            </a:r>
          </a:p>
          <a:p>
            <a:pPr algn="ctr"/>
            <a:r>
              <a:rPr lang="en-US" dirty="0"/>
              <a:t>should provide 10 MeV beam and introduce no x/y coupling, allow better matching, more adiabatic damping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26520-D580-C242-B2B2-1662B76BA67B}"/>
              </a:ext>
            </a:extLst>
          </p:cNvPr>
          <p:cNvSpPr txBox="1"/>
          <p:nvPr/>
        </p:nvSpPr>
        <p:spPr>
          <a:xfrm>
            <a:off x="31432" y="2894894"/>
            <a:ext cx="7365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 kV operation </a:t>
            </a:r>
            <a:r>
              <a:rPr lang="en-US" sz="2000" dirty="0"/>
              <a:t>to suppress space-charge effects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Locate Wien filters</a:t>
            </a:r>
            <a:r>
              <a:rPr lang="en-US" sz="2000" dirty="0"/>
              <a:t> (energy filters) upstream of pre-</a:t>
            </a:r>
            <a:r>
              <a:rPr lang="en-US" sz="2000" dirty="0" err="1"/>
              <a:t>buncher</a:t>
            </a:r>
            <a:r>
              <a:rPr lang="en-US" sz="2000" dirty="0"/>
              <a:t> cavity and install quadrupoles to better compensate astigmatism 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aperture of chopper and beam line solenoids</a:t>
            </a:r>
            <a:r>
              <a:rPr lang="en-US" sz="2000" dirty="0"/>
              <a:t> to suppress existing astigmatism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Install new SRF booster</a:t>
            </a:r>
            <a:r>
              <a:rPr lang="en-US" sz="2000" dirty="0"/>
              <a:t> that eliminates warm-</a:t>
            </a:r>
            <a:r>
              <a:rPr lang="en-US" sz="2000" dirty="0" err="1"/>
              <a:t>rf</a:t>
            </a:r>
            <a:r>
              <a:rPr lang="en-US" sz="2000" dirty="0"/>
              <a:t> capture cavity, RF deflection and x/y coupling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2708" y="919859"/>
            <a:ext cx="441903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“Booster” - sometimes we say QCM, or ¼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Uses of UITF: workshop on </a:t>
            </a:r>
            <a:r>
              <a:rPr lang="en-US" dirty="0"/>
              <a:t>December 12, </a:t>
            </a:r>
            <a:r>
              <a:rPr lang="en-US" dirty="0" smtClean="0"/>
              <a:t>2018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600075" y="827387"/>
          <a:ext cx="10943710" cy="5436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24294260"/>
                    </a:ext>
                  </a:extLst>
                </a:gridCol>
                <a:gridCol w="2187699">
                  <a:extLst>
                    <a:ext uri="{9D8B030D-6E8A-4147-A177-3AD203B41FA5}">
                      <a16:colId xmlns:a16="http://schemas.microsoft.com/office/drawing/2014/main" val="430961387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578632092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18879811"/>
                    </a:ext>
                  </a:extLst>
                </a:gridCol>
                <a:gridCol w="2154067">
                  <a:extLst>
                    <a:ext uri="{9D8B030D-6E8A-4147-A177-3AD203B41FA5}">
                      <a16:colId xmlns:a16="http://schemas.microsoft.com/office/drawing/2014/main" val="4068538791"/>
                    </a:ext>
                  </a:extLst>
                </a:gridCol>
                <a:gridCol w="885924">
                  <a:extLst>
                    <a:ext uri="{9D8B030D-6E8A-4147-A177-3AD203B41FA5}">
                      <a16:colId xmlns:a16="http://schemas.microsoft.com/office/drawing/2014/main" val="4103368961"/>
                    </a:ext>
                  </a:extLst>
                </a:gridCol>
              </a:tblGrid>
              <a:tr h="221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Application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Beam Energy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Beam Current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Notes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Presenter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9126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QCM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6 MeV, but prefer up to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three or four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tests complete before long shutdown of 2020, when QCM to be installed at CEBAF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R. Kazimi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00288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HDIce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~ 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tuning, 0.25 to 5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production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four or five run periods, </a:t>
                      </a:r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two-weeks 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long each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target provides transverse polarization required for 3 A-rated Hall B experiments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Sandorfi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2397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Manufacturing polarized targets for CEBAF via DNP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 to 18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 to 10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hours, days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likely some R&amp;D to determine optimum polarizing conditions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C. Keith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0004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Bubble Chamber astrophysics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4 - 10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0.01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3 weeks, ~ 3 runs/year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UITF better location than CEBAF injector, when CEBAF shutdowns are short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Suleiman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54849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MeV parity violation experiment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milliamps preferred, will reduce 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months to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beam, transmission geometry offers advantages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Carlini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078575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Testing Nb</a:t>
                      </a:r>
                      <a:r>
                        <a:rPr lang="en-US" sz="1300" u="none" strike="noStrike" baseline="-25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Sn-coated cavities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determining the beam energy of test cavity is point of test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as many tests as possible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Nb3Sn cavities require only 4K Helium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G. Eremeev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2291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Wastewater treatment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2- 10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imagine week-long test durations over three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together with local partners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G.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Ciovati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0858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Polarized positron source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staged tests, likely many required, 1-week long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J. Grames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140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fast kicker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together with sbir-partner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H. Wang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5873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testing high bunch charge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Grames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and 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Guo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041586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35297" y="6363407"/>
            <a:ext cx="74390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https://wiki.jlab.org/ciswiki/index.php/UITF_Meeting_-_December_12,_2018</a:t>
            </a:r>
          </a:p>
        </p:txBody>
      </p:sp>
    </p:spTree>
    <p:extLst>
      <p:ext uri="{BB962C8B-B14F-4D97-AF65-F5344CB8AC3E}">
        <p14:creationId xmlns:p14="http://schemas.microsoft.com/office/powerpoint/2010/main" val="36327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is a </a:t>
            </a:r>
            <a:r>
              <a:rPr lang="en-US" dirty="0"/>
              <a:t>10 MeV </a:t>
            </a:r>
            <a:r>
              <a:rPr lang="en-US" dirty="0" smtClean="0"/>
              <a:t>spin-polarized electron accelerator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247852"/>
            <a:ext cx="11287125" cy="3171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02353" y="4570272"/>
            <a:ext cx="6504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UITF accelerator is built, ready to use….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buncher</a:t>
            </a:r>
            <a:r>
              <a:rPr lang="en-US" dirty="0" smtClean="0"/>
              <a:t> </a:t>
            </a:r>
            <a:r>
              <a:rPr lang="en-US" dirty="0" smtClean="0"/>
              <a:t>not yet commissioned, we have not </a:t>
            </a:r>
            <a:r>
              <a:rPr lang="en-US" dirty="0" smtClean="0"/>
              <a:t>yet made </a:t>
            </a:r>
            <a:r>
              <a:rPr lang="en-US" dirty="0" smtClean="0"/>
              <a:t>MeV </a:t>
            </a:r>
            <a:r>
              <a:rPr lang="en-US" dirty="0" smtClean="0"/>
              <a:t>beam)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2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24" y="240539"/>
            <a:ext cx="11559706" cy="487490"/>
          </a:xfrm>
        </p:spPr>
        <p:txBody>
          <a:bodyPr>
            <a:normAutofit/>
          </a:bodyPr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 </a:t>
            </a:r>
            <a:r>
              <a:rPr lang="en-US" dirty="0" smtClean="0"/>
              <a:t>commissioned, </a:t>
            </a:r>
            <a:r>
              <a:rPr lang="en-US" dirty="0" smtClean="0"/>
              <a:t>RF applied to cold “Booster”, no MeV beam yet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" y="836991"/>
            <a:ext cx="12136930" cy="35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954"/>
          <a:stretch/>
        </p:blipFill>
        <p:spPr>
          <a:xfrm>
            <a:off x="262423" y="3863948"/>
            <a:ext cx="7857465" cy="2363897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116787" y="2096559"/>
            <a:ext cx="740421" cy="27943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MeV beam….the accelerator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7968" y="1505721"/>
            <a:ext cx="11417819" cy="4961615"/>
            <a:chOff x="551579" y="1598212"/>
            <a:chExt cx="11417819" cy="49616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849" b="71191"/>
            <a:stretch/>
          </p:blipFill>
          <p:spPr>
            <a:xfrm>
              <a:off x="551579" y="1598212"/>
              <a:ext cx="11417819" cy="1653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75" t="55125" r="-975" b="-2552"/>
            <a:stretch/>
          </p:blipFill>
          <p:spPr>
            <a:xfrm>
              <a:off x="551579" y="3538331"/>
              <a:ext cx="11417819" cy="3021496"/>
            </a:xfrm>
            <a:prstGeom prst="rect">
              <a:avLst/>
            </a:prstGeom>
          </p:spPr>
        </p:pic>
      </p:grp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0854" y="1391830"/>
            <a:ext cx="5955738" cy="176776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46971" y="3503851"/>
            <a:ext cx="7810558" cy="10522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5106" y="16073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58383" y="4129194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8614" y="813705"/>
            <a:ext cx="908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Design, construction, </a:t>
            </a:r>
            <a:r>
              <a:rPr lang="en-US" dirty="0" err="1" smtClean="0"/>
              <a:t>songsheets</a:t>
            </a:r>
            <a:r>
              <a:rPr lang="en-US" dirty="0" smtClean="0"/>
              <a:t>, software, everything is cabled up waiting for hot check out….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63388" y="1607303"/>
            <a:ext cx="794993" cy="3693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213558" y="4141604"/>
            <a:ext cx="794993" cy="3693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Reviews of UITF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#1: UITF Operations Review, aka “will it work?” </a:t>
            </a:r>
            <a:r>
              <a:rPr lang="en-US" dirty="0"/>
              <a:t>March 18, 2016</a:t>
            </a:r>
          </a:p>
          <a:p>
            <a:pPr lvl="1"/>
            <a:r>
              <a:rPr lang="en-US" dirty="0">
                <a:hlinkClick r:id="rId2"/>
              </a:rPr>
              <a:t>https://wiki.jlab.org/ciswiki/index.php/UITF_Meeting_-_March_18,_</a:t>
            </a:r>
            <a:r>
              <a:rPr lang="en-US" dirty="0" smtClean="0">
                <a:hlinkClick r:id="rId2"/>
              </a:rPr>
              <a:t>2016</a:t>
            </a:r>
            <a:endParaRPr lang="en-US" dirty="0" smtClean="0"/>
          </a:p>
          <a:p>
            <a:r>
              <a:rPr lang="en-US" dirty="0" smtClean="0"/>
              <a:t>Review #2: UITF Safety Review, </a:t>
            </a:r>
            <a:r>
              <a:rPr lang="en-US" dirty="0"/>
              <a:t>May 10, </a:t>
            </a:r>
            <a:r>
              <a:rPr lang="en-US" dirty="0" smtClean="0"/>
              <a:t>2016</a:t>
            </a:r>
          </a:p>
          <a:p>
            <a:pPr lvl="1"/>
            <a:r>
              <a:rPr lang="en-US" dirty="0">
                <a:hlinkClick r:id="rId3"/>
              </a:rPr>
              <a:t>https://wiki.jlab.org/ciswiki/index.php/UITF_Meeting_-_May_10,_</a:t>
            </a:r>
            <a:r>
              <a:rPr lang="en-US" dirty="0" smtClean="0">
                <a:hlinkClick r:id="rId3"/>
              </a:rPr>
              <a:t>2016</a:t>
            </a:r>
            <a:endParaRPr lang="en-US" dirty="0" smtClean="0"/>
          </a:p>
          <a:p>
            <a:r>
              <a:rPr lang="en-US" dirty="0" smtClean="0"/>
              <a:t>Review #2.5: PSS BCM </a:t>
            </a:r>
            <a:r>
              <a:rPr lang="en-US" dirty="0"/>
              <a:t>review *, </a:t>
            </a:r>
            <a:r>
              <a:rPr lang="en-US" dirty="0" smtClean="0"/>
              <a:t>October 21, 2016</a:t>
            </a:r>
          </a:p>
          <a:p>
            <a:pPr lvl="1"/>
            <a:r>
              <a:rPr lang="en-US" dirty="0">
                <a:hlinkClick r:id="rId4"/>
              </a:rPr>
              <a:t>https://wiki.jlab.org/ciswiki/index.php/UITF_Meeting_-_October_21,_</a:t>
            </a:r>
            <a:r>
              <a:rPr lang="en-US" dirty="0" smtClean="0">
                <a:hlinkClick r:id="rId4"/>
              </a:rPr>
              <a:t>2016</a:t>
            </a:r>
            <a:endParaRPr lang="en-US" dirty="0" smtClean="0"/>
          </a:p>
          <a:p>
            <a:r>
              <a:rPr lang="en-US" dirty="0" smtClean="0"/>
              <a:t>Review #3: Conduct of Operations Review, April 24, 2019</a:t>
            </a:r>
          </a:p>
          <a:p>
            <a:pPr lvl="1"/>
            <a:r>
              <a:rPr lang="en-US" dirty="0">
                <a:hlinkClick r:id="rId5"/>
              </a:rPr>
              <a:t>https://wiki.jlab.org/ciswiki/index.php/UITF_Meeting_-_April_24,_</a:t>
            </a:r>
            <a:r>
              <a:rPr lang="en-US" dirty="0" smtClean="0">
                <a:hlinkClick r:id="rId5"/>
              </a:rPr>
              <a:t>2019</a:t>
            </a:r>
            <a:endParaRPr lang="en-US" dirty="0" smtClean="0"/>
          </a:p>
          <a:p>
            <a:r>
              <a:rPr lang="en-US" dirty="0" smtClean="0"/>
              <a:t>Shielding Design Package, June 2019, JLAB-TN-18-020</a:t>
            </a:r>
          </a:p>
          <a:p>
            <a:r>
              <a:rPr lang="en-US" dirty="0" smtClean="0"/>
              <a:t>Accelerator Readiness Review</a:t>
            </a:r>
            <a:r>
              <a:rPr lang="en-US" dirty="0"/>
              <a:t>:  June 26-28, 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://www.jlab.org/indico/event/322/timetable/#</a:t>
            </a:r>
            <a:r>
              <a:rPr lang="en-US" dirty="0" smtClean="0">
                <a:hlinkClick r:id="rId6"/>
              </a:rPr>
              <a:t>20190626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892" y="5705475"/>
            <a:ext cx="98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 PSS BCM, once deemed necessary now deemed optional, following detailed shielding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5"/>
          <a:stretch/>
        </p:blipFill>
        <p:spPr>
          <a:xfrm>
            <a:off x="105524" y="885825"/>
            <a:ext cx="4132319" cy="5173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650" y="6048337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https://wiki.jlab.org/ciswiki/index.php/UITF_Official_Documents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6" y="896919"/>
            <a:ext cx="3915557" cy="5162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36" y="875192"/>
            <a:ext cx="3864126" cy="517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789" y="6006070"/>
            <a:ext cx="40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https://www.jlab.org/eshq/ProgramDocs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281" y="3550289"/>
            <a:ext cx="37270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These documents were approved</a:t>
            </a:r>
            <a:r>
              <a:rPr lang="en-US" dirty="0"/>
              <a:t> </a:t>
            </a:r>
            <a:r>
              <a:rPr lang="en-US" dirty="0" smtClean="0"/>
              <a:t>by Lab Leadership and TJSO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" y="5863671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https://wiki.jlab.org/ciswiki/index.php/UITF_Safety_Documents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92" y="920218"/>
            <a:ext cx="11981713" cy="44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Shielding Assessment and Commissioning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38995" y="6028645"/>
            <a:ext cx="490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https://wiki.jlab.org/ciswiki/index.php/UITF_Official_Documents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236" y="4307992"/>
            <a:ext cx="483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https://wiki.jlab.org/ciswiki/index.php/UITF_Safety_Documents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4" y="1075685"/>
            <a:ext cx="5339468" cy="3269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922" y="5028039"/>
            <a:ext cx="422917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Shielding is adequate for 100 </a:t>
            </a:r>
            <a:r>
              <a:rPr lang="en-US" dirty="0" err="1" smtClean="0"/>
              <a:t>uA</a:t>
            </a:r>
            <a:r>
              <a:rPr lang="en-US" dirty="0" smtClean="0"/>
              <a:t> CW beam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318" b="33657"/>
          <a:stretch/>
        </p:blipFill>
        <p:spPr>
          <a:xfrm>
            <a:off x="5561737" y="833717"/>
            <a:ext cx="6495797" cy="51905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07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17323</TotalTime>
  <Words>1654</Words>
  <Application>Microsoft Office PowerPoint</Application>
  <PresentationFormat>Widescreen</PresentationFormat>
  <Paragraphs>290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.PingFangSC-Regular</vt:lpstr>
      <vt:lpstr>Arial</vt:lpstr>
      <vt:lpstr>Calibri</vt:lpstr>
      <vt:lpstr>PingFangSC-Regular</vt:lpstr>
      <vt:lpstr>Wingdings</vt:lpstr>
      <vt:lpstr>Theme1</vt:lpstr>
      <vt:lpstr>Status of Upgraded Injector Test Facility (UITF)</vt:lpstr>
      <vt:lpstr>Test the spin-polarized target “HDIce”</vt:lpstr>
      <vt:lpstr>UITF is a 10 MeV spin-polarized electron accelerator</vt:lpstr>
      <vt:lpstr>keV beamline commissioned, RF applied to cold “Booster”, no MeV beam yet</vt:lpstr>
      <vt:lpstr>MeV beam….the accelerator </vt:lpstr>
      <vt:lpstr>Past Reviews of UITF</vt:lpstr>
      <vt:lpstr>Official Documentation</vt:lpstr>
      <vt:lpstr>Official Documentation</vt:lpstr>
      <vt:lpstr>Radiation Shielding Assessment and Commissioning Plan</vt:lpstr>
      <vt:lpstr>PowerPoint Presentation</vt:lpstr>
      <vt:lpstr>PowerPoint Presentation</vt:lpstr>
      <vt:lpstr>PowerPoint Presentation</vt:lpstr>
      <vt:lpstr>PowerPoint Presentation</vt:lpstr>
      <vt:lpstr>UITF “schedule”</vt:lpstr>
      <vt:lpstr>PowerPoint Presentation</vt:lpstr>
      <vt:lpstr>Unique aspect of HDIce testing:  low current CW, ~ 1 nA  </vt:lpstr>
      <vt:lpstr>Note, we already tested Booster with RF at UITF (no beam acceleration) </vt:lpstr>
      <vt:lpstr>Approved UITF Operators (underlined names)</vt:lpstr>
      <vt:lpstr>Post Start Findings of ARR – need to be addressed before “Operations”</vt:lpstr>
      <vt:lpstr>UITF “schedule”</vt:lpstr>
      <vt:lpstr>Test the Booster before installing at CEBAF in 2020</vt:lpstr>
      <vt:lpstr>Uses of UITF: workshop on December 12, 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Matthew Poelker</cp:lastModifiedBy>
  <cp:revision>119</cp:revision>
  <dcterms:created xsi:type="dcterms:W3CDTF">2018-09-06T13:32:58Z</dcterms:created>
  <dcterms:modified xsi:type="dcterms:W3CDTF">2020-01-13T21:18:40Z</dcterms:modified>
</cp:coreProperties>
</file>