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70" r:id="rId2"/>
    <p:sldId id="365" r:id="rId3"/>
    <p:sldId id="378" r:id="rId4"/>
    <p:sldId id="375" r:id="rId5"/>
    <p:sldId id="364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6" r:id="rId15"/>
    <p:sldId id="374" r:id="rId16"/>
    <p:sldId id="377" r:id="rId17"/>
    <p:sldId id="379" r:id="rId18"/>
  </p:sldIdLst>
  <p:sldSz cx="9699625" cy="6858000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026">
          <p15:clr>
            <a:srgbClr val="A4A3A4"/>
          </p15:clr>
        </p15:guide>
        <p15:guide id="2" pos="24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1629" autoAdjust="0"/>
    <p:restoredTop sz="94613" autoAdjust="0"/>
  </p:normalViewPr>
  <p:slideViewPr>
    <p:cSldViewPr>
      <p:cViewPr varScale="1">
        <p:scale>
          <a:sx n="102" d="100"/>
          <a:sy n="102" d="100"/>
        </p:scale>
        <p:origin x="438" y="108"/>
      </p:cViewPr>
      <p:guideLst>
        <p:guide orient="horz" pos="1026"/>
        <p:guide pos="24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4938" y="114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D97ABE-382A-4293-9E4C-23A56930E937}" type="datetimeFigureOut">
              <a:rPr lang="de-DE"/>
              <a:pPr>
                <a:defRPr/>
              </a:pPr>
              <a:t>29.11.2022</a:t>
            </a:fld>
            <a:endParaRPr lang="de-DE"/>
          </a:p>
        </p:txBody>
      </p:sp>
      <p:sp>
        <p:nvSpPr>
          <p:cNvPr id="4" name="Fußzeilenplatzhalt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B21BD46-9297-4970-A998-89B3989932A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56232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812D66D-BEBB-4CAA-8E16-B9ABCA81D689}" type="datetimeFigureOut">
              <a:rPr lang="de-DE"/>
              <a:pPr>
                <a:defRPr/>
              </a:pPr>
              <a:t>29.11.2022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0BA9122-7AB5-438F-B557-9CBA6C7B3D2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202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2">
            <a:extLst/>
          </p:cNvPr>
          <p:cNvSpPr/>
          <p:nvPr userDrawn="1"/>
        </p:nvSpPr>
        <p:spPr>
          <a:xfrm>
            <a:off x="0" y="3429000"/>
            <a:ext cx="9699625" cy="1979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909"/>
          </a:p>
        </p:txBody>
      </p:sp>
      <p:pic>
        <p:nvPicPr>
          <p:cNvPr id="8" name="Grafik 1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442200" y="6005513"/>
            <a:ext cx="1881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ildplatzhalter 4">
            <a:extLst/>
          </p:cNvPr>
          <p:cNvSpPr>
            <a:spLocks noGrp="1"/>
          </p:cNvSpPr>
          <p:nvPr>
            <p:ph type="pic" sz="quarter" idx="13"/>
          </p:nvPr>
        </p:nvSpPr>
        <p:spPr>
          <a:xfrm>
            <a:off x="385762" y="380577"/>
            <a:ext cx="8933287" cy="3048423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69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9613" y="3633688"/>
            <a:ext cx="8280400" cy="623404"/>
          </a:xfrm>
        </p:spPr>
        <p:txBody>
          <a:bodyPr/>
          <a:lstStyle>
            <a:lvl1pPr algn="l">
              <a:lnSpc>
                <a:spcPct val="1140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9613" y="4911514"/>
            <a:ext cx="8280400" cy="360000"/>
          </a:xfrm>
        </p:spPr>
        <p:txBody>
          <a:bodyPr/>
          <a:lstStyle>
            <a:lvl1pPr marL="0" indent="0" algn="l">
              <a:buNone/>
              <a:defRPr sz="1600" cap="all" spc="64" baseline="0">
                <a:solidFill>
                  <a:schemeClr val="bg1"/>
                </a:solidFill>
              </a:defRPr>
            </a:lvl1pPr>
            <a:lvl2pPr marL="484998" indent="0" algn="ctr">
              <a:buNone/>
              <a:defRPr sz="2122"/>
            </a:lvl2pPr>
            <a:lvl3pPr marL="969996" indent="0" algn="ctr">
              <a:buNone/>
              <a:defRPr sz="1909"/>
            </a:lvl3pPr>
            <a:lvl4pPr marL="1454993" indent="0" algn="ctr">
              <a:buNone/>
              <a:defRPr sz="1697"/>
            </a:lvl4pPr>
            <a:lvl5pPr marL="1939991" indent="0" algn="ctr">
              <a:buNone/>
              <a:defRPr sz="1697"/>
            </a:lvl5pPr>
            <a:lvl6pPr marL="2424989" indent="0" algn="ctr">
              <a:buNone/>
              <a:defRPr sz="1697"/>
            </a:lvl6pPr>
            <a:lvl7pPr marL="2909987" indent="0" algn="ctr">
              <a:buNone/>
              <a:defRPr sz="1697"/>
            </a:lvl7pPr>
            <a:lvl8pPr marL="3394984" indent="0" algn="ctr">
              <a:buNone/>
              <a:defRPr sz="1697"/>
            </a:lvl8pPr>
            <a:lvl9pPr marL="3879982" indent="0" algn="ctr">
              <a:buNone/>
              <a:defRPr sz="1697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platzhalter 10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709612" y="4250010"/>
            <a:ext cx="8280401" cy="547142"/>
          </a:xfrm>
        </p:spPr>
        <p:txBody>
          <a:bodyPr rtlCol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11" name="Textplatzhalter 4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85316" y="6424763"/>
            <a:ext cx="2304000" cy="1188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12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Textplatzhalter 10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385763" y="938786"/>
            <a:ext cx="892809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9F3A2-1B1A-491A-BA4E-DC2941E9B4B7}" type="datetime1">
              <a:rPr lang="de-DE" smtClean="0"/>
              <a:t>29.11.2022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22CF195-C1B6-46DA-8C76-8EDC726E38DB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576" y="1578310"/>
            <a:ext cx="8938474" cy="4190666"/>
          </a:xfrm>
        </p:spPr>
        <p:txBody>
          <a:bodyPr/>
          <a:lstStyle>
            <a:lvl1pPr marL="188610" indent="-188610">
              <a:defRPr sz="1800"/>
            </a:lvl1pPr>
            <a:lvl2pPr marL="383957" indent="-195346">
              <a:defRPr sz="1800"/>
            </a:lvl2pPr>
            <a:lvl3pPr marL="572567" indent="-188610">
              <a:defRPr sz="1800"/>
            </a:lvl3pPr>
            <a:lvl4pPr marL="761177" indent="-188610">
              <a:defRPr sz="1800"/>
            </a:lvl4pPr>
            <a:lvl5pPr marL="949787" indent="-188610">
              <a:defRPr sz="1800"/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Textplatzhalter 10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385763" y="938786"/>
            <a:ext cx="8938474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4F343-72ED-40DF-ADF6-0C7F12A08CF6}" type="datetime1">
              <a:rPr lang="de-DE" smtClean="0"/>
              <a:t>29.11.2022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D77B7933-13C4-4E25-93EF-D3E866CC603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0" name="Bildplatzhalter 4">
            <a:extLst/>
          </p:cNvPr>
          <p:cNvSpPr>
            <a:spLocks noGrp="1"/>
          </p:cNvSpPr>
          <p:nvPr>
            <p:ph type="pic" sz="quarter" idx="13"/>
          </p:nvPr>
        </p:nvSpPr>
        <p:spPr>
          <a:xfrm>
            <a:off x="398034" y="1628775"/>
            <a:ext cx="4164440" cy="3168377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69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98033" y="4900254"/>
            <a:ext cx="4164441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Bildplatzhalter 4">
            <a:extLst/>
          </p:cNvPr>
          <p:cNvSpPr>
            <a:spLocks noGrp="1"/>
          </p:cNvSpPr>
          <p:nvPr>
            <p:ph type="pic" sz="quarter" idx="15"/>
          </p:nvPr>
        </p:nvSpPr>
        <p:spPr>
          <a:xfrm>
            <a:off x="5152723" y="1628775"/>
            <a:ext cx="4148868" cy="3168377"/>
          </a:xfrm>
          <a:solidFill>
            <a:schemeClr val="bg2"/>
          </a:solidFill>
        </p:spPr>
        <p:txBody>
          <a:bodyPr rtlCol="0" anchor="ctr">
            <a:noAutofit/>
          </a:bodyPr>
          <a:lstStyle>
            <a:lvl1pPr marL="0" indent="0" algn="ctr">
              <a:buNone/>
              <a:defRPr sz="1697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12" name="Textplatzhalter 3">
            <a:extLst/>
          </p:cNvPr>
          <p:cNvSpPr>
            <a:spLocks noGrp="1"/>
          </p:cNvSpPr>
          <p:nvPr>
            <p:ph type="body" sz="quarter" idx="16"/>
          </p:nvPr>
        </p:nvSpPr>
        <p:spPr>
          <a:xfrm>
            <a:off x="5152723" y="4900254"/>
            <a:ext cx="4161140" cy="868722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platzhalter 10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385763" y="938786"/>
            <a:ext cx="8928100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BD8D4-3FD5-4A9F-BEE7-59E8DE6B2405}" type="datetime1">
              <a:rPr lang="de-DE" smtClean="0"/>
              <a:t>29.11.2022</a:t>
            </a:fld>
            <a:endParaRPr lang="de-D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95A525A6-3F74-46DA-96B5-D4A9C080F13A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9" name="Textplatzhalter 10">
            <a:extLst/>
          </p:cNvPr>
          <p:cNvSpPr>
            <a:spLocks noGrp="1"/>
          </p:cNvSpPr>
          <p:nvPr>
            <p:ph type="body" sz="quarter" idx="12"/>
          </p:nvPr>
        </p:nvSpPr>
        <p:spPr>
          <a:xfrm>
            <a:off x="385763" y="938786"/>
            <a:ext cx="8928100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err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AB1A2-F226-4C76-93DE-490D3593C01A}" type="datetime1">
              <a:rPr lang="de-DE" smtClean="0"/>
              <a:t>29.11.2022</a:t>
            </a:fld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A04878BA-553A-4AC4-B338-3E9F5859A60F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3781-55A9-49D3-8000-275F4E29E7B4}" type="datetime1">
              <a:rPr lang="de-DE" smtClean="0"/>
              <a:t>29.11.2022</a:t>
            </a:fld>
            <a:endParaRPr lang="de-DE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BC1BD8B0-E8D9-446B-B09B-4FB769CF044D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7075" y="2130425"/>
            <a:ext cx="8245475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5738" y="3886200"/>
            <a:ext cx="678973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CDE27-1E2C-4049-B793-16F6C3F4545F}" type="datetime1">
              <a:rPr lang="de-DE" smtClean="0"/>
              <a:t>29.11.2022</a:t>
            </a:fld>
            <a:endParaRPr lang="de-DE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5763" y="1563688"/>
            <a:ext cx="8926512" cy="420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7288" y="6381750"/>
            <a:ext cx="1644650" cy="2206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10E576-F585-4809-9DD8-4AB2681C33D1}" type="datetime1">
              <a:rPr lang="de-DE" smtClean="0"/>
              <a:t>29.11.2022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41975" y="6381750"/>
            <a:ext cx="1068388" cy="22066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Seite </a:t>
            </a:r>
            <a:fld id="{F2494ABB-04CE-4012-B0DF-E472E9C92B1C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763" y="322263"/>
            <a:ext cx="8926512" cy="11271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1030" name="Grafik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42200" y="6005513"/>
            <a:ext cx="18811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Grafik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5763" y="6424613"/>
            <a:ext cx="2303462" cy="1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7" r:id="rId2"/>
    <p:sldLayoutId id="2147483666" r:id="rId3"/>
    <p:sldLayoutId id="2147483665" r:id="rId4"/>
    <p:sldLayoutId id="2147483664" r:id="rId5"/>
    <p:sldLayoutId id="2147483663" r:id="rId6"/>
    <p:sldLayoutId id="2147483662" r:id="rId7"/>
  </p:sldLayoutIdLst>
  <p:hf hdr="0" ftr="0" dt="0"/>
  <p:txStyles>
    <p:titleStyle>
      <a:lvl1pPr algn="l" defTabSz="969963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3200" b="1" kern="1200" cap="all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69963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2pPr>
      <a:lvl3pPr algn="l" defTabSz="969963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3pPr>
      <a:lvl4pPr algn="l" defTabSz="969963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4pPr>
      <a:lvl5pPr algn="l" defTabSz="969963" rtl="0" eaLnBrk="0" fontAlgn="base" hangingPunct="0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5pPr>
      <a:lvl6pPr marL="457200" algn="l" defTabSz="969963" rtl="0" fontAlgn="base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defTabSz="969963" rtl="0" fontAlgn="base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defTabSz="969963" rtl="0" fontAlgn="base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defTabSz="969963" rtl="0" fontAlgn="base">
        <a:lnSpc>
          <a:spcPct val="114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241300" indent="-241300" algn="l" defTabSz="969963" rtl="0" eaLnBrk="0" fontAlgn="base" hangingPunct="0">
        <a:lnSpc>
          <a:spcPct val="113000"/>
        </a:lnSpc>
        <a:spcBef>
          <a:spcPct val="0"/>
        </a:spcBef>
        <a:spcAft>
          <a:spcPts val="600"/>
        </a:spcAft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77838" indent="-247650" algn="l" defTabSz="969963" rtl="0" eaLnBrk="0" fontAlgn="base" hangingPunct="0">
        <a:lnSpc>
          <a:spcPct val="113000"/>
        </a:lnSpc>
        <a:spcBef>
          <a:spcPct val="0"/>
        </a:spcBef>
        <a:spcAft>
          <a:spcPts val="600"/>
        </a:spcAft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06438" indent="-228600" algn="l" defTabSz="969963" rtl="0" eaLnBrk="0" fontAlgn="base" hangingPunct="0">
        <a:lnSpc>
          <a:spcPct val="113000"/>
        </a:lnSpc>
        <a:spcBef>
          <a:spcPct val="0"/>
        </a:spcBef>
        <a:spcAft>
          <a:spcPts val="600"/>
        </a:spcAft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949325" indent="-228600" algn="l" defTabSz="969963" rtl="0" eaLnBrk="0" fontAlgn="base" hangingPunct="0">
        <a:lnSpc>
          <a:spcPct val="113000"/>
        </a:lnSpc>
        <a:spcBef>
          <a:spcPct val="0"/>
        </a:spcBef>
        <a:spcAft>
          <a:spcPts val="600"/>
        </a:spcAft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84275" indent="-228600" algn="l" defTabSz="969963" rtl="0" eaLnBrk="0" fontAlgn="base" hangingPunct="0">
        <a:lnSpc>
          <a:spcPct val="113000"/>
        </a:lnSpc>
        <a:spcBef>
          <a:spcPct val="0"/>
        </a:spcBef>
        <a:spcAft>
          <a:spcPts val="600"/>
        </a:spcAft>
        <a:buFont typeface="Calibri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67488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3152485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637483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4122481" indent="-242499" algn="l" defTabSz="969996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1pPr>
      <a:lvl2pPr marL="484998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2pPr>
      <a:lvl3pPr marL="969996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3pPr>
      <a:lvl4pPr marL="1454993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4pPr>
      <a:lvl5pPr marL="1939991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5pPr>
      <a:lvl6pPr marL="2424989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6pPr>
      <a:lvl7pPr marL="2909987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7pPr>
      <a:lvl8pPr marL="3394984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8pPr>
      <a:lvl9pPr marL="3879982" algn="l" defTabSz="969996" rtl="0" eaLnBrk="1" latinLnBrk="0" hangingPunct="1">
        <a:defRPr sz="19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Bildplatzhalter 8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581" b="3581"/>
          <a:stretch>
            <a:fillRect/>
          </a:stretch>
        </p:blipFill>
        <p:spPr>
          <a:xfrm>
            <a:off x="385763" y="404813"/>
            <a:ext cx="8932862" cy="3024187"/>
          </a:xfrm>
        </p:spPr>
      </p:pic>
      <p:sp>
        <p:nvSpPr>
          <p:cNvPr id="11266" name="Titel 1"/>
          <p:cNvSpPr>
            <a:spLocks noGrp="1"/>
          </p:cNvSpPr>
          <p:nvPr>
            <p:ph type="ctrTitle"/>
          </p:nvPr>
        </p:nvSpPr>
        <p:spPr bwMode="auto">
          <a:xfrm>
            <a:off x="385763" y="3633788"/>
            <a:ext cx="9072562" cy="803275"/>
          </a:xfrm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dirty="0"/>
              <a:t>Electric &amp; Magnetic Deflectors in the EDM Prototype Ring</a:t>
            </a:r>
            <a:br>
              <a:rPr lang="de-DE" sz="2800" cap="none" dirty="0"/>
            </a:br>
            <a:endParaRPr lang="de-DE" sz="1800" cap="none" dirty="0"/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69292" y="4904842"/>
            <a:ext cx="9313863" cy="360362"/>
          </a:xfrm>
        </p:spPr>
        <p:txBody>
          <a:bodyPr>
            <a:noAutofit/>
          </a:bodyPr>
          <a:lstStyle/>
          <a:p>
            <a:pPr eaLnBrk="1" hangingPunct="1"/>
            <a:r>
              <a:rPr lang="de-DE" cap="none" dirty="0" err="1"/>
              <a:t>Dec</a:t>
            </a:r>
            <a:r>
              <a:rPr lang="de-DE" cap="none" dirty="0"/>
              <a:t>. 30, 2022 	Dr. Helmut Soltner, Zentralinstitut für Engineering und Analytik, (ZEA-1)    </a:t>
            </a:r>
          </a:p>
        </p:txBody>
      </p:sp>
      <p:sp>
        <p:nvSpPr>
          <p:cNvPr id="12" name="Textplatzhalter 11">
            <a:extLst/>
          </p:cNvPr>
          <p:cNvSpPr>
            <a:spLocks noGrp="1"/>
          </p:cNvSpPr>
          <p:nvPr>
            <p:ph type="body" sz="quarter" idx="14"/>
          </p:nvPr>
        </p:nvSpPr>
        <p:spPr>
          <a:xfrm>
            <a:off x="385763" y="6424613"/>
            <a:ext cx="2303462" cy="119062"/>
          </a:xfrm>
        </p:spPr>
        <p:txBody>
          <a:bodyPr rtlCol="0">
            <a:noAutofit/>
          </a:bodyPr>
          <a:lstStyle/>
          <a:p>
            <a:pPr defTabSz="969996" eaLnBrk="1" fontAlgn="auto" hangingPunct="1">
              <a:spcBef>
                <a:spcPts val="0"/>
              </a:spcBef>
              <a:defRPr/>
            </a:pPr>
            <a:endParaRPr lang="de-DE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733323" y="4237347"/>
            <a:ext cx="547297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400" b="1" dirty="0">
                <a:solidFill>
                  <a:srgbClr val="FF0000"/>
                </a:solidFill>
              </a:rPr>
              <a:t>EDM / Storage Rings Meeting, Jefferson Lab,  </a:t>
            </a:r>
            <a:r>
              <a:rPr lang="de-DE" sz="1400" b="1" dirty="0" err="1">
                <a:solidFill>
                  <a:srgbClr val="FF0000"/>
                </a:solidFill>
              </a:rPr>
              <a:t>Dec</a:t>
            </a:r>
            <a:r>
              <a:rPr lang="de-DE" sz="1400" b="1" dirty="0">
                <a:solidFill>
                  <a:srgbClr val="FF0000"/>
                </a:solidFill>
              </a:rPr>
              <a:t>. 29-30,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Nested</a:t>
            </a:r>
            <a:r>
              <a:rPr lang="de-DE" sz="2800" b="1" dirty="0"/>
              <a:t> cos(</a:t>
            </a:r>
            <a:r>
              <a:rPr lang="el-GR" sz="2800" b="1" dirty="0"/>
              <a:t>θ</a:t>
            </a:r>
            <a:r>
              <a:rPr lang="de-DE" sz="2800" b="1" dirty="0"/>
              <a:t>) </a:t>
            </a:r>
            <a:r>
              <a:rPr lang="de-DE" sz="2800" b="1" dirty="0" err="1"/>
              <a:t>magnet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904654"/>
            <a:ext cx="7048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Homogeneous</a:t>
            </a:r>
            <a:r>
              <a:rPr lang="de-DE" sz="2000" dirty="0"/>
              <a:t> </a:t>
            </a:r>
            <a:r>
              <a:rPr lang="de-DE" sz="2000" dirty="0" err="1"/>
              <a:t>magnetic</a:t>
            </a:r>
            <a:r>
              <a:rPr lang="de-DE" sz="2000" dirty="0"/>
              <a:t> </a:t>
            </a:r>
            <a:r>
              <a:rPr lang="de-DE" sz="2000" dirty="0" err="1"/>
              <a:t>fields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center</a:t>
            </a:r>
            <a:r>
              <a:rPr lang="de-DE" sz="2000" dirty="0"/>
              <a:t> </a:t>
            </a:r>
            <a:r>
              <a:rPr lang="de-DE" sz="2000" dirty="0" err="1"/>
              <a:t>coil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return</a:t>
            </a:r>
            <a:r>
              <a:rPr lang="de-DE" sz="2000" dirty="0"/>
              <a:t> </a:t>
            </a:r>
            <a:r>
              <a:rPr lang="de-DE" sz="2000" dirty="0" err="1"/>
              <a:t>path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488" y="1204377"/>
            <a:ext cx="6716612" cy="510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026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Nested</a:t>
            </a:r>
            <a:r>
              <a:rPr lang="de-DE" sz="2800" b="1" dirty="0"/>
              <a:t> cos(</a:t>
            </a:r>
            <a:r>
              <a:rPr lang="el-GR" sz="2800" b="1" dirty="0"/>
              <a:t>θ</a:t>
            </a:r>
            <a:r>
              <a:rPr lang="de-DE" sz="2800" b="1" dirty="0"/>
              <a:t>) </a:t>
            </a:r>
            <a:r>
              <a:rPr lang="de-DE" sz="2800" b="1" dirty="0" err="1"/>
              <a:t>magnet</a:t>
            </a:r>
            <a:endParaRPr lang="de-DE" sz="28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12" y="1379903"/>
            <a:ext cx="9207154" cy="436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139745" y="917429"/>
            <a:ext cx="20665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000" dirty="0" err="1"/>
              <a:t>Homogeneity</a:t>
            </a:r>
            <a:r>
              <a:rPr lang="de-DE" sz="2000" dirty="0"/>
              <a:t> on</a:t>
            </a:r>
          </a:p>
          <a:p>
            <a:r>
              <a:rPr lang="de-DE" sz="2000" dirty="0"/>
              <a:t> </a:t>
            </a:r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section</a:t>
            </a:r>
            <a:r>
              <a:rPr lang="de-DE" sz="2000" dirty="0"/>
              <a:t> (</a:t>
            </a:r>
            <a:r>
              <a:rPr lang="de-DE" sz="2000" dirty="0" err="1"/>
              <a:t>deviaton</a:t>
            </a:r>
            <a:r>
              <a:rPr lang="de-DE" sz="2000" dirty="0"/>
              <a:t> </a:t>
            </a:r>
            <a:r>
              <a:rPr lang="de-DE" sz="2000" dirty="0" err="1"/>
              <a:t>from</a:t>
            </a:r>
            <a:r>
              <a:rPr lang="de-DE" sz="2000" dirty="0"/>
              <a:t> </a:t>
            </a:r>
            <a:r>
              <a:rPr lang="de-DE" sz="2000" dirty="0" err="1"/>
              <a:t>mean</a:t>
            </a:r>
            <a:r>
              <a:rPr lang="de-DE" sz="2000" dirty="0"/>
              <a:t> </a:t>
            </a:r>
            <a:r>
              <a:rPr lang="de-DE" sz="2000" dirty="0" err="1"/>
              <a:t>value</a:t>
            </a:r>
            <a:r>
              <a:rPr lang="de-DE" sz="2000" dirty="0"/>
              <a:t>)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845508" y="1264694"/>
            <a:ext cx="16802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cross</a:t>
            </a:r>
            <a:r>
              <a:rPr lang="de-DE" sz="2000" dirty="0"/>
              <a:t> </a:t>
            </a:r>
            <a:r>
              <a:rPr lang="de-DE" sz="2000" dirty="0" err="1"/>
              <a:t>section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368489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Nested</a:t>
            </a:r>
            <a:r>
              <a:rPr lang="de-DE" sz="2800" b="1" dirty="0"/>
              <a:t> cos(</a:t>
            </a:r>
            <a:r>
              <a:rPr lang="el-GR" sz="2800" b="1" dirty="0"/>
              <a:t>θ</a:t>
            </a:r>
            <a:r>
              <a:rPr lang="de-DE" sz="2800" b="1" dirty="0"/>
              <a:t>) </a:t>
            </a:r>
            <a:r>
              <a:rPr lang="de-DE" sz="2800" b="1" dirty="0" err="1"/>
              <a:t>magnet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85616" y="1016732"/>
            <a:ext cx="42594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Flux</a:t>
            </a:r>
            <a:r>
              <a:rPr lang="de-DE" sz="2000" dirty="0"/>
              <a:t> </a:t>
            </a:r>
            <a:r>
              <a:rPr lang="de-DE" sz="2000" dirty="0" err="1"/>
              <a:t>density</a:t>
            </a:r>
            <a:r>
              <a:rPr lang="de-DE" sz="2000" dirty="0"/>
              <a:t> </a:t>
            </a:r>
            <a:r>
              <a:rPr lang="de-DE" sz="2000" dirty="0" err="1"/>
              <a:t>between</a:t>
            </a:r>
            <a:r>
              <a:rPr lang="de-DE" sz="2000" dirty="0"/>
              <a:t> </a:t>
            </a:r>
            <a:r>
              <a:rPr lang="de-DE" sz="2000" dirty="0" err="1"/>
              <a:t>two</a:t>
            </a:r>
            <a:r>
              <a:rPr lang="de-DE" sz="2000" dirty="0"/>
              <a:t> </a:t>
            </a:r>
            <a:r>
              <a:rPr lang="de-DE" sz="2000" dirty="0" err="1"/>
              <a:t>magnets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2" y="1412776"/>
            <a:ext cx="8374348" cy="489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5892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Nested</a:t>
            </a:r>
            <a:r>
              <a:rPr lang="de-DE" sz="2800" b="1" dirty="0"/>
              <a:t> cos(</a:t>
            </a:r>
            <a:r>
              <a:rPr lang="el-GR" sz="2800" b="1" dirty="0"/>
              <a:t>θ</a:t>
            </a:r>
            <a:r>
              <a:rPr lang="de-DE" sz="2800" b="1" dirty="0"/>
              <a:t>) </a:t>
            </a:r>
            <a:r>
              <a:rPr lang="de-DE" sz="2800" b="1" dirty="0" err="1"/>
              <a:t>magnet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016732"/>
            <a:ext cx="599555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Diverging</a:t>
            </a:r>
            <a:r>
              <a:rPr lang="de-DE" sz="2000" dirty="0"/>
              <a:t> </a:t>
            </a:r>
            <a:r>
              <a:rPr lang="de-DE" sz="2000" dirty="0" err="1"/>
              <a:t>shape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electrostatic</a:t>
            </a:r>
            <a:r>
              <a:rPr lang="de-DE" sz="2000" dirty="0"/>
              <a:t> </a:t>
            </a:r>
            <a:r>
              <a:rPr lang="de-DE" sz="2000" dirty="0" err="1"/>
              <a:t>deflector</a:t>
            </a:r>
            <a:r>
              <a:rPr lang="de-DE" sz="2000" dirty="0"/>
              <a:t> (top </a:t>
            </a:r>
            <a:r>
              <a:rPr lang="de-DE" sz="2000" dirty="0" err="1"/>
              <a:t>view</a:t>
            </a:r>
            <a:r>
              <a:rPr lang="de-DE" sz="2000" dirty="0"/>
              <a:t>)</a:t>
            </a:r>
          </a:p>
          <a:p>
            <a:r>
              <a:rPr lang="de-DE" sz="2000" dirty="0"/>
              <a:t>	</a:t>
            </a:r>
            <a:r>
              <a:rPr lang="de-DE" sz="2000" dirty="0" err="1"/>
              <a:t>Five</a:t>
            </a:r>
            <a:r>
              <a:rPr lang="de-DE" sz="2000" dirty="0"/>
              <a:t> </a:t>
            </a:r>
            <a:r>
              <a:rPr lang="de-DE" sz="2000" dirty="0" err="1"/>
              <a:t>transition</a:t>
            </a:r>
            <a:r>
              <a:rPr lang="de-DE" sz="2000" dirty="0"/>
              <a:t> </a:t>
            </a:r>
            <a:r>
              <a:rPr lang="de-DE" sz="2000" dirty="0" err="1"/>
              <a:t>units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051" y="1952439"/>
            <a:ext cx="70961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209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Nested</a:t>
            </a:r>
            <a:r>
              <a:rPr lang="de-DE" sz="2800" b="1" dirty="0"/>
              <a:t> cos(</a:t>
            </a:r>
            <a:r>
              <a:rPr lang="el-GR" sz="2800" b="1" dirty="0"/>
              <a:t>θ</a:t>
            </a:r>
            <a:r>
              <a:rPr lang="de-DE" sz="2800" b="1" dirty="0"/>
              <a:t>) </a:t>
            </a:r>
            <a:r>
              <a:rPr lang="de-DE" sz="2800" b="1" dirty="0" err="1"/>
              <a:t>magnet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016732"/>
            <a:ext cx="606608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Diverging</a:t>
            </a:r>
            <a:r>
              <a:rPr lang="de-DE" sz="2000" dirty="0"/>
              <a:t> </a:t>
            </a:r>
            <a:r>
              <a:rPr lang="de-DE" sz="2000" dirty="0" err="1"/>
              <a:t>shape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electrostatic</a:t>
            </a:r>
            <a:r>
              <a:rPr lang="de-DE" sz="2000" dirty="0"/>
              <a:t> </a:t>
            </a:r>
            <a:r>
              <a:rPr lang="de-DE" sz="2000" dirty="0" err="1"/>
              <a:t>deflector</a:t>
            </a:r>
            <a:r>
              <a:rPr lang="de-DE" sz="2000" dirty="0"/>
              <a:t> (top </a:t>
            </a:r>
            <a:r>
              <a:rPr lang="de-DE" sz="2000" dirty="0" err="1"/>
              <a:t>view</a:t>
            </a:r>
            <a:r>
              <a:rPr lang="de-DE" sz="2000" dirty="0"/>
              <a:t>),</a:t>
            </a:r>
          </a:p>
          <a:p>
            <a:r>
              <a:rPr lang="de-DE" sz="2000" dirty="0"/>
              <a:t>	</a:t>
            </a:r>
            <a:r>
              <a:rPr lang="de-DE" sz="2000" dirty="0" err="1"/>
              <a:t>Five</a:t>
            </a:r>
            <a:r>
              <a:rPr lang="de-DE" sz="2000" dirty="0"/>
              <a:t> </a:t>
            </a:r>
            <a:r>
              <a:rPr lang="de-DE" sz="2000" dirty="0" err="1"/>
              <a:t>transition</a:t>
            </a:r>
            <a:r>
              <a:rPr lang="de-DE" sz="2000" dirty="0"/>
              <a:t> </a:t>
            </a:r>
            <a:r>
              <a:rPr lang="de-DE" sz="2000" dirty="0" err="1"/>
              <a:t>units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17" y="1700807"/>
            <a:ext cx="7373476" cy="463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5522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39180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Nested</a:t>
            </a:r>
            <a:r>
              <a:rPr lang="de-DE" sz="2800" b="1" dirty="0"/>
              <a:t> cos(</a:t>
            </a:r>
            <a:r>
              <a:rPr lang="el-GR" sz="2800" b="1" dirty="0"/>
              <a:t>θ</a:t>
            </a:r>
            <a:r>
              <a:rPr lang="de-DE" sz="2800" b="1" dirty="0"/>
              <a:t>) </a:t>
            </a:r>
            <a:r>
              <a:rPr lang="de-DE" sz="2800" b="1" dirty="0" err="1"/>
              <a:t>magnet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016732"/>
            <a:ext cx="7503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Diverging</a:t>
            </a:r>
            <a:r>
              <a:rPr lang="de-DE" sz="2000" dirty="0"/>
              <a:t> </a:t>
            </a:r>
            <a:r>
              <a:rPr lang="de-DE" sz="2000" dirty="0" err="1"/>
              <a:t>shape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electrostatic</a:t>
            </a:r>
            <a:r>
              <a:rPr lang="de-DE" sz="2000" dirty="0"/>
              <a:t> </a:t>
            </a:r>
            <a:r>
              <a:rPr lang="de-DE" sz="2000" dirty="0" err="1"/>
              <a:t>deflector</a:t>
            </a:r>
            <a:r>
              <a:rPr lang="de-DE" sz="2000" dirty="0"/>
              <a:t> (</a:t>
            </a:r>
            <a:r>
              <a:rPr lang="de-DE" sz="2000" dirty="0" err="1"/>
              <a:t>four</a:t>
            </a:r>
            <a:r>
              <a:rPr lang="de-DE" sz="2000" dirty="0"/>
              <a:t> </a:t>
            </a:r>
            <a:r>
              <a:rPr lang="de-DE" sz="2000" dirty="0" err="1"/>
              <a:t>transition</a:t>
            </a:r>
            <a:r>
              <a:rPr lang="de-DE" sz="2000" dirty="0"/>
              <a:t> </a:t>
            </a:r>
            <a:r>
              <a:rPr lang="de-DE" sz="2000" dirty="0" err="1"/>
              <a:t>units</a:t>
            </a:r>
            <a:r>
              <a:rPr lang="de-DE" sz="2000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2" y="1428148"/>
            <a:ext cx="7813776" cy="477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595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1542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/>
              <a:t>Outlook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016732"/>
            <a:ext cx="87254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Integration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diverging</a:t>
            </a:r>
            <a:r>
              <a:rPr lang="de-DE" sz="2000" dirty="0"/>
              <a:t> </a:t>
            </a:r>
            <a:r>
              <a:rPr lang="de-DE" sz="2000" dirty="0" err="1"/>
              <a:t>profile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magnetostatic</a:t>
            </a:r>
            <a:r>
              <a:rPr lang="de-DE" sz="2000" dirty="0"/>
              <a:t> </a:t>
            </a:r>
            <a:r>
              <a:rPr lang="de-DE" sz="2000" dirty="0" err="1"/>
              <a:t>unit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Comprehensive</a:t>
            </a:r>
            <a:r>
              <a:rPr lang="de-DE" sz="2000" dirty="0"/>
              <a:t> design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integration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all </a:t>
            </a:r>
            <a:r>
              <a:rPr lang="de-DE" sz="2000" dirty="0" err="1"/>
              <a:t>other</a:t>
            </a:r>
            <a:r>
              <a:rPr lang="de-DE" sz="2000" dirty="0"/>
              <a:t> </a:t>
            </a:r>
            <a:r>
              <a:rPr lang="de-DE" sz="2000" dirty="0" err="1"/>
              <a:t>devices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PTR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36" y="1772816"/>
            <a:ext cx="604867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9857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15424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/>
              <a:t>Outlook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016732"/>
            <a:ext cx="39567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Further design </a:t>
            </a:r>
            <a:r>
              <a:rPr lang="de-DE" sz="2000" dirty="0" err="1"/>
              <a:t>efforts</a:t>
            </a:r>
            <a:r>
              <a:rPr lang="de-DE" sz="2000" dirty="0"/>
              <a:t> </a:t>
            </a:r>
            <a:r>
              <a:rPr lang="de-DE" sz="2000" dirty="0" err="1"/>
              <a:t>needed</a:t>
            </a:r>
            <a:r>
              <a:rPr lang="de-DE" sz="2000" dirty="0"/>
              <a:t>!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6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17828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Overview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340768"/>
            <a:ext cx="73420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Conceptual</a:t>
            </a:r>
            <a:r>
              <a:rPr lang="de-DE" sz="2000" dirty="0"/>
              <a:t> design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Prototype Ring (PTR)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Specifications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electric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magnetic</a:t>
            </a:r>
            <a:r>
              <a:rPr lang="de-DE" sz="2000" dirty="0"/>
              <a:t> </a:t>
            </a:r>
            <a:r>
              <a:rPr lang="de-DE" sz="2000" dirty="0" err="1"/>
              <a:t>bending</a:t>
            </a:r>
            <a:r>
              <a:rPr lang="de-DE" sz="2000" dirty="0"/>
              <a:t> </a:t>
            </a:r>
            <a:r>
              <a:rPr lang="de-DE" sz="2000" dirty="0" err="1"/>
              <a:t>components</a:t>
            </a:r>
            <a:endParaRPr lang="de-DE" sz="2000" dirty="0"/>
          </a:p>
          <a:p>
            <a:r>
              <a:rPr lang="de-DE" sz="2000" dirty="0"/>
              <a:t>		Description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electrostatic</a:t>
            </a:r>
            <a:r>
              <a:rPr lang="de-DE" sz="2000" dirty="0"/>
              <a:t> </a:t>
            </a:r>
            <a:r>
              <a:rPr lang="de-DE" sz="2000" dirty="0" err="1"/>
              <a:t>deflector</a:t>
            </a:r>
            <a:endParaRPr lang="de-DE" sz="2000" dirty="0"/>
          </a:p>
          <a:p>
            <a:r>
              <a:rPr lang="de-DE" sz="2000" dirty="0"/>
              <a:t>		Description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nested</a:t>
            </a:r>
            <a:r>
              <a:rPr lang="de-DE" sz="2000" dirty="0"/>
              <a:t> cos(</a:t>
            </a:r>
            <a:r>
              <a:rPr lang="el-GR" sz="2000" dirty="0"/>
              <a:t>θ</a:t>
            </a:r>
            <a:r>
              <a:rPr lang="de-DE" sz="2000" dirty="0"/>
              <a:t>) </a:t>
            </a:r>
            <a:r>
              <a:rPr lang="de-DE" sz="2000" dirty="0" err="1"/>
              <a:t>magnet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Outlook</a:t>
            </a:r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51CD38E-5C9E-4C96-ABD2-CFF1E4224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632" y="4270956"/>
            <a:ext cx="306705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41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27606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/>
              <a:t>Prototype Ring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B962F56-5F0D-41EC-9FE9-61CBAD47E5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307" y="893337"/>
            <a:ext cx="6743700" cy="210502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D791B57-3C27-496B-AD94-9200CC79E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1520" y="3157464"/>
            <a:ext cx="4860540" cy="356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6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6295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/>
              <a:t>Design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the</a:t>
            </a:r>
            <a:r>
              <a:rPr lang="de-DE" sz="2800" b="1" dirty="0"/>
              <a:t> Prototype Ring (PTR)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85" y="1740878"/>
            <a:ext cx="5175007" cy="443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27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669927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Specifications</a:t>
            </a:r>
            <a:r>
              <a:rPr lang="de-DE" sz="2800" b="1" dirty="0"/>
              <a:t> </a:t>
            </a:r>
            <a:r>
              <a:rPr lang="de-DE" sz="2800" b="1" dirty="0" err="1"/>
              <a:t>of</a:t>
            </a:r>
            <a:r>
              <a:rPr lang="de-DE" sz="2800" b="1" dirty="0"/>
              <a:t> </a:t>
            </a:r>
            <a:r>
              <a:rPr lang="de-DE" sz="2800" b="1" dirty="0" err="1"/>
              <a:t>electric</a:t>
            </a:r>
            <a:r>
              <a:rPr lang="de-DE" sz="2800" b="1" dirty="0"/>
              <a:t> </a:t>
            </a:r>
          </a:p>
          <a:p>
            <a:r>
              <a:rPr lang="de-DE" sz="2800" b="1" dirty="0"/>
              <a:t>	</a:t>
            </a:r>
            <a:r>
              <a:rPr lang="de-DE" sz="2800" b="1" dirty="0" err="1"/>
              <a:t>and</a:t>
            </a:r>
            <a:r>
              <a:rPr lang="de-DE" sz="2800" b="1" dirty="0"/>
              <a:t> </a:t>
            </a:r>
            <a:r>
              <a:rPr lang="de-DE" sz="2800" b="1" dirty="0" err="1"/>
              <a:t>magnetic</a:t>
            </a:r>
            <a:r>
              <a:rPr lang="de-DE" sz="2800" b="1" dirty="0"/>
              <a:t> </a:t>
            </a:r>
            <a:r>
              <a:rPr lang="de-DE" sz="2800" b="1" dirty="0" err="1"/>
              <a:t>bending</a:t>
            </a:r>
            <a:r>
              <a:rPr lang="de-DE" sz="2800" b="1" dirty="0"/>
              <a:t> </a:t>
            </a:r>
            <a:r>
              <a:rPr lang="de-DE" sz="2800" b="1" dirty="0" err="1"/>
              <a:t>components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340768"/>
            <a:ext cx="71384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Specifications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electric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magnetic</a:t>
            </a:r>
            <a:r>
              <a:rPr lang="de-DE" sz="2000" dirty="0"/>
              <a:t> </a:t>
            </a:r>
            <a:r>
              <a:rPr lang="de-DE" sz="2000" dirty="0" err="1"/>
              <a:t>bending</a:t>
            </a:r>
            <a:r>
              <a:rPr lang="de-DE" sz="2000" dirty="0"/>
              <a:t> </a:t>
            </a:r>
            <a:r>
              <a:rPr lang="de-DE" sz="2000" dirty="0" err="1"/>
              <a:t>components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31" y="2060848"/>
            <a:ext cx="8141183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793" y="352425"/>
            <a:ext cx="9691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800" b="1" dirty="0"/>
              <a:t>Solution: </a:t>
            </a:r>
            <a:r>
              <a:rPr lang="de-DE" sz="2800" b="1" dirty="0" err="1"/>
              <a:t>electrostatic</a:t>
            </a:r>
            <a:r>
              <a:rPr lang="de-DE" sz="2800" b="1" dirty="0"/>
              <a:t> </a:t>
            </a:r>
            <a:r>
              <a:rPr lang="de-DE" sz="2800" b="1" dirty="0" err="1"/>
              <a:t>deflector</a:t>
            </a:r>
            <a:r>
              <a:rPr lang="de-DE" sz="2800" b="1" dirty="0"/>
              <a:t> &amp; </a:t>
            </a:r>
            <a:r>
              <a:rPr lang="de-DE" sz="2800" b="1" dirty="0" err="1"/>
              <a:t>nested</a:t>
            </a:r>
            <a:r>
              <a:rPr lang="de-DE" sz="2800" b="1" dirty="0"/>
              <a:t> cos(</a:t>
            </a:r>
            <a:r>
              <a:rPr lang="el-GR" sz="2800" b="1" dirty="0"/>
              <a:t>θ</a:t>
            </a:r>
            <a:r>
              <a:rPr lang="de-DE" sz="2800" b="1" dirty="0"/>
              <a:t>) </a:t>
            </a:r>
            <a:r>
              <a:rPr lang="de-DE" sz="2800" b="1" dirty="0" err="1"/>
              <a:t>magnet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340768"/>
            <a:ext cx="6596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Magnetrelevante Arbeiten in verschiedenen Jahrzehnten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380" y="1124744"/>
            <a:ext cx="6715471" cy="4796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33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4062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Electrostatic</a:t>
            </a:r>
            <a:r>
              <a:rPr lang="de-DE" sz="2800" b="1" dirty="0"/>
              <a:t> </a:t>
            </a:r>
            <a:r>
              <a:rPr lang="de-DE" sz="2800" b="1" dirty="0" err="1"/>
              <a:t>deflector</a:t>
            </a:r>
            <a:r>
              <a:rPr lang="de-DE" sz="2800" b="1" dirty="0"/>
              <a:t>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016732"/>
            <a:ext cx="80858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Estimate</a:t>
            </a:r>
            <a:r>
              <a:rPr lang="de-DE" sz="2000" dirty="0"/>
              <a:t> and BEM </a:t>
            </a:r>
            <a:r>
              <a:rPr lang="de-DE" sz="2000" dirty="0" err="1"/>
              <a:t>simulation</a:t>
            </a:r>
            <a:r>
              <a:rPr lang="de-DE" sz="2000" dirty="0"/>
              <a:t> </a:t>
            </a:r>
            <a:r>
              <a:rPr lang="de-DE" sz="2000" dirty="0" err="1"/>
              <a:t>inside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r>
              <a:rPr lang="de-DE" sz="2000" dirty="0"/>
              <a:t> (20 mm x 60 mm)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727" y="1484784"/>
            <a:ext cx="38195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098" y="2348880"/>
            <a:ext cx="46672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60" y="4113076"/>
            <a:ext cx="1400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860" y="4761148"/>
            <a:ext cx="14287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932" y="3329955"/>
            <a:ext cx="22479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3" y="1556792"/>
            <a:ext cx="4947978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6215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3962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Electrostatic</a:t>
            </a:r>
            <a:r>
              <a:rPr lang="de-DE" sz="2800" b="1" dirty="0"/>
              <a:t> </a:t>
            </a:r>
            <a:r>
              <a:rPr lang="de-DE" sz="2800" b="1" dirty="0" err="1"/>
              <a:t>deflector</a:t>
            </a:r>
            <a:endParaRPr lang="de-DE" sz="2800" b="1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53368" y="1016732"/>
            <a:ext cx="575349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Electrostatic</a:t>
            </a:r>
            <a:r>
              <a:rPr lang="de-DE" sz="2000" dirty="0"/>
              <a:t> potential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electric</a:t>
            </a:r>
            <a:r>
              <a:rPr lang="de-DE" sz="2000" dirty="0"/>
              <a:t> </a:t>
            </a:r>
            <a:r>
              <a:rPr lang="de-DE" sz="2000" dirty="0" err="1"/>
              <a:t>field</a:t>
            </a:r>
            <a:r>
              <a:rPr lang="de-DE" sz="2000" dirty="0"/>
              <a:t> </a:t>
            </a:r>
            <a:r>
              <a:rPr lang="de-DE" sz="2000" dirty="0" err="1"/>
              <a:t>strength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784"/>
            <a:ext cx="962977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49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3"/>
          <p:cNvSpPr txBox="1">
            <a:spLocks noChangeArrowheads="1"/>
          </p:cNvSpPr>
          <p:nvPr/>
        </p:nvSpPr>
        <p:spPr bwMode="auto">
          <a:xfrm>
            <a:off x="725488" y="352425"/>
            <a:ext cx="406233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800" b="1" dirty="0" err="1"/>
              <a:t>Electrostatic</a:t>
            </a:r>
            <a:r>
              <a:rPr lang="de-DE" sz="2800" b="1" dirty="0"/>
              <a:t> </a:t>
            </a:r>
            <a:r>
              <a:rPr lang="de-DE" sz="2800" b="1" dirty="0" err="1"/>
              <a:t>deflector</a:t>
            </a:r>
            <a:endParaRPr lang="de-DE" sz="2800" b="1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Seite </a:t>
            </a:r>
            <a:fld id="{74B32D33-3673-4B6C-8D81-878F6613FA2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436" y="1232756"/>
            <a:ext cx="5936902" cy="51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863" y="980728"/>
            <a:ext cx="342112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 err="1"/>
              <a:t>Homogeneity</a:t>
            </a:r>
            <a:r>
              <a:rPr lang="de-DE" sz="2000" dirty="0"/>
              <a:t> </a:t>
            </a:r>
            <a:r>
              <a:rPr lang="de-DE" sz="2000" dirty="0" err="1"/>
              <a:t>considerations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00549214"/>
      </p:ext>
    </p:extLst>
  </p:cSld>
  <p:clrMapOvr>
    <a:masterClrMapping/>
  </p:clrMapOvr>
</p:sld>
</file>

<file path=ppt/theme/theme1.xml><?xml version="1.0" encoding="utf-8"?>
<a:theme xmlns:a="http://schemas.openxmlformats.org/drawingml/2006/main" name="Juelich_PowerPoint_A4-1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ülich_PowerPoint_A4.potx" id="{F33889CA-09A8-4889-B221-0CA4B8B3F552}" vid="{AC5FC6C5-12A6-42BC-88CA-3538C2168900}"/>
    </a:ext>
  </a:extLst>
</a:theme>
</file>

<file path=ppt/theme/theme2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Juelich_PowerPoint_A4-1</Template>
  <TotalTime>0</TotalTime>
  <Words>307</Words>
  <Application>Microsoft Office PowerPoint</Application>
  <PresentationFormat>Benutzerdefiniert</PresentationFormat>
  <Paragraphs>59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Arial</vt:lpstr>
      <vt:lpstr>Calibri</vt:lpstr>
      <vt:lpstr>Juelich_PowerPoint_A4-1</vt:lpstr>
      <vt:lpstr>Electric &amp; Magnetic Deflectors in the EDM Prototype Ring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Forschungszentrum Jülich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der präsentation</dc:title>
  <dc:creator>Soltner, Helmut</dc:creator>
  <cp:lastModifiedBy>Soltner</cp:lastModifiedBy>
  <cp:revision>516</cp:revision>
  <cp:lastPrinted>2019-02-18T14:37:16Z</cp:lastPrinted>
  <dcterms:created xsi:type="dcterms:W3CDTF">2018-04-04T09:06:02Z</dcterms:created>
  <dcterms:modified xsi:type="dcterms:W3CDTF">2022-11-29T17:29:55Z</dcterms:modified>
</cp:coreProperties>
</file>