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44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48" autoAdjust="0"/>
    <p:restoredTop sz="94660"/>
  </p:normalViewPr>
  <p:slideViewPr>
    <p:cSldViewPr snapToGrid="0">
      <p:cViewPr varScale="1">
        <p:scale>
          <a:sx n="76" d="100"/>
          <a:sy n="76" d="100"/>
        </p:scale>
        <p:origin x="8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46DA74-8BE7-4975-844A-DD4A285C94C9}" type="datetimeFigureOut">
              <a:rPr lang="en-US" smtClean="0"/>
              <a:t>23/01/31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87802C-DD95-4E0C-9B66-19368988F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839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08853-5AF9-4371-AFC1-6C275AC361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F7EE6C-D35E-4E53-B3C2-B35C6BBC99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1827CE-C67A-4C49-A4D9-C4F46A239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31C195-686F-45CE-8B2A-D7DACBC7F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82F13A-888B-4020-AF2D-8320C03AE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0A8B9-356A-4873-9983-F9E9111CAE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744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BF064-67AD-43B7-BDA5-319A44D4B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07C77F-5616-41DE-AAE9-6237D95C5E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F9D42F-F533-407A-8683-08F4673C3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63BD3A-C94E-4460-A546-220BCA475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6D12C3-8774-42FB-A8FA-CF0082CCF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0A8B9-356A-4873-9983-F9E9111CAE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12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6674C5-4CCE-4963-A654-DB1A31F96B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598AF1-7854-4317-AA4E-AF7301E219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EE631B-A156-4616-A03D-09E6580A1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C2B601-1273-4F8F-9FB4-FEFB25F2C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3325EE-5154-4B7D-8C55-F553E8492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0A8B9-356A-4873-9983-F9E9111CAE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042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19A823-7E82-45B2-94C0-C6D72A387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89F8F8-DE0D-486B-B0C5-83FDF6A17C0A}"/>
              </a:ext>
            </a:extLst>
          </p:cNvPr>
          <p:cNvSpPr txBox="1"/>
          <p:nvPr userDrawn="1"/>
        </p:nvSpPr>
        <p:spPr>
          <a:xfrm>
            <a:off x="11629292" y="6400800"/>
            <a:ext cx="562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A20ADB4-98FB-4CB8-91FF-2930401730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74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CA011-041C-4A65-A3A0-EBAB143D6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D7FB79-7051-4201-8D20-2FA479072D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A4C298-A285-4F2B-9B31-C6593A836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EDA33D-C8ED-4149-92EC-4C271689C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3E8DC-DA51-4C8B-97BD-62DDC8B28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0A8B9-356A-4873-9983-F9E9111CAE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244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9557A-B4E9-4802-83E2-D60F1DCF7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299A3A-58B6-4F87-9C14-DB16E2E34A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631F3C-5199-4D4C-AF8A-6B13ABC6DE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11D250-54DD-4604-B479-F1CE55B81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4A11BA-8A5F-47D3-B997-641131357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230D79-95D5-448C-A20B-AEBA33819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0A8B9-356A-4873-9983-F9E9111CAE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970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DD6B8-1F80-4C77-B3D8-C796FAC96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F1CEAF-0969-4C32-8E4E-0EBC1EA092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5C14F1-C249-4600-9450-A2C8074BB2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56B107-37F5-48F3-A68F-6E06923AFD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8F90E2-4F47-4E85-927F-AC09D5EDB8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D17D59-29B7-4431-B125-1F58C180C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B0F850-2770-4DF1-A2C5-863DAA8BF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82E0EC-6A0E-4C1F-BE70-F292A3FBF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0A8B9-356A-4873-9983-F9E9111CAE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113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815B8-CB10-4B17-973F-A5F1BF296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D38C08-7C20-4967-897A-DE073F813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876EEE-CF8A-4C81-A61E-9B3EC0D61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D121F4-27EB-43B6-8741-D67797708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0A8B9-356A-4873-9983-F9E9111CAE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958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2C1C2C-4336-4A6D-9ABD-988380FF4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B09673-830E-4AA9-B665-2D2576AF1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4F8B8F-57C6-4CCF-A69F-7598A7F88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0A8B9-356A-4873-9983-F9E9111CAE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785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88878-F6A2-433B-B5E6-9CED23BEA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F7043-BE73-4CC3-9C20-46BB375C5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EB10A1-1539-4630-B5F0-705CBCB004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AF5767-EDA2-427D-B7DD-9E041A4CA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A07BF8-5B97-420C-ACB8-6CE3E8AB3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AE2454-1902-4F12-A408-B6D080039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0A8B9-356A-4873-9983-F9E9111CAE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567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497B0-D9A4-4A0B-902F-DC3B8A8F6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CB70D0-4960-420C-B3E4-BFF1CCCC51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4D71F3-A9C7-4338-8B74-F77FC45D41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1962AE-55D8-418A-8EB2-C685E14FE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33598E-FE20-4096-A9C8-E96888D90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ACA1F3-F2A4-4A6A-9341-23A2B0D79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0A8B9-356A-4873-9983-F9E9111CAE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79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4A0EC2-21D5-4386-9E7D-92D412BE5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1FDDF2-3EAD-4517-AA13-1D55E8F564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435F9D-F437-42D5-983B-6D86AA692A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BD4009-BA30-4DA1-918D-330CA9D864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81D8EC-2413-43F3-958F-115C8D1001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0A8B9-356A-4873-9983-F9E9111CAE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679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1106C-7CC4-4E91-979B-D324B344C9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6396" y="55067"/>
            <a:ext cx="10919208" cy="957673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latin typeface="+mn-lt"/>
              </a:rPr>
              <a:t>e</a:t>
            </a:r>
            <a:r>
              <a:rPr lang="en-US" sz="3600" baseline="30000" dirty="0">
                <a:latin typeface="+mn-lt"/>
              </a:rPr>
              <a:t>+</a:t>
            </a:r>
            <a:r>
              <a:rPr lang="en-US" sz="3600" dirty="0">
                <a:latin typeface="+mn-lt"/>
              </a:rPr>
              <a:t> Target - Ushakov</a:t>
            </a:r>
            <a:br>
              <a:rPr lang="en-US" sz="3600" dirty="0">
                <a:latin typeface="+mn-lt"/>
              </a:rPr>
            </a:br>
            <a:r>
              <a:rPr lang="en-US" sz="3100" dirty="0">
                <a:latin typeface="+mn-lt"/>
              </a:rPr>
              <a:t>e</a:t>
            </a:r>
            <a:r>
              <a:rPr lang="en-US" sz="3100" baseline="30000" dirty="0">
                <a:latin typeface="+mn-lt"/>
              </a:rPr>
              <a:t>+</a:t>
            </a:r>
            <a:r>
              <a:rPr lang="en-US" sz="3100" dirty="0">
                <a:latin typeface="+mn-lt"/>
              </a:rPr>
              <a:t> Production and Capture (Geant4)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63DCD67-E8FF-4361-B592-CC73CEC124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0478254"/>
              </p:ext>
            </p:extLst>
          </p:nvPr>
        </p:nvGraphicFramePr>
        <p:xfrm>
          <a:off x="295402" y="1083076"/>
          <a:ext cx="4326839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7334">
                  <a:extLst>
                    <a:ext uri="{9D8B030D-6E8A-4147-A177-3AD203B41FA5}">
                      <a16:colId xmlns:a16="http://schemas.microsoft.com/office/drawing/2014/main" val="1638743940"/>
                    </a:ext>
                  </a:extLst>
                </a:gridCol>
                <a:gridCol w="2219505">
                  <a:extLst>
                    <a:ext uri="{9D8B030D-6E8A-4147-A177-3AD203B41FA5}">
                      <a16:colId xmlns:a16="http://schemas.microsoft.com/office/drawing/2014/main" val="22538913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/>
                        <a:t>Input: Primary e-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/>
                        <a:t>Output: e+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474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/>
                        <a:t>root or text file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/>
                        <a:t>root or text file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84198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ID e</a:t>
                      </a:r>
                      <a:r>
                        <a:rPr lang="en-US" baseline="30000" dirty="0"/>
                        <a:t>-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65460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E</a:t>
                      </a:r>
                      <a:r>
                        <a:rPr lang="en-US" baseline="-25000" dirty="0" err="1"/>
                        <a:t>kin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E</a:t>
                      </a:r>
                      <a:r>
                        <a:rPr lang="en-US" baseline="-25000" dirty="0" err="1"/>
                        <a:t>kin</a:t>
                      </a:r>
                      <a:endParaRPr lang="en-US" baseline="-25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57265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01712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940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75810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Directional cos x (x’)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2210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y’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62938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81365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Polarization x (P</a:t>
                      </a:r>
                      <a:r>
                        <a:rPr lang="en-US" baseline="-25000" dirty="0"/>
                        <a:t>x</a:t>
                      </a:r>
                      <a:r>
                        <a:rPr lang="en-US" baseline="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r>
                        <a:rPr lang="en-US" baseline="-25000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6365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P</a:t>
                      </a:r>
                      <a:r>
                        <a:rPr lang="en-US" baseline="-25000" dirty="0" err="1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P</a:t>
                      </a:r>
                      <a:r>
                        <a:rPr lang="en-US" baseline="-25000" dirty="0" err="1"/>
                        <a:t>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1344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P</a:t>
                      </a:r>
                      <a:r>
                        <a:rPr lang="en-US" baseline="-25000" dirty="0" err="1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</a:t>
                      </a:r>
                      <a:r>
                        <a:rPr lang="en-US" baseline="-25000" dirty="0" err="1"/>
                        <a:t>z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52470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28177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ID e</a:t>
                      </a:r>
                      <a:r>
                        <a:rPr lang="en-US" baseline="30000" dirty="0"/>
                        <a:t>+</a:t>
                      </a:r>
                      <a:r>
                        <a:rPr lang="en-US" dirty="0"/>
                        <a:t> @ target exit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3709665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17ED71E-F392-443A-8FC4-00CFCF512C2D}"/>
                  </a:ext>
                </a:extLst>
              </p:cNvPr>
              <p:cNvSpPr txBox="1"/>
              <p:nvPr/>
            </p:nvSpPr>
            <p:spPr>
              <a:xfrm>
                <a:off x="4943789" y="1106058"/>
                <a:ext cx="7033195" cy="55374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(Typical) WCS: Beam center at x = 0, y = 0 and target front side at z = 0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Beam direction at x’ = 0, y’ = 0, z’ =1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Single particle tracking, no space charge effects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Geant4 General Particle Source can set for Gaussian beam: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sigma </a:t>
                </a:r>
                <a:r>
                  <a:rPr lang="en-US" dirty="0" err="1"/>
                  <a:t>E</a:t>
                </a:r>
                <a:r>
                  <a:rPr lang="en-US" baseline="-25000" dirty="0" err="1"/>
                  <a:t>kin</a:t>
                </a:r>
                <a:r>
                  <a:rPr lang="en-US" dirty="0"/>
                  <a:t>, sigma x, sigma y, sigma x’, sigma y’</a:t>
                </a:r>
              </a:p>
              <a:p>
                <a:pPr marL="285750" indent="-285750"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r>
                  <a:rPr lang="en-US" dirty="0"/>
                  <a:t>Implementation of polarization is based on Stokes vector,</a:t>
                </a:r>
                <a:br>
                  <a:rPr lang="en-US" dirty="0"/>
                </a:b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pt-BR" i="1">
                            <a:latin typeface="Cambria Math" panose="02040503050406030204" pitchFamily="18" charset="0"/>
                          </a:rPr>
                          <m:t>+</m:t>
                        </m:r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pt-BR" i="1">
                            <a:latin typeface="Cambria Math" panose="02040503050406030204" pitchFamily="18" charset="0"/>
                          </a:rPr>
                          <m:t>+</m:t>
                        </m:r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e>
                    </m:rad>
                    <m:r>
                      <a:rPr lang="en-US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dirty="0"/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Positron data are stored at the exit of target, capture magnet (QWT/AMD) and at entrance and exit of 1</a:t>
                </a:r>
                <a:r>
                  <a:rPr lang="en-US" baseline="30000" dirty="0"/>
                  <a:t>st</a:t>
                </a:r>
                <a:r>
                  <a:rPr lang="en-US" dirty="0"/>
                  <a:t> accelerator module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input e</a:t>
                </a:r>
                <a:r>
                  <a:rPr lang="en-US" baseline="30000" dirty="0"/>
                  <a:t>-</a:t>
                </a:r>
                <a:r>
                  <a:rPr lang="en-US" dirty="0"/>
                  <a:t> data – snapshot at fixed time</a:t>
                </a:r>
                <a:r>
                  <a:rPr lang="en-US"/>
                  <a:t>, usually at t = 0</a:t>
                </a:r>
                <a:endParaRPr lang="en-US" dirty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output e+ data – snapshot(s) at selected z-position(s)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ROOT script is used for calculation of bunch length, beam emittance and Courant-Snyder parameters and for applying cuts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Analytical functions are used for B and E fields</a:t>
                </a: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17ED71E-F392-443A-8FC4-00CFCF512C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3789" y="1106058"/>
                <a:ext cx="7033195" cy="5537478"/>
              </a:xfrm>
              <a:prstGeom prst="rect">
                <a:avLst/>
              </a:prstGeom>
              <a:blipFill>
                <a:blip r:embed="rId2"/>
                <a:stretch>
                  <a:fillRect l="-607" b="-7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07300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7935</TotalTime>
  <Words>240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 Theme</vt:lpstr>
      <vt:lpstr>e+ Target - Ushakov e+ Production and Capture (Geant4)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Temperature and Thermal Stress of Positron Target</dc:title>
  <dc:creator>andriy ushakov</dc:creator>
  <cp:lastModifiedBy>Andriy Ushakov</cp:lastModifiedBy>
  <cp:revision>601</cp:revision>
  <dcterms:created xsi:type="dcterms:W3CDTF">2021-11-17T15:31:29Z</dcterms:created>
  <dcterms:modified xsi:type="dcterms:W3CDTF">2023-02-01T14:36:28Z</dcterms:modified>
</cp:coreProperties>
</file>