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06" r:id="rId2"/>
    <p:sldId id="641" r:id="rId3"/>
    <p:sldId id="642" r:id="rId4"/>
    <p:sldId id="630" r:id="rId5"/>
    <p:sldId id="644" r:id="rId6"/>
    <p:sldId id="648" r:id="rId7"/>
    <p:sldId id="649" r:id="rId8"/>
    <p:sldId id="650" r:id="rId9"/>
    <p:sldId id="651" r:id="rId10"/>
    <p:sldId id="652" r:id="rId11"/>
    <p:sldId id="653" r:id="rId12"/>
    <p:sldId id="654" r:id="rId13"/>
    <p:sldId id="655" r:id="rId14"/>
    <p:sldId id="656" r:id="rId15"/>
    <p:sldId id="657" r:id="rId16"/>
    <p:sldId id="658" r:id="rId17"/>
    <p:sldId id="659" r:id="rId18"/>
    <p:sldId id="660" r:id="rId19"/>
    <p:sldId id="661" r:id="rId20"/>
    <p:sldId id="662" r:id="rId21"/>
    <p:sldId id="643" r:id="rId22"/>
    <p:sldId id="647" r:id="rId23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6421" autoAdjust="0"/>
  </p:normalViewPr>
  <p:slideViewPr>
    <p:cSldViewPr snapToGrid="0" snapToObjects="1">
      <p:cViewPr varScale="1">
        <p:scale>
          <a:sx n="69" d="100"/>
          <a:sy n="69" d="100"/>
        </p:scale>
        <p:origin x="118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6219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9900" cy="4619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1"/>
            <a:ext cx="3009900" cy="4619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96053D4-4411-4BA1-ABB6-E327C86F601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196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196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BB0BDA9-1711-4099-B801-DC3DF425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323" cy="462611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0" y="1"/>
            <a:ext cx="3010323" cy="462611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2" tIns="46186" rIns="92372" bIns="461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72" tIns="46186" rIns="92372" bIns="461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590"/>
            <a:ext cx="3010323" cy="462610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0" y="8757590"/>
            <a:ext cx="3010323" cy="462610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6" y="1720792"/>
            <a:ext cx="5082577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332386" y="5560502"/>
            <a:ext cx="2406093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08638" y="1725953"/>
            <a:ext cx="3529012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6" y="5126730"/>
            <a:ext cx="5082577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08638" y="1734523"/>
            <a:ext cx="3535362" cy="3926844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8637" y="5217804"/>
            <a:ext cx="3005538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Name,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8637" y="659731"/>
            <a:ext cx="8537575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8637" y="1750850"/>
            <a:ext cx="48006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8637" y="5588000"/>
            <a:ext cx="2898775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89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2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5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996" y="505595"/>
            <a:ext cx="7730160" cy="617838"/>
          </a:xfrm>
        </p:spPr>
        <p:txBody>
          <a:bodyPr/>
          <a:lstStyle/>
          <a:p>
            <a:r>
              <a:rPr lang="en-US" cap="none" dirty="0"/>
              <a:t>Acc Division All Hands Meeting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72996" y="1509256"/>
            <a:ext cx="5082577" cy="2291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Accelerator Division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Safety Stand-Down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9:00 - 12:00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February 26, 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743" y="1509256"/>
            <a:ext cx="4880201" cy="30322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05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LERF Accelerator left Unattended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Happened:</a:t>
            </a:r>
          </a:p>
          <a:p>
            <a:r>
              <a:rPr lang="en-US" dirty="0"/>
              <a:t>Issue with a magnet trim card during beam operations</a:t>
            </a:r>
          </a:p>
          <a:p>
            <a:r>
              <a:rPr lang="en-US" dirty="0"/>
              <a:t>No trim cards located within LERF to replace faulty card</a:t>
            </a:r>
          </a:p>
          <a:p>
            <a:r>
              <a:rPr lang="en-US" dirty="0"/>
              <a:t>Personnel secured beam by closing a laser shutter</a:t>
            </a:r>
          </a:p>
          <a:p>
            <a:r>
              <a:rPr lang="en-US" dirty="0"/>
              <a:t>Current Operations Directives require dropping the PSS State before last beam operator leaves the LERF Accelerator building</a:t>
            </a:r>
          </a:p>
          <a:p>
            <a:endParaRPr lang="en-US" dirty="0"/>
          </a:p>
          <a:p>
            <a:r>
              <a:rPr lang="en-US" b="1" dirty="0"/>
              <a:t>What Went Right</a:t>
            </a:r>
          </a:p>
          <a:p>
            <a:pPr lvl="1"/>
            <a:r>
              <a:rPr lang="en-US" dirty="0"/>
              <a:t>Once error was realized, beam operation was ceased</a:t>
            </a:r>
          </a:p>
          <a:p>
            <a:pPr lvl="1"/>
            <a:r>
              <a:rPr lang="en-US" dirty="0"/>
              <a:t>Chain of Command immediately contacted </a:t>
            </a:r>
          </a:p>
          <a:p>
            <a:pPr lvl="1"/>
            <a:r>
              <a:rPr lang="en-US" dirty="0"/>
              <a:t>Beam authorization rescinded and LERF brought to safe condition</a:t>
            </a:r>
          </a:p>
          <a:p>
            <a:r>
              <a:rPr lang="en-US" b="1" dirty="0"/>
              <a:t>What Went Wrong</a:t>
            </a:r>
          </a:p>
          <a:p>
            <a:pPr lvl="1"/>
            <a:r>
              <a:rPr lang="en-US" dirty="0"/>
              <a:t>Judgement made based on incorrect rule applied to </a:t>
            </a:r>
            <a:r>
              <a:rPr lang="en-US" dirty="0" smtClean="0"/>
              <a:t>LERF (loss of situational awareness)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9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Staff Shocked by Hidden Power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What Happened:</a:t>
            </a:r>
          </a:p>
          <a:p>
            <a:r>
              <a:rPr lang="en-US" dirty="0"/>
              <a:t>Worker was performing property validation</a:t>
            </a:r>
          </a:p>
          <a:p>
            <a:r>
              <a:rPr lang="en-US" dirty="0"/>
              <a:t>Worker inadvertently disconnected power to low voltage equipment during inspection of property</a:t>
            </a:r>
          </a:p>
          <a:p>
            <a:r>
              <a:rPr lang="en-US" dirty="0"/>
              <a:t>Worker came in contact with adjacent and hidden power source</a:t>
            </a:r>
          </a:p>
          <a:p>
            <a:endParaRPr lang="en-US" dirty="0"/>
          </a:p>
          <a:p>
            <a:r>
              <a:rPr lang="en-US" b="1" dirty="0"/>
              <a:t>What Went Right</a:t>
            </a:r>
          </a:p>
          <a:p>
            <a:pPr lvl="1"/>
            <a:r>
              <a:rPr lang="en-US" dirty="0"/>
              <a:t>Worker immediately contacted local Safety Warden</a:t>
            </a:r>
          </a:p>
          <a:p>
            <a:pPr lvl="1"/>
            <a:r>
              <a:rPr lang="en-US" dirty="0"/>
              <a:t>Worker contacted Supervisor shortly afterwards</a:t>
            </a:r>
          </a:p>
          <a:p>
            <a:pPr lvl="1"/>
            <a:r>
              <a:rPr lang="en-US" dirty="0"/>
              <a:t>Coworker escorted worker to </a:t>
            </a:r>
            <a:r>
              <a:rPr lang="en-US" dirty="0" err="1"/>
              <a:t>OccMed</a:t>
            </a:r>
            <a:r>
              <a:rPr lang="en-US" dirty="0"/>
              <a:t> for medical evaluation</a:t>
            </a:r>
          </a:p>
          <a:p>
            <a:r>
              <a:rPr lang="en-US" b="1" dirty="0"/>
              <a:t>What Went Wrong</a:t>
            </a:r>
          </a:p>
          <a:p>
            <a:pPr lvl="1"/>
            <a:r>
              <a:rPr lang="en-US" dirty="0"/>
              <a:t>Power source replaced with different source containing high voltage without communicating change to all stakeholders</a:t>
            </a:r>
          </a:p>
          <a:p>
            <a:pPr lvl="1"/>
            <a:r>
              <a:rPr lang="en-US" dirty="0"/>
              <a:t>Workmanship of power connections – Less Than </a:t>
            </a:r>
            <a:r>
              <a:rPr lang="en-US" dirty="0" smtClean="0"/>
              <a:t>Adequate</a:t>
            </a:r>
            <a:endParaRPr lang="en-US" dirty="0"/>
          </a:p>
          <a:p>
            <a:pPr lvl="1"/>
            <a:r>
              <a:rPr lang="en-US" dirty="0"/>
              <a:t>Judgement made by worker to place hand into hidden area based on incorrect assumption that no hazard could be present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0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Staff Injured </a:t>
            </a:r>
            <a:r>
              <a:rPr lang="it-IT" dirty="0" smtClean="0"/>
              <a:t>during </a:t>
            </a:r>
            <a:r>
              <a:rPr lang="it-IT" dirty="0"/>
              <a:t>Non-routine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Happened:</a:t>
            </a:r>
          </a:p>
          <a:p>
            <a:r>
              <a:rPr lang="en-US" dirty="0"/>
              <a:t>Worker contacted by coworker to assist with PPE replenishment in specialized </a:t>
            </a:r>
            <a:r>
              <a:rPr lang="en-US" dirty="0" smtClean="0"/>
              <a:t>area, and injured knee doing this</a:t>
            </a:r>
            <a:endParaRPr lang="en-US" dirty="0"/>
          </a:p>
          <a:p>
            <a:r>
              <a:rPr lang="en-US" dirty="0"/>
              <a:t>Worker interrupted what they were doing to assist </a:t>
            </a:r>
            <a:r>
              <a:rPr lang="en-US" dirty="0" smtClean="0"/>
              <a:t>coworker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What Went Right</a:t>
            </a:r>
          </a:p>
          <a:p>
            <a:pPr lvl="1"/>
            <a:r>
              <a:rPr lang="en-US" dirty="0" smtClean="0"/>
              <a:t>Worker helped </a:t>
            </a:r>
            <a:r>
              <a:rPr lang="en-US" dirty="0"/>
              <a:t>coworker </a:t>
            </a:r>
            <a:r>
              <a:rPr lang="en-US" dirty="0" smtClean="0"/>
              <a:t>(worker </a:t>
            </a:r>
            <a:r>
              <a:rPr lang="en-US" dirty="0"/>
              <a:t>was one of few trained individuals available to </a:t>
            </a:r>
            <a:r>
              <a:rPr lang="en-US" dirty="0" smtClean="0"/>
              <a:t>assist)</a:t>
            </a:r>
          </a:p>
          <a:p>
            <a:pPr lvl="1"/>
            <a:r>
              <a:rPr lang="en-US" dirty="0" smtClean="0"/>
              <a:t>Worker </a:t>
            </a:r>
            <a:r>
              <a:rPr lang="en-US" dirty="0"/>
              <a:t>immediately contacted supervisor</a:t>
            </a:r>
          </a:p>
          <a:p>
            <a:pPr lvl="1"/>
            <a:r>
              <a:rPr lang="en-US" dirty="0"/>
              <a:t>Coworker escorted worker to </a:t>
            </a:r>
            <a:r>
              <a:rPr lang="en-US" dirty="0" err="1"/>
              <a:t>OccMed</a:t>
            </a:r>
            <a:r>
              <a:rPr lang="en-US" dirty="0"/>
              <a:t> for medical evaluation</a:t>
            </a:r>
          </a:p>
          <a:p>
            <a:r>
              <a:rPr lang="en-US" b="1" dirty="0"/>
              <a:t>What Went Wrong</a:t>
            </a:r>
          </a:p>
          <a:p>
            <a:pPr lvl="1"/>
            <a:r>
              <a:rPr lang="en-US" dirty="0"/>
              <a:t>Judgement made based on shortcutting area requirements</a:t>
            </a:r>
          </a:p>
          <a:p>
            <a:pPr lvl="1"/>
            <a:r>
              <a:rPr lang="en-US" dirty="0"/>
              <a:t>Worker was distracted and had loss of situational awareness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5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Commonalities</a:t>
            </a:r>
            <a:endParaRPr lang="it-IT" sz="19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the investigation process for each event, several common factors became apparent</a:t>
            </a:r>
          </a:p>
          <a:p>
            <a:pPr lvl="1"/>
            <a:r>
              <a:rPr lang="en-US" dirty="0"/>
              <a:t>Loss of Focus by a worker (directly involved or indirectly involved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Loss of situational awareness</a:t>
            </a:r>
            <a:endParaRPr lang="en-US" dirty="0"/>
          </a:p>
          <a:p>
            <a:pPr lvl="1"/>
            <a:r>
              <a:rPr lang="en-US" dirty="0"/>
              <a:t>Perceived time pressure related to task at hand</a:t>
            </a:r>
          </a:p>
          <a:p>
            <a:pPr lvl="1"/>
            <a:r>
              <a:rPr lang="en-US" dirty="0"/>
              <a:t>Not questioning: ”What’s the worst that could happen and how can it happen here?”</a:t>
            </a:r>
          </a:p>
          <a:p>
            <a:pPr lvl="1"/>
            <a:r>
              <a:rPr lang="en-US" dirty="0"/>
              <a:t>Loss of </a:t>
            </a:r>
            <a:r>
              <a:rPr lang="en-US" dirty="0" smtClean="0"/>
              <a:t>professionalism* </a:t>
            </a:r>
            <a:r>
              <a:rPr lang="en-US" dirty="0"/>
              <a:t>(directly involved or indirectly involved)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*See next slide for definition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Worker 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does this mean?</a:t>
            </a:r>
          </a:p>
          <a:p>
            <a:pPr lvl="1"/>
            <a:r>
              <a:rPr lang="en-US" dirty="0"/>
              <a:t>Doing the job right the first time</a:t>
            </a:r>
          </a:p>
          <a:p>
            <a:pPr lvl="1"/>
            <a:r>
              <a:rPr lang="en-US" dirty="0"/>
              <a:t>Planning enough time to complete the job </a:t>
            </a:r>
            <a:r>
              <a:rPr lang="en-US" i="1" dirty="0"/>
              <a:t>completely</a:t>
            </a:r>
          </a:p>
          <a:p>
            <a:pPr lvl="2"/>
            <a:r>
              <a:rPr lang="en-US" dirty="0"/>
              <a:t>Define the scope of the work</a:t>
            </a:r>
          </a:p>
          <a:p>
            <a:pPr lvl="2"/>
            <a:r>
              <a:rPr lang="en-US" dirty="0"/>
              <a:t>Understand the hazards involved</a:t>
            </a:r>
          </a:p>
          <a:p>
            <a:pPr lvl="2"/>
            <a:r>
              <a:rPr lang="en-US" dirty="0"/>
              <a:t>Place barriers between workers and the hazards</a:t>
            </a:r>
          </a:p>
          <a:p>
            <a:pPr lvl="2"/>
            <a:r>
              <a:rPr lang="en-US" dirty="0"/>
              <a:t>Work the plan</a:t>
            </a:r>
          </a:p>
          <a:p>
            <a:pPr lvl="2"/>
            <a:r>
              <a:rPr lang="en-US" dirty="0"/>
              <a:t>Reassess everything when the plan changes</a:t>
            </a:r>
          </a:p>
          <a:p>
            <a:pPr lvl="2"/>
            <a:r>
              <a:rPr lang="en-US" dirty="0"/>
              <a:t>Clean up after the job is over</a:t>
            </a:r>
          </a:p>
          <a:p>
            <a:pPr lvl="2"/>
            <a:r>
              <a:rPr lang="en-US" dirty="0"/>
              <a:t>Feedback what went right and what needs improvement </a:t>
            </a:r>
            <a:r>
              <a:rPr lang="en-US" dirty="0" smtClean="0"/>
              <a:t>before next task</a:t>
            </a:r>
            <a:endParaRPr lang="en-US" dirty="0"/>
          </a:p>
          <a:p>
            <a:pPr lvl="1"/>
            <a:r>
              <a:rPr lang="en-US" dirty="0"/>
              <a:t>Letting supervisor know when there is not enough time to do the job </a:t>
            </a:r>
            <a:r>
              <a:rPr lang="en-US" dirty="0" smtClean="0"/>
              <a:t>professionally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What’s the last job you rushed or didn’t complete </a:t>
            </a:r>
            <a:r>
              <a:rPr lang="en-US" i="1" u="sng" dirty="0" smtClean="0"/>
              <a:t>completely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prevented you from completing it?</a:t>
            </a:r>
          </a:p>
          <a:p>
            <a:pPr lvl="1"/>
            <a:r>
              <a:rPr lang="en-US" dirty="0" smtClean="0"/>
              <a:t>What could we, as an organization, do differently?</a:t>
            </a:r>
          </a:p>
          <a:p>
            <a:pPr lvl="1"/>
            <a:r>
              <a:rPr lang="en-US" dirty="0" smtClean="0"/>
              <a:t>How could we, as an organization, set you up for success?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1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3626" y="2243397"/>
            <a:ext cx="5590451" cy="3246671"/>
          </a:xfrm>
        </p:spPr>
        <p:txBody>
          <a:bodyPr>
            <a:normAutofit/>
          </a:bodyPr>
          <a:lstStyle/>
          <a:p>
            <a:r>
              <a:rPr lang="en-US" sz="4800" dirty="0"/>
              <a:t>Steven A. Hoey</a:t>
            </a:r>
          </a:p>
          <a:p>
            <a:r>
              <a:rPr lang="en-US" sz="4800" dirty="0"/>
              <a:t>Director ESH</a:t>
            </a:r>
          </a:p>
          <a:p>
            <a:r>
              <a:rPr lang="en-US" sz="4800" dirty="0"/>
              <a:t>JLab</a:t>
            </a:r>
          </a:p>
        </p:txBody>
      </p:sp>
    </p:spTree>
    <p:extLst>
      <p:ext uri="{BB962C8B-B14F-4D97-AF65-F5344CB8AC3E}">
        <p14:creationId xmlns:p14="http://schemas.microsoft.com/office/powerpoint/2010/main" val="2931898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13" y="2444659"/>
            <a:ext cx="8464378" cy="5381694"/>
          </a:xfrm>
        </p:spPr>
        <p:txBody>
          <a:bodyPr/>
          <a:lstStyle/>
          <a:p>
            <a:r>
              <a:rPr lang="en-US" sz="2800" dirty="0"/>
              <a:t>29 Years National Laboratory in ESH (INEL and BNL)</a:t>
            </a:r>
          </a:p>
          <a:p>
            <a:r>
              <a:rPr lang="en-US" sz="2800" dirty="0"/>
              <a:t>Aerospace (Space Shuttle and B1B bomber)</a:t>
            </a:r>
          </a:p>
          <a:p>
            <a:r>
              <a:rPr lang="en-US" sz="2800" dirty="0"/>
              <a:t>Chemical processing (highly toxic materials HCN)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88428-499D-D943-8080-FCB7AEA179DE}"/>
              </a:ext>
            </a:extLst>
          </p:cNvPr>
          <p:cNvSpPr txBox="1"/>
          <p:nvPr/>
        </p:nvSpPr>
        <p:spPr>
          <a:xfrm>
            <a:off x="505839" y="1536971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Experience: </a:t>
            </a:r>
          </a:p>
        </p:txBody>
      </p:sp>
    </p:spTree>
    <p:extLst>
      <p:ext uri="{BB962C8B-B14F-4D97-AF65-F5344CB8AC3E}">
        <p14:creationId xmlns:p14="http://schemas.microsoft.com/office/powerpoint/2010/main" val="198465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8919" y="1396964"/>
            <a:ext cx="8464379" cy="5381694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What have I learned the past few weeks?</a:t>
            </a:r>
          </a:p>
          <a:p>
            <a:pPr lvl="1"/>
            <a:r>
              <a:rPr lang="en-US" sz="2400" dirty="0"/>
              <a:t>Dedicated staff</a:t>
            </a:r>
          </a:p>
          <a:p>
            <a:pPr lvl="1"/>
            <a:r>
              <a:rPr lang="en-US" sz="2400" dirty="0"/>
              <a:t>Strong culture of mission success</a:t>
            </a:r>
          </a:p>
          <a:p>
            <a:pPr lvl="1"/>
            <a:r>
              <a:rPr lang="en-US" sz="2400" dirty="0"/>
              <a:t>Robust controls/processes in place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What have I seen the past few weeks?</a:t>
            </a:r>
          </a:p>
          <a:p>
            <a:pPr lvl="1"/>
            <a:r>
              <a:rPr lang="en-US" sz="2400" dirty="0"/>
              <a:t>Three incidents (electrical shock, access control, LERF control) Incidents are repetitive</a:t>
            </a:r>
          </a:p>
          <a:p>
            <a:pPr lvl="1"/>
            <a:r>
              <a:rPr lang="en-US" sz="2400" dirty="0"/>
              <a:t>Overall sense of ”too much” to do (everyone is very busy)</a:t>
            </a:r>
          </a:p>
          <a:p>
            <a:pPr lvl="1"/>
            <a:r>
              <a:rPr lang="en-US" sz="2400" dirty="0"/>
              <a:t>JSA Review – </a:t>
            </a:r>
            <a:r>
              <a:rPr lang="en-US" sz="2400" i="1" dirty="0"/>
              <a:t>track plans of action on most recent events, assessment of lab management actions to ensure corrective actions are impactful and aligned insuring safe and effective operations across the laboratory</a:t>
            </a:r>
          </a:p>
          <a:p>
            <a:pPr lvl="1"/>
            <a:r>
              <a:rPr lang="en-US" sz="2400" dirty="0"/>
              <a:t>Office of Enforcement Conference – uncertain outcome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02CC-4B0B-4D43-875C-5F29002F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have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D6F82-711B-FA42-BC01-72A528D4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3167"/>
            <a:ext cx="7886700" cy="48831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NREL – January 2020 </a:t>
            </a:r>
          </a:p>
          <a:p>
            <a:pPr lvl="1"/>
            <a:r>
              <a:rPr lang="en-US" dirty="0"/>
              <a:t>Two Shock incidents, (lab built and commercial)  influenced OE look at broader programmatic deficiencies </a:t>
            </a:r>
          </a:p>
          <a:p>
            <a:r>
              <a:rPr lang="en-US" dirty="0"/>
              <a:t>Sandia – August 2019  </a:t>
            </a:r>
          </a:p>
          <a:p>
            <a:pPr lvl="1"/>
            <a:r>
              <a:rPr lang="en-US" dirty="0"/>
              <a:t>Electrical arc, no injuries, started fire </a:t>
            </a:r>
          </a:p>
          <a:p>
            <a:r>
              <a:rPr lang="en-US" dirty="0"/>
              <a:t>ANL – 2017</a:t>
            </a:r>
          </a:p>
          <a:p>
            <a:pPr lvl="1"/>
            <a:r>
              <a:rPr lang="en-US" dirty="0"/>
              <a:t>Two Electrical shock incidents</a:t>
            </a:r>
          </a:p>
          <a:p>
            <a:pPr lvl="1"/>
            <a:r>
              <a:rPr lang="en-US" dirty="0"/>
              <a:t>Lab shutdown for 7 days </a:t>
            </a:r>
          </a:p>
          <a:p>
            <a:r>
              <a:rPr lang="en-US" dirty="0"/>
              <a:t>BNL – 2012</a:t>
            </a:r>
          </a:p>
          <a:p>
            <a:pPr lvl="1"/>
            <a:r>
              <a:rPr lang="en-US" dirty="0"/>
              <a:t>Linac Beam mis steering event</a:t>
            </a:r>
          </a:p>
          <a:p>
            <a:pPr lvl="1"/>
            <a:r>
              <a:rPr lang="en-US" dirty="0"/>
              <a:t>NSLS-II commissioning delayed 3-4 months</a:t>
            </a:r>
          </a:p>
          <a:p>
            <a:r>
              <a:rPr lang="en-US" dirty="0"/>
              <a:t>SLAC – 2004    </a:t>
            </a:r>
          </a:p>
          <a:p>
            <a:pPr lvl="1"/>
            <a:r>
              <a:rPr lang="en-US" dirty="0"/>
              <a:t>Arc flash incident </a:t>
            </a:r>
          </a:p>
          <a:p>
            <a:pPr lvl="1"/>
            <a:r>
              <a:rPr lang="en-US" dirty="0"/>
              <a:t>Accelerator shut down for over 6+ months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54AAA-9B67-D341-97F6-86225F2F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781D-793B-4146-A9E5-6E272CB768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19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205" y="-87711"/>
            <a:ext cx="7886700" cy="1325563"/>
          </a:xfrm>
        </p:spPr>
        <p:txBody>
          <a:bodyPr>
            <a:normAutofit/>
          </a:bodyPr>
          <a:lstStyle/>
          <a:p>
            <a:r>
              <a:rPr lang="en-US" sz="2200" cap="none" dirty="0"/>
              <a:t>World Class Science Requires World Class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4"/>
            <a:ext cx="5352972" cy="55825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u="sng" dirty="0"/>
              <a:t>Current State</a:t>
            </a:r>
          </a:p>
          <a:p>
            <a:r>
              <a:rPr lang="en-US" sz="1800" dirty="0"/>
              <a:t>TJNAF safety performance is statistically similar to SC Labs, </a:t>
            </a:r>
            <a:r>
              <a:rPr lang="en-US" sz="1800" b="1" dirty="0"/>
              <a:t>but too many close calls</a:t>
            </a:r>
          </a:p>
          <a:p>
            <a:r>
              <a:rPr lang="en-US" sz="1800" dirty="0"/>
              <a:t>Recurring problems highlight past failures to isolate and treat root cause</a:t>
            </a:r>
          </a:p>
          <a:p>
            <a:r>
              <a:rPr lang="en-US" sz="1800" dirty="0"/>
              <a:t>Human Performance Improvement practices taking hold too slowly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u="sng" dirty="0"/>
              <a:t>Restoring a Robust Safety Culture</a:t>
            </a:r>
          </a:p>
          <a:p>
            <a:r>
              <a:rPr lang="en-US" sz="1800" dirty="0"/>
              <a:t>Major FY20 investments in:</a:t>
            </a:r>
          </a:p>
          <a:p>
            <a:pPr lvl="1"/>
            <a:r>
              <a:rPr lang="en-US" sz="1600" dirty="0"/>
              <a:t>Expanding event investigation process, stood up a separate Performance Assurance Office</a:t>
            </a:r>
          </a:p>
          <a:p>
            <a:pPr lvl="1"/>
            <a:r>
              <a:rPr lang="en-US" sz="1600" dirty="0"/>
              <a:t>Reengineered task hazard analysis process oriented to explicitly help workers do their jobs</a:t>
            </a:r>
          </a:p>
          <a:p>
            <a:pPr lvl="1"/>
            <a:r>
              <a:rPr lang="en-US" sz="1600" dirty="0"/>
              <a:t>Expanding safety training to include skills demonstration</a:t>
            </a:r>
          </a:p>
          <a:p>
            <a:pPr lvl="1"/>
            <a:r>
              <a:rPr lang="en-US" sz="1600" dirty="0"/>
              <a:t>Increasing our commitment to engineered controls to reduce reliance on administrative controls</a:t>
            </a:r>
          </a:p>
          <a:p>
            <a:pPr lvl="1"/>
            <a:r>
              <a:rPr lang="en-US" sz="1600" dirty="0"/>
              <a:t>Expanding supervisor responsibilities for worker engagement and oversight</a:t>
            </a:r>
          </a:p>
          <a:p>
            <a:r>
              <a:rPr lang="en-US" sz="1800" dirty="0"/>
              <a:t>Integrating Lab Agenda Initiatives into a comprehensive, multi-year Operational Excellence Plan</a:t>
            </a:r>
          </a:p>
          <a:p>
            <a:r>
              <a:rPr lang="en-US" sz="1800" dirty="0"/>
              <a:t>Explicit subcontractor safety requirements and selection process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56077" y="1227367"/>
            <a:ext cx="3462828" cy="4731984"/>
            <a:chOff x="5556077" y="1227367"/>
            <a:chExt cx="3462828" cy="47319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6077" y="1355527"/>
              <a:ext cx="3462828" cy="21703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591" y="4010745"/>
              <a:ext cx="3249570" cy="194860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990677" y="1255319"/>
              <a:ext cx="178261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87344" y="1481081"/>
              <a:ext cx="6002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TRC</a:t>
              </a: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DART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53719" y="1227367"/>
              <a:ext cx="1338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>
                  <a:latin typeface="Arial" panose="020B0604020202020204" pitchFamily="34" charset="0"/>
                  <a:cs typeface="Arial" panose="020B0604020202020204" pitchFamily="34" charset="0"/>
                </a:rPr>
                <a:t>TJNAF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200" u="sng" dirty="0">
                  <a:latin typeface="Arial" panose="020B0604020202020204" pitchFamily="34" charset="0"/>
                  <a:cs typeface="Arial" panose="020B0604020202020204" pitchFamily="34" charset="0"/>
                </a:rPr>
                <a:t>SC Labs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635762" y="1626669"/>
              <a:ext cx="294349" cy="0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35483" y="1990824"/>
              <a:ext cx="294349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211675" y="1625064"/>
              <a:ext cx="294349" cy="0"/>
            </a:xfrm>
            <a:prstGeom prst="line">
              <a:avLst/>
            </a:prstGeom>
            <a:ln w="2222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211396" y="1989219"/>
              <a:ext cx="294349" cy="0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530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4C1D-0508-154D-91AA-C1CF547E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A117-94C1-494C-8BBF-F4F6E4B9A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we are here today</a:t>
            </a:r>
          </a:p>
          <a:p>
            <a:pPr lvl="1"/>
            <a:r>
              <a:rPr lang="en-US" dirty="0"/>
              <a:t>Increased number of safety issues. In the last 2 months:</a:t>
            </a:r>
          </a:p>
          <a:p>
            <a:pPr lvl="2"/>
            <a:r>
              <a:rPr lang="en-US" dirty="0"/>
              <a:t>Three violations of tunnel access control </a:t>
            </a:r>
          </a:p>
          <a:p>
            <a:pPr lvl="2"/>
            <a:r>
              <a:rPr lang="en-US" dirty="0"/>
              <a:t>Electrical shock 120V</a:t>
            </a:r>
          </a:p>
          <a:p>
            <a:pPr lvl="2"/>
            <a:r>
              <a:rPr lang="en-US" dirty="0"/>
              <a:t>LERF administrative controls violation</a:t>
            </a:r>
          </a:p>
          <a:p>
            <a:endParaRPr lang="en-US" dirty="0"/>
          </a:p>
          <a:p>
            <a:r>
              <a:rPr lang="en-US" dirty="0"/>
              <a:t>What went right</a:t>
            </a:r>
          </a:p>
          <a:p>
            <a:pPr lvl="1"/>
            <a:r>
              <a:rPr lang="en-US" dirty="0"/>
              <a:t>Immediate self reporting – thank you</a:t>
            </a:r>
          </a:p>
          <a:p>
            <a:pPr lvl="2"/>
            <a:r>
              <a:rPr lang="en-US" dirty="0"/>
              <a:t>This helps to enhance our </a:t>
            </a:r>
            <a:r>
              <a:rPr lang="en-US" i="1" u="sng" dirty="0"/>
              <a:t>Reporting Culture</a:t>
            </a:r>
            <a:r>
              <a:rPr lang="en-US" dirty="0"/>
              <a:t> and </a:t>
            </a:r>
            <a:r>
              <a:rPr lang="en-US" i="1" u="sng" dirty="0"/>
              <a:t>Just Culture</a:t>
            </a:r>
            <a:r>
              <a:rPr lang="en-US" dirty="0"/>
              <a:t> – the ingredients of </a:t>
            </a:r>
            <a:r>
              <a:rPr lang="en-US" i="1" u="sng" dirty="0"/>
              <a:t>Operational </a:t>
            </a:r>
            <a:r>
              <a:rPr lang="en-US" i="1" u="sng" dirty="0" smtClean="0"/>
              <a:t>Excellence</a:t>
            </a:r>
          </a:p>
          <a:p>
            <a:pPr lvl="1"/>
            <a:r>
              <a:rPr lang="en-US" dirty="0" smtClean="0"/>
              <a:t>Prompt </a:t>
            </a:r>
            <a:r>
              <a:rPr lang="en-US" dirty="0"/>
              <a:t>action by Director of </a:t>
            </a:r>
            <a:r>
              <a:rPr lang="en-US" dirty="0" smtClean="0"/>
              <a:t>Accelerator Operations </a:t>
            </a:r>
            <a:r>
              <a:rPr lang="en-US" dirty="0"/>
              <a:t>that prioritized understanding administrative controls violation over operations </a:t>
            </a:r>
            <a:r>
              <a:rPr lang="en-US" dirty="0" smtClean="0"/>
              <a:t>–  </a:t>
            </a:r>
            <a:r>
              <a:rPr lang="en-US" dirty="0"/>
              <a:t>good job</a:t>
            </a:r>
          </a:p>
          <a:p>
            <a:endParaRPr lang="en-US" dirty="0"/>
          </a:p>
          <a:p>
            <a:r>
              <a:rPr lang="en-US" dirty="0"/>
              <a:t>The purpose of today’s meeting – discuss the issues and their common themes, discuss how we can mitigate the trends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769CE-81C3-574C-9DFC-C260ED62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60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424C-DC9A-0F48-9C74-053580BA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dirty="0"/>
              <a:t>Observations – Path Forward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81B9F81-39D2-C04A-A8DD-3C5DF7EDD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2161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Restore DOE’s confidence that we can operate this lab safely and meet our mission goals</a:t>
            </a:r>
          </a:p>
          <a:p>
            <a:r>
              <a:rPr lang="en-US" sz="2000" dirty="0"/>
              <a:t>Learn from incidents to make sure we understand root causes and </a:t>
            </a:r>
            <a:r>
              <a:rPr lang="en-US" sz="2000"/>
              <a:t>develop </a:t>
            </a:r>
            <a:r>
              <a:rPr lang="en-US" sz="2000" smtClean="0"/>
              <a:t>meaningful </a:t>
            </a:r>
            <a:r>
              <a:rPr lang="en-US" sz="2000" dirty="0"/>
              <a:t>and effective corrective actions – prevent repetition</a:t>
            </a:r>
          </a:p>
          <a:p>
            <a:r>
              <a:rPr lang="en-US" sz="2000" dirty="0"/>
              <a:t>Develop a “Culture of Prevention” get away from “Culture of Reaction”</a:t>
            </a:r>
          </a:p>
          <a:p>
            <a:r>
              <a:rPr lang="en-US" sz="2000" dirty="0"/>
              <a:t>Stop and think before we do work – what are the hazards and consequences</a:t>
            </a:r>
          </a:p>
          <a:p>
            <a:r>
              <a:rPr lang="en-US" sz="2000" dirty="0"/>
              <a:t>Everyone needs to participate in this stand down and ongoing corrective action plans initiatives  to prevent incidents</a:t>
            </a:r>
          </a:p>
          <a:p>
            <a:r>
              <a:rPr lang="en-US" sz="2000" dirty="0"/>
              <a:t>Need to stop hurting people – engage and use HPI concepts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768FE-3859-AF46-B9F3-2A898109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781D-793B-4146-A9E5-6E272CB7687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01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3785-6E4E-404A-A1A9-18A495C3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Reiterate on Common </a:t>
            </a:r>
            <a:r>
              <a:rPr lang="en-US" dirty="0"/>
              <a:t>themes &amp; 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B39FD-62F3-644C-A14C-616983431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common theme in recent safety issues?</a:t>
            </a:r>
          </a:p>
          <a:p>
            <a:pPr lvl="1"/>
            <a:r>
              <a:rPr lang="en-US" dirty="0"/>
              <a:t>Loss of focus, loss of situational awareness</a:t>
            </a:r>
          </a:p>
          <a:p>
            <a:pPr lvl="2"/>
            <a:r>
              <a:rPr lang="en-US" dirty="0" smtClean="0"/>
              <a:t>Scope of work changed</a:t>
            </a:r>
            <a:r>
              <a:rPr lang="en-US" dirty="0"/>
              <a:t>, but work was not adjusted</a:t>
            </a:r>
          </a:p>
          <a:p>
            <a:pPr lvl="2"/>
            <a:r>
              <a:rPr lang="en-US" dirty="0"/>
              <a:t>E.g. we now have 3 accelerators, operation procedures differ</a:t>
            </a:r>
          </a:p>
          <a:p>
            <a:pPr lvl="1"/>
            <a:r>
              <a:rPr lang="en-US" dirty="0"/>
              <a:t>Perceived time pressure</a:t>
            </a:r>
          </a:p>
          <a:p>
            <a:endParaRPr lang="en-US" dirty="0"/>
          </a:p>
          <a:p>
            <a:r>
              <a:rPr lang="en-US" dirty="0"/>
              <a:t>Path forward</a:t>
            </a:r>
          </a:p>
          <a:p>
            <a:pPr lvl="1"/>
            <a:r>
              <a:rPr lang="en-US" dirty="0"/>
              <a:t>Situational awareness. Stay focused</a:t>
            </a:r>
          </a:p>
          <a:p>
            <a:pPr lvl="1"/>
            <a:r>
              <a:rPr lang="en-US" dirty="0"/>
              <a:t>Never give in to perceived schedule pressure. Safety is #1</a:t>
            </a:r>
          </a:p>
          <a:p>
            <a:pPr lvl="2"/>
            <a:r>
              <a:rPr lang="en-US" dirty="0"/>
              <a:t>If the work needs to slow down to do it safely, slow </a:t>
            </a:r>
            <a:r>
              <a:rPr lang="en-US" dirty="0" smtClean="0"/>
              <a:t>down, inform your supervisor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path forward relies on </a:t>
            </a:r>
            <a:r>
              <a:rPr lang="en-US" dirty="0" smtClean="0"/>
              <a:t>all of us </a:t>
            </a:r>
            <a:r>
              <a:rPr lang="en-US" dirty="0"/>
              <a:t>– professionals who can keep delivering on our science mission, doing it safely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BCC8E-C241-7C48-B8D7-D48BC54B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22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6AF9-6952-6E45-B769-CB5739E6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Stand-Down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1FF8B-681A-C74D-978D-A3F18EA2A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this All Hands and for remaining time of Stand-Down:</a:t>
            </a:r>
          </a:p>
          <a:p>
            <a:pPr lvl="1"/>
            <a:r>
              <a:rPr lang="en-US" dirty="0"/>
              <a:t>Safety related activities coordinated by Division’s Departments</a:t>
            </a:r>
          </a:p>
          <a:p>
            <a:r>
              <a:rPr lang="en-US" dirty="0"/>
              <a:t>Now open for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16E3-E9FC-9843-9223-C5D74E77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5DE9F-2B82-CD41-8A91-29DFC3BAE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801" y="2341592"/>
            <a:ext cx="5505534" cy="41257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934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5ED3-E8D5-4846-8698-918A4808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0B27D-96E2-A544-A966-8E2A07457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is number one priority always</a:t>
            </a:r>
          </a:p>
          <a:p>
            <a:endParaRPr lang="en-US" dirty="0"/>
          </a:p>
          <a:p>
            <a:r>
              <a:rPr lang="en-US" dirty="0"/>
              <a:t>Previous safety incidents in the lab</a:t>
            </a:r>
          </a:p>
          <a:p>
            <a:pPr lvl="1"/>
            <a:r>
              <a:rPr lang="en-US" dirty="0"/>
              <a:t>Summer 2019 electrical shock, laser near miss</a:t>
            </a:r>
          </a:p>
          <a:p>
            <a:pPr lvl="1"/>
            <a:r>
              <a:rPr lang="en-US" dirty="0"/>
              <a:t>Office of Enforcement finishing investigation and report</a:t>
            </a:r>
          </a:p>
          <a:p>
            <a:pPr lvl="1"/>
            <a:r>
              <a:rPr lang="en-US" dirty="0"/>
              <a:t>A Consent Order will be signed, to follow on </a:t>
            </a:r>
            <a:r>
              <a:rPr lang="en-US" dirty="0" err="1"/>
              <a:t>OoE</a:t>
            </a:r>
            <a:r>
              <a:rPr lang="en-US" dirty="0"/>
              <a:t> actions</a:t>
            </a:r>
          </a:p>
          <a:p>
            <a:endParaRPr lang="en-US" dirty="0"/>
          </a:p>
          <a:p>
            <a:r>
              <a:rPr lang="en-US" dirty="0"/>
              <a:t>Most recent cluster of several safety issues</a:t>
            </a:r>
          </a:p>
          <a:p>
            <a:pPr lvl="1"/>
            <a:r>
              <a:rPr lang="en-US" dirty="0"/>
              <a:t>On top of </a:t>
            </a:r>
            <a:r>
              <a:rPr lang="en-US" dirty="0" err="1"/>
              <a:t>OoE</a:t>
            </a:r>
            <a:r>
              <a:rPr lang="en-US" dirty="0"/>
              <a:t> investigation, aggravate the situation </a:t>
            </a:r>
          </a:p>
          <a:p>
            <a:pPr lvl="1"/>
            <a:r>
              <a:rPr lang="en-US" dirty="0"/>
              <a:t>Diminish the confidence of DOE that the lab is getting safety situation under control</a:t>
            </a:r>
          </a:p>
          <a:p>
            <a:endParaRPr lang="en-US" dirty="0"/>
          </a:p>
          <a:p>
            <a:r>
              <a:rPr lang="en-US" dirty="0"/>
              <a:t>Similar trends in other labs in the past</a:t>
            </a:r>
          </a:p>
          <a:p>
            <a:pPr lvl="1"/>
            <a:r>
              <a:rPr lang="en-US" dirty="0"/>
              <a:t>Resulted in shut-down of all work for a large fraction of a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EC967-2894-1A42-8D35-C5E8EA50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1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750459" y="1819752"/>
            <a:ext cx="5712659" cy="3187400"/>
            <a:chOff x="2311665" y="933527"/>
            <a:chExt cx="7823737" cy="4706877"/>
          </a:xfrm>
        </p:grpSpPr>
        <p:sp>
          <p:nvSpPr>
            <p:cNvPr id="5" name="Rounded Rectangle 4"/>
            <p:cNvSpPr/>
            <p:nvPr/>
          </p:nvSpPr>
          <p:spPr>
            <a:xfrm>
              <a:off x="5017969" y="3031836"/>
              <a:ext cx="2156059" cy="794327"/>
            </a:xfrm>
            <a:prstGeom prst="roundRect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/>
                <a:t>Operational Excellence</a:t>
              </a:r>
            </a:p>
          </p:txBody>
        </p:sp>
        <p:sp>
          <p:nvSpPr>
            <p:cNvPr id="12" name="Down Arrow Callout 11"/>
            <p:cNvSpPr/>
            <p:nvPr/>
          </p:nvSpPr>
          <p:spPr>
            <a:xfrm>
              <a:off x="5017969" y="933527"/>
              <a:ext cx="2156059" cy="1982805"/>
            </a:xfrm>
            <a:custGeom>
              <a:avLst/>
              <a:gdLst>
                <a:gd name="connsiteX0" fmla="*/ 0 w 2156059"/>
                <a:gd name="connsiteY0" fmla="*/ 0 h 1520792"/>
                <a:gd name="connsiteX1" fmla="*/ 2156059 w 2156059"/>
                <a:gd name="connsiteY1" fmla="*/ 0 h 1520792"/>
                <a:gd name="connsiteX2" fmla="*/ 2156059 w 2156059"/>
                <a:gd name="connsiteY2" fmla="*/ 988165 h 1520792"/>
                <a:gd name="connsiteX3" fmla="*/ 1268129 w 2156059"/>
                <a:gd name="connsiteY3" fmla="*/ 988165 h 1520792"/>
                <a:gd name="connsiteX4" fmla="*/ 1268129 w 2156059"/>
                <a:gd name="connsiteY4" fmla="*/ 1140594 h 1520792"/>
                <a:gd name="connsiteX5" fmla="*/ 1458228 w 2156059"/>
                <a:gd name="connsiteY5" fmla="*/ 1140594 h 1520792"/>
                <a:gd name="connsiteX6" fmla="*/ 1078030 w 2156059"/>
                <a:gd name="connsiteY6" fmla="*/ 1520792 h 1520792"/>
                <a:gd name="connsiteX7" fmla="*/ 697832 w 2156059"/>
                <a:gd name="connsiteY7" fmla="*/ 1140594 h 1520792"/>
                <a:gd name="connsiteX8" fmla="*/ 887931 w 2156059"/>
                <a:gd name="connsiteY8" fmla="*/ 1140594 h 1520792"/>
                <a:gd name="connsiteX9" fmla="*/ 887931 w 2156059"/>
                <a:gd name="connsiteY9" fmla="*/ 988165 h 1520792"/>
                <a:gd name="connsiteX10" fmla="*/ 0 w 2156059"/>
                <a:gd name="connsiteY10" fmla="*/ 988165 h 1520792"/>
                <a:gd name="connsiteX11" fmla="*/ 0 w 2156059"/>
                <a:gd name="connsiteY11" fmla="*/ 0 h 1520792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140594 h 1982805"/>
                <a:gd name="connsiteX5" fmla="*/ 1458228 w 2156059"/>
                <a:gd name="connsiteY5" fmla="*/ 1140594 h 1982805"/>
                <a:gd name="connsiteX6" fmla="*/ 1068405 w 2156059"/>
                <a:gd name="connsiteY6" fmla="*/ 1982805 h 1982805"/>
                <a:gd name="connsiteX7" fmla="*/ 697832 w 2156059"/>
                <a:gd name="connsiteY7" fmla="*/ 1140594 h 1982805"/>
                <a:gd name="connsiteX8" fmla="*/ 887931 w 2156059"/>
                <a:gd name="connsiteY8" fmla="*/ 1140594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140594 h 1982805"/>
                <a:gd name="connsiteX5" fmla="*/ 1458228 w 2156059"/>
                <a:gd name="connsiteY5" fmla="*/ 1140594 h 1982805"/>
                <a:gd name="connsiteX6" fmla="*/ 1068405 w 2156059"/>
                <a:gd name="connsiteY6" fmla="*/ 1982805 h 1982805"/>
                <a:gd name="connsiteX7" fmla="*/ 717083 w 2156059"/>
                <a:gd name="connsiteY7" fmla="*/ 1361975 h 1982805"/>
                <a:gd name="connsiteX8" fmla="*/ 887931 w 2156059"/>
                <a:gd name="connsiteY8" fmla="*/ 1140594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140594 h 1982805"/>
                <a:gd name="connsiteX5" fmla="*/ 1458228 w 2156059"/>
                <a:gd name="connsiteY5" fmla="*/ 1140594 h 1982805"/>
                <a:gd name="connsiteX6" fmla="*/ 1068405 w 2156059"/>
                <a:gd name="connsiteY6" fmla="*/ 1982805 h 1982805"/>
                <a:gd name="connsiteX7" fmla="*/ 717083 w 2156059"/>
                <a:gd name="connsiteY7" fmla="*/ 1361975 h 1982805"/>
                <a:gd name="connsiteX8" fmla="*/ 878306 w 2156059"/>
                <a:gd name="connsiteY8" fmla="*/ 1352350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419726 h 1982805"/>
                <a:gd name="connsiteX5" fmla="*/ 1458228 w 2156059"/>
                <a:gd name="connsiteY5" fmla="*/ 1140594 h 1982805"/>
                <a:gd name="connsiteX6" fmla="*/ 1068405 w 2156059"/>
                <a:gd name="connsiteY6" fmla="*/ 1982805 h 1982805"/>
                <a:gd name="connsiteX7" fmla="*/ 717083 w 2156059"/>
                <a:gd name="connsiteY7" fmla="*/ 1361975 h 1982805"/>
                <a:gd name="connsiteX8" fmla="*/ 878306 w 2156059"/>
                <a:gd name="connsiteY8" fmla="*/ 1352350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419726 h 1982805"/>
                <a:gd name="connsiteX5" fmla="*/ 1390851 w 2156059"/>
                <a:gd name="connsiteY5" fmla="*/ 1410102 h 1982805"/>
                <a:gd name="connsiteX6" fmla="*/ 1068405 w 2156059"/>
                <a:gd name="connsiteY6" fmla="*/ 1982805 h 1982805"/>
                <a:gd name="connsiteX7" fmla="*/ 717083 w 2156059"/>
                <a:gd name="connsiteY7" fmla="*/ 1361975 h 1982805"/>
                <a:gd name="connsiteX8" fmla="*/ 878306 w 2156059"/>
                <a:gd name="connsiteY8" fmla="*/ 1352350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419726 h 1982805"/>
                <a:gd name="connsiteX5" fmla="*/ 1390851 w 2156059"/>
                <a:gd name="connsiteY5" fmla="*/ 1410102 h 1982805"/>
                <a:gd name="connsiteX6" fmla="*/ 1068405 w 2156059"/>
                <a:gd name="connsiteY6" fmla="*/ 1982805 h 1982805"/>
                <a:gd name="connsiteX7" fmla="*/ 717083 w 2156059"/>
                <a:gd name="connsiteY7" fmla="*/ 1361975 h 1982805"/>
                <a:gd name="connsiteX8" fmla="*/ 878306 w 2156059"/>
                <a:gd name="connsiteY8" fmla="*/ 1496729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419726 h 1982805"/>
                <a:gd name="connsiteX5" fmla="*/ 1390851 w 2156059"/>
                <a:gd name="connsiteY5" fmla="*/ 1410102 h 1982805"/>
                <a:gd name="connsiteX6" fmla="*/ 1068405 w 2156059"/>
                <a:gd name="connsiteY6" fmla="*/ 1982805 h 1982805"/>
                <a:gd name="connsiteX7" fmla="*/ 736333 w 2156059"/>
                <a:gd name="connsiteY7" fmla="*/ 1458227 h 1982805"/>
                <a:gd name="connsiteX8" fmla="*/ 878306 w 2156059"/>
                <a:gd name="connsiteY8" fmla="*/ 1496729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419726 h 1982805"/>
                <a:gd name="connsiteX5" fmla="*/ 1390851 w 2156059"/>
                <a:gd name="connsiteY5" fmla="*/ 1410102 h 1982805"/>
                <a:gd name="connsiteX6" fmla="*/ 1068405 w 2156059"/>
                <a:gd name="connsiteY6" fmla="*/ 1982805 h 1982805"/>
                <a:gd name="connsiteX7" fmla="*/ 736333 w 2156059"/>
                <a:gd name="connsiteY7" fmla="*/ 1458227 h 1982805"/>
                <a:gd name="connsiteX8" fmla="*/ 859056 w 2156059"/>
                <a:gd name="connsiteY8" fmla="*/ 1410102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419726 h 1982805"/>
                <a:gd name="connsiteX5" fmla="*/ 1390851 w 2156059"/>
                <a:gd name="connsiteY5" fmla="*/ 1410102 h 1982805"/>
                <a:gd name="connsiteX6" fmla="*/ 1068405 w 2156059"/>
                <a:gd name="connsiteY6" fmla="*/ 1982805 h 1982805"/>
                <a:gd name="connsiteX7" fmla="*/ 659331 w 2156059"/>
                <a:gd name="connsiteY7" fmla="*/ 1410101 h 1982805"/>
                <a:gd name="connsiteX8" fmla="*/ 859056 w 2156059"/>
                <a:gd name="connsiteY8" fmla="*/ 1410102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419726 h 1982805"/>
                <a:gd name="connsiteX5" fmla="*/ 1506354 w 2156059"/>
                <a:gd name="connsiteY5" fmla="*/ 1410102 h 1982805"/>
                <a:gd name="connsiteX6" fmla="*/ 1068405 w 2156059"/>
                <a:gd name="connsiteY6" fmla="*/ 1982805 h 1982805"/>
                <a:gd name="connsiteX7" fmla="*/ 659331 w 2156059"/>
                <a:gd name="connsiteY7" fmla="*/ 1410101 h 1982805"/>
                <a:gd name="connsiteX8" fmla="*/ 859056 w 2156059"/>
                <a:gd name="connsiteY8" fmla="*/ 1410102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458227 h 1982805"/>
                <a:gd name="connsiteX5" fmla="*/ 1506354 w 2156059"/>
                <a:gd name="connsiteY5" fmla="*/ 1410102 h 1982805"/>
                <a:gd name="connsiteX6" fmla="*/ 1068405 w 2156059"/>
                <a:gd name="connsiteY6" fmla="*/ 1982805 h 1982805"/>
                <a:gd name="connsiteX7" fmla="*/ 659331 w 2156059"/>
                <a:gd name="connsiteY7" fmla="*/ 1410101 h 1982805"/>
                <a:gd name="connsiteX8" fmla="*/ 859056 w 2156059"/>
                <a:gd name="connsiteY8" fmla="*/ 1410102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410101 h 1982805"/>
                <a:gd name="connsiteX5" fmla="*/ 1506354 w 2156059"/>
                <a:gd name="connsiteY5" fmla="*/ 1410102 h 1982805"/>
                <a:gd name="connsiteX6" fmla="*/ 1068405 w 2156059"/>
                <a:gd name="connsiteY6" fmla="*/ 1982805 h 1982805"/>
                <a:gd name="connsiteX7" fmla="*/ 659331 w 2156059"/>
                <a:gd name="connsiteY7" fmla="*/ 1410101 h 1982805"/>
                <a:gd name="connsiteX8" fmla="*/ 859056 w 2156059"/>
                <a:gd name="connsiteY8" fmla="*/ 1410102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410101 h 1982805"/>
                <a:gd name="connsiteX5" fmla="*/ 1506354 w 2156059"/>
                <a:gd name="connsiteY5" fmla="*/ 1410102 h 1982805"/>
                <a:gd name="connsiteX6" fmla="*/ 1068405 w 2156059"/>
                <a:gd name="connsiteY6" fmla="*/ 1982805 h 1982805"/>
                <a:gd name="connsiteX7" fmla="*/ 659331 w 2156059"/>
                <a:gd name="connsiteY7" fmla="*/ 1410101 h 1982805"/>
                <a:gd name="connsiteX8" fmla="*/ 936058 w 2156059"/>
                <a:gd name="connsiteY8" fmla="*/ 1400476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  <a:gd name="connsiteX0" fmla="*/ 0 w 2156059"/>
                <a:gd name="connsiteY0" fmla="*/ 0 h 1982805"/>
                <a:gd name="connsiteX1" fmla="*/ 2156059 w 2156059"/>
                <a:gd name="connsiteY1" fmla="*/ 0 h 1982805"/>
                <a:gd name="connsiteX2" fmla="*/ 2156059 w 2156059"/>
                <a:gd name="connsiteY2" fmla="*/ 988165 h 1982805"/>
                <a:gd name="connsiteX3" fmla="*/ 1268129 w 2156059"/>
                <a:gd name="connsiteY3" fmla="*/ 988165 h 1982805"/>
                <a:gd name="connsiteX4" fmla="*/ 1268129 w 2156059"/>
                <a:gd name="connsiteY4" fmla="*/ 1410101 h 1982805"/>
                <a:gd name="connsiteX5" fmla="*/ 1506354 w 2156059"/>
                <a:gd name="connsiteY5" fmla="*/ 1410102 h 1982805"/>
                <a:gd name="connsiteX6" fmla="*/ 1068405 w 2156059"/>
                <a:gd name="connsiteY6" fmla="*/ 1982805 h 1982805"/>
                <a:gd name="connsiteX7" fmla="*/ 659331 w 2156059"/>
                <a:gd name="connsiteY7" fmla="*/ 1410101 h 1982805"/>
                <a:gd name="connsiteX8" fmla="*/ 897557 w 2156059"/>
                <a:gd name="connsiteY8" fmla="*/ 1400476 h 1982805"/>
                <a:gd name="connsiteX9" fmla="*/ 887931 w 2156059"/>
                <a:gd name="connsiteY9" fmla="*/ 988165 h 1982805"/>
                <a:gd name="connsiteX10" fmla="*/ 0 w 2156059"/>
                <a:gd name="connsiteY10" fmla="*/ 988165 h 1982805"/>
                <a:gd name="connsiteX11" fmla="*/ 0 w 2156059"/>
                <a:gd name="connsiteY11" fmla="*/ 0 h 198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6059" h="1982805">
                  <a:moveTo>
                    <a:pt x="0" y="0"/>
                  </a:moveTo>
                  <a:lnTo>
                    <a:pt x="2156059" y="0"/>
                  </a:lnTo>
                  <a:lnTo>
                    <a:pt x="2156059" y="988165"/>
                  </a:lnTo>
                  <a:lnTo>
                    <a:pt x="1268129" y="988165"/>
                  </a:lnTo>
                  <a:lnTo>
                    <a:pt x="1268129" y="1410101"/>
                  </a:lnTo>
                  <a:lnTo>
                    <a:pt x="1506354" y="1410102"/>
                  </a:lnTo>
                  <a:lnTo>
                    <a:pt x="1068405" y="1982805"/>
                  </a:lnTo>
                  <a:lnTo>
                    <a:pt x="659331" y="1410101"/>
                  </a:lnTo>
                  <a:lnTo>
                    <a:pt x="897557" y="1400476"/>
                  </a:lnTo>
                  <a:lnTo>
                    <a:pt x="887931" y="988165"/>
                  </a:lnTo>
                  <a:lnTo>
                    <a:pt x="0" y="98816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en-US" sz="1500" b="1" dirty="0"/>
            </a:p>
            <a:p>
              <a:pPr algn="ctr"/>
              <a:r>
                <a:rPr lang="en-US" sz="1500" b="1" dirty="0"/>
                <a:t>Informed Culture</a:t>
              </a:r>
            </a:p>
          </p:txBody>
        </p:sp>
        <p:sp>
          <p:nvSpPr>
            <p:cNvPr id="13" name="Left Arrow Callout 12"/>
            <p:cNvSpPr/>
            <p:nvPr/>
          </p:nvSpPr>
          <p:spPr>
            <a:xfrm>
              <a:off x="7254237" y="3031836"/>
              <a:ext cx="2881165" cy="827773"/>
            </a:xfrm>
            <a:prstGeom prst="leftArrowCallou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/>
                <a:t>Reporting Culture</a:t>
              </a:r>
            </a:p>
          </p:txBody>
        </p:sp>
        <p:sp>
          <p:nvSpPr>
            <p:cNvPr id="15" name="Up Arrow Callout 14"/>
            <p:cNvSpPr/>
            <p:nvPr/>
          </p:nvSpPr>
          <p:spPr>
            <a:xfrm>
              <a:off x="4937760" y="3826163"/>
              <a:ext cx="2236268" cy="1814241"/>
            </a:xfrm>
            <a:custGeom>
              <a:avLst/>
              <a:gdLst>
                <a:gd name="connsiteX0" fmla="*/ 0 w 2236268"/>
                <a:gd name="connsiteY0" fmla="*/ 726420 h 2074122"/>
                <a:gd name="connsiteX1" fmla="*/ 858869 w 2236268"/>
                <a:gd name="connsiteY1" fmla="*/ 726420 h 2074122"/>
                <a:gd name="connsiteX2" fmla="*/ 858869 w 2236268"/>
                <a:gd name="connsiteY2" fmla="*/ 518531 h 2074122"/>
                <a:gd name="connsiteX3" fmla="*/ 599604 w 2236268"/>
                <a:gd name="connsiteY3" fmla="*/ 518531 h 2074122"/>
                <a:gd name="connsiteX4" fmla="*/ 1118134 w 2236268"/>
                <a:gd name="connsiteY4" fmla="*/ 0 h 2074122"/>
                <a:gd name="connsiteX5" fmla="*/ 1636665 w 2236268"/>
                <a:gd name="connsiteY5" fmla="*/ 518531 h 2074122"/>
                <a:gd name="connsiteX6" fmla="*/ 1377399 w 2236268"/>
                <a:gd name="connsiteY6" fmla="*/ 518531 h 2074122"/>
                <a:gd name="connsiteX7" fmla="*/ 1377399 w 2236268"/>
                <a:gd name="connsiteY7" fmla="*/ 726420 h 2074122"/>
                <a:gd name="connsiteX8" fmla="*/ 2236268 w 2236268"/>
                <a:gd name="connsiteY8" fmla="*/ 726420 h 2074122"/>
                <a:gd name="connsiteX9" fmla="*/ 2236268 w 2236268"/>
                <a:gd name="connsiteY9" fmla="*/ 2074122 h 2074122"/>
                <a:gd name="connsiteX10" fmla="*/ 0 w 2236268"/>
                <a:gd name="connsiteY10" fmla="*/ 2074122 h 2074122"/>
                <a:gd name="connsiteX11" fmla="*/ 0 w 2236268"/>
                <a:gd name="connsiteY11" fmla="*/ 726420 h 2074122"/>
                <a:gd name="connsiteX0" fmla="*/ 0 w 2236268"/>
                <a:gd name="connsiteY0" fmla="*/ 726420 h 2074122"/>
                <a:gd name="connsiteX1" fmla="*/ 974372 w 2236268"/>
                <a:gd name="connsiteY1" fmla="*/ 726420 h 2074122"/>
                <a:gd name="connsiteX2" fmla="*/ 858869 w 2236268"/>
                <a:gd name="connsiteY2" fmla="*/ 518531 h 2074122"/>
                <a:gd name="connsiteX3" fmla="*/ 599604 w 2236268"/>
                <a:gd name="connsiteY3" fmla="*/ 518531 h 2074122"/>
                <a:gd name="connsiteX4" fmla="*/ 1118134 w 2236268"/>
                <a:gd name="connsiteY4" fmla="*/ 0 h 2074122"/>
                <a:gd name="connsiteX5" fmla="*/ 1636665 w 2236268"/>
                <a:gd name="connsiteY5" fmla="*/ 518531 h 2074122"/>
                <a:gd name="connsiteX6" fmla="*/ 1377399 w 2236268"/>
                <a:gd name="connsiteY6" fmla="*/ 518531 h 2074122"/>
                <a:gd name="connsiteX7" fmla="*/ 1377399 w 2236268"/>
                <a:gd name="connsiteY7" fmla="*/ 726420 h 2074122"/>
                <a:gd name="connsiteX8" fmla="*/ 2236268 w 2236268"/>
                <a:gd name="connsiteY8" fmla="*/ 726420 h 2074122"/>
                <a:gd name="connsiteX9" fmla="*/ 2236268 w 2236268"/>
                <a:gd name="connsiteY9" fmla="*/ 2074122 h 2074122"/>
                <a:gd name="connsiteX10" fmla="*/ 0 w 2236268"/>
                <a:gd name="connsiteY10" fmla="*/ 2074122 h 2074122"/>
                <a:gd name="connsiteX11" fmla="*/ 0 w 2236268"/>
                <a:gd name="connsiteY11" fmla="*/ 726420 h 2074122"/>
                <a:gd name="connsiteX0" fmla="*/ 0 w 2236268"/>
                <a:gd name="connsiteY0" fmla="*/ 726420 h 2074122"/>
                <a:gd name="connsiteX1" fmla="*/ 974372 w 2236268"/>
                <a:gd name="connsiteY1" fmla="*/ 726420 h 2074122"/>
                <a:gd name="connsiteX2" fmla="*/ 983997 w 2236268"/>
                <a:gd name="connsiteY2" fmla="*/ 518531 h 2074122"/>
                <a:gd name="connsiteX3" fmla="*/ 599604 w 2236268"/>
                <a:gd name="connsiteY3" fmla="*/ 518531 h 2074122"/>
                <a:gd name="connsiteX4" fmla="*/ 1118134 w 2236268"/>
                <a:gd name="connsiteY4" fmla="*/ 0 h 2074122"/>
                <a:gd name="connsiteX5" fmla="*/ 1636665 w 2236268"/>
                <a:gd name="connsiteY5" fmla="*/ 518531 h 2074122"/>
                <a:gd name="connsiteX6" fmla="*/ 1377399 w 2236268"/>
                <a:gd name="connsiteY6" fmla="*/ 518531 h 2074122"/>
                <a:gd name="connsiteX7" fmla="*/ 1377399 w 2236268"/>
                <a:gd name="connsiteY7" fmla="*/ 726420 h 2074122"/>
                <a:gd name="connsiteX8" fmla="*/ 2236268 w 2236268"/>
                <a:gd name="connsiteY8" fmla="*/ 726420 h 2074122"/>
                <a:gd name="connsiteX9" fmla="*/ 2236268 w 2236268"/>
                <a:gd name="connsiteY9" fmla="*/ 2074122 h 2074122"/>
                <a:gd name="connsiteX10" fmla="*/ 0 w 2236268"/>
                <a:gd name="connsiteY10" fmla="*/ 2074122 h 2074122"/>
                <a:gd name="connsiteX11" fmla="*/ 0 w 2236268"/>
                <a:gd name="connsiteY11" fmla="*/ 726420 h 2074122"/>
                <a:gd name="connsiteX0" fmla="*/ 0 w 2236268"/>
                <a:gd name="connsiteY0" fmla="*/ 726420 h 2074122"/>
                <a:gd name="connsiteX1" fmla="*/ 974372 w 2236268"/>
                <a:gd name="connsiteY1" fmla="*/ 726420 h 2074122"/>
                <a:gd name="connsiteX2" fmla="*/ 983997 w 2236268"/>
                <a:gd name="connsiteY2" fmla="*/ 518531 h 2074122"/>
                <a:gd name="connsiteX3" fmla="*/ 599604 w 2236268"/>
                <a:gd name="connsiteY3" fmla="*/ 518531 h 2074122"/>
                <a:gd name="connsiteX4" fmla="*/ 1118134 w 2236268"/>
                <a:gd name="connsiteY4" fmla="*/ 0 h 2074122"/>
                <a:gd name="connsiteX5" fmla="*/ 1636665 w 2236268"/>
                <a:gd name="connsiteY5" fmla="*/ 518531 h 2074122"/>
                <a:gd name="connsiteX6" fmla="*/ 1377399 w 2236268"/>
                <a:gd name="connsiteY6" fmla="*/ 518531 h 2074122"/>
                <a:gd name="connsiteX7" fmla="*/ 1310023 w 2236268"/>
                <a:gd name="connsiteY7" fmla="*/ 726420 h 2074122"/>
                <a:gd name="connsiteX8" fmla="*/ 2236268 w 2236268"/>
                <a:gd name="connsiteY8" fmla="*/ 726420 h 2074122"/>
                <a:gd name="connsiteX9" fmla="*/ 2236268 w 2236268"/>
                <a:gd name="connsiteY9" fmla="*/ 2074122 h 2074122"/>
                <a:gd name="connsiteX10" fmla="*/ 0 w 2236268"/>
                <a:gd name="connsiteY10" fmla="*/ 2074122 h 2074122"/>
                <a:gd name="connsiteX11" fmla="*/ 0 w 2236268"/>
                <a:gd name="connsiteY11" fmla="*/ 726420 h 2074122"/>
                <a:gd name="connsiteX0" fmla="*/ 0 w 2236268"/>
                <a:gd name="connsiteY0" fmla="*/ 726420 h 2074122"/>
                <a:gd name="connsiteX1" fmla="*/ 974372 w 2236268"/>
                <a:gd name="connsiteY1" fmla="*/ 726420 h 2074122"/>
                <a:gd name="connsiteX2" fmla="*/ 983997 w 2236268"/>
                <a:gd name="connsiteY2" fmla="*/ 518531 h 2074122"/>
                <a:gd name="connsiteX3" fmla="*/ 599604 w 2236268"/>
                <a:gd name="connsiteY3" fmla="*/ 518531 h 2074122"/>
                <a:gd name="connsiteX4" fmla="*/ 1118134 w 2236268"/>
                <a:gd name="connsiteY4" fmla="*/ 0 h 2074122"/>
                <a:gd name="connsiteX5" fmla="*/ 1636665 w 2236268"/>
                <a:gd name="connsiteY5" fmla="*/ 518531 h 2074122"/>
                <a:gd name="connsiteX6" fmla="*/ 1271521 w 2236268"/>
                <a:gd name="connsiteY6" fmla="*/ 508906 h 2074122"/>
                <a:gd name="connsiteX7" fmla="*/ 1310023 w 2236268"/>
                <a:gd name="connsiteY7" fmla="*/ 726420 h 2074122"/>
                <a:gd name="connsiteX8" fmla="*/ 2236268 w 2236268"/>
                <a:gd name="connsiteY8" fmla="*/ 726420 h 2074122"/>
                <a:gd name="connsiteX9" fmla="*/ 2236268 w 2236268"/>
                <a:gd name="connsiteY9" fmla="*/ 2074122 h 2074122"/>
                <a:gd name="connsiteX10" fmla="*/ 0 w 2236268"/>
                <a:gd name="connsiteY10" fmla="*/ 2074122 h 2074122"/>
                <a:gd name="connsiteX11" fmla="*/ 0 w 2236268"/>
                <a:gd name="connsiteY11" fmla="*/ 726420 h 2074122"/>
                <a:gd name="connsiteX0" fmla="*/ 0 w 2236268"/>
                <a:gd name="connsiteY0" fmla="*/ 1024803 h 2372505"/>
                <a:gd name="connsiteX1" fmla="*/ 974372 w 2236268"/>
                <a:gd name="connsiteY1" fmla="*/ 1024803 h 2372505"/>
                <a:gd name="connsiteX2" fmla="*/ 983997 w 2236268"/>
                <a:gd name="connsiteY2" fmla="*/ 816914 h 2372505"/>
                <a:gd name="connsiteX3" fmla="*/ 599604 w 2236268"/>
                <a:gd name="connsiteY3" fmla="*/ 816914 h 2372505"/>
                <a:gd name="connsiteX4" fmla="*/ 1166260 w 2236268"/>
                <a:gd name="connsiteY4" fmla="*/ 0 h 2372505"/>
                <a:gd name="connsiteX5" fmla="*/ 1636665 w 2236268"/>
                <a:gd name="connsiteY5" fmla="*/ 816914 h 2372505"/>
                <a:gd name="connsiteX6" fmla="*/ 1271521 w 2236268"/>
                <a:gd name="connsiteY6" fmla="*/ 807289 h 2372505"/>
                <a:gd name="connsiteX7" fmla="*/ 1310023 w 2236268"/>
                <a:gd name="connsiteY7" fmla="*/ 1024803 h 2372505"/>
                <a:gd name="connsiteX8" fmla="*/ 2236268 w 2236268"/>
                <a:gd name="connsiteY8" fmla="*/ 1024803 h 2372505"/>
                <a:gd name="connsiteX9" fmla="*/ 2236268 w 2236268"/>
                <a:gd name="connsiteY9" fmla="*/ 2372505 h 2372505"/>
                <a:gd name="connsiteX10" fmla="*/ 0 w 2236268"/>
                <a:gd name="connsiteY10" fmla="*/ 2372505 h 2372505"/>
                <a:gd name="connsiteX11" fmla="*/ 0 w 2236268"/>
                <a:gd name="connsiteY11" fmla="*/ 1024803 h 2372505"/>
                <a:gd name="connsiteX0" fmla="*/ 0 w 2236268"/>
                <a:gd name="connsiteY0" fmla="*/ 1024803 h 2372505"/>
                <a:gd name="connsiteX1" fmla="*/ 974372 w 2236268"/>
                <a:gd name="connsiteY1" fmla="*/ 1024803 h 2372505"/>
                <a:gd name="connsiteX2" fmla="*/ 983997 w 2236268"/>
                <a:gd name="connsiteY2" fmla="*/ 816914 h 2372505"/>
                <a:gd name="connsiteX3" fmla="*/ 599604 w 2236268"/>
                <a:gd name="connsiteY3" fmla="*/ 816914 h 2372505"/>
                <a:gd name="connsiteX4" fmla="*/ 1166260 w 2236268"/>
                <a:gd name="connsiteY4" fmla="*/ 0 h 2372505"/>
                <a:gd name="connsiteX5" fmla="*/ 1540412 w 2236268"/>
                <a:gd name="connsiteY5" fmla="*/ 797664 h 2372505"/>
                <a:gd name="connsiteX6" fmla="*/ 1271521 w 2236268"/>
                <a:gd name="connsiteY6" fmla="*/ 807289 h 2372505"/>
                <a:gd name="connsiteX7" fmla="*/ 1310023 w 2236268"/>
                <a:gd name="connsiteY7" fmla="*/ 1024803 h 2372505"/>
                <a:gd name="connsiteX8" fmla="*/ 2236268 w 2236268"/>
                <a:gd name="connsiteY8" fmla="*/ 1024803 h 2372505"/>
                <a:gd name="connsiteX9" fmla="*/ 2236268 w 2236268"/>
                <a:gd name="connsiteY9" fmla="*/ 2372505 h 2372505"/>
                <a:gd name="connsiteX10" fmla="*/ 0 w 2236268"/>
                <a:gd name="connsiteY10" fmla="*/ 2372505 h 2372505"/>
                <a:gd name="connsiteX11" fmla="*/ 0 w 2236268"/>
                <a:gd name="connsiteY11" fmla="*/ 1024803 h 2372505"/>
                <a:gd name="connsiteX0" fmla="*/ 0 w 2236268"/>
                <a:gd name="connsiteY0" fmla="*/ 1024803 h 2372505"/>
                <a:gd name="connsiteX1" fmla="*/ 974372 w 2236268"/>
                <a:gd name="connsiteY1" fmla="*/ 1024803 h 2372505"/>
                <a:gd name="connsiteX2" fmla="*/ 983997 w 2236268"/>
                <a:gd name="connsiteY2" fmla="*/ 816914 h 2372505"/>
                <a:gd name="connsiteX3" fmla="*/ 734358 w 2236268"/>
                <a:gd name="connsiteY3" fmla="*/ 816914 h 2372505"/>
                <a:gd name="connsiteX4" fmla="*/ 1166260 w 2236268"/>
                <a:gd name="connsiteY4" fmla="*/ 0 h 2372505"/>
                <a:gd name="connsiteX5" fmla="*/ 1540412 w 2236268"/>
                <a:gd name="connsiteY5" fmla="*/ 797664 h 2372505"/>
                <a:gd name="connsiteX6" fmla="*/ 1271521 w 2236268"/>
                <a:gd name="connsiteY6" fmla="*/ 807289 h 2372505"/>
                <a:gd name="connsiteX7" fmla="*/ 1310023 w 2236268"/>
                <a:gd name="connsiteY7" fmla="*/ 1024803 h 2372505"/>
                <a:gd name="connsiteX8" fmla="*/ 2236268 w 2236268"/>
                <a:gd name="connsiteY8" fmla="*/ 1024803 h 2372505"/>
                <a:gd name="connsiteX9" fmla="*/ 2236268 w 2236268"/>
                <a:gd name="connsiteY9" fmla="*/ 2372505 h 2372505"/>
                <a:gd name="connsiteX10" fmla="*/ 0 w 2236268"/>
                <a:gd name="connsiteY10" fmla="*/ 2372505 h 2372505"/>
                <a:gd name="connsiteX11" fmla="*/ 0 w 2236268"/>
                <a:gd name="connsiteY11" fmla="*/ 1024803 h 2372505"/>
                <a:gd name="connsiteX0" fmla="*/ 0 w 2236268"/>
                <a:gd name="connsiteY0" fmla="*/ 659043 h 2006745"/>
                <a:gd name="connsiteX1" fmla="*/ 974372 w 2236268"/>
                <a:gd name="connsiteY1" fmla="*/ 659043 h 2006745"/>
                <a:gd name="connsiteX2" fmla="*/ 983997 w 2236268"/>
                <a:gd name="connsiteY2" fmla="*/ 451154 h 2006745"/>
                <a:gd name="connsiteX3" fmla="*/ 734358 w 2236268"/>
                <a:gd name="connsiteY3" fmla="*/ 451154 h 2006745"/>
                <a:gd name="connsiteX4" fmla="*/ 1060382 w 2236268"/>
                <a:gd name="connsiteY4" fmla="*/ 0 h 2006745"/>
                <a:gd name="connsiteX5" fmla="*/ 1540412 w 2236268"/>
                <a:gd name="connsiteY5" fmla="*/ 431904 h 2006745"/>
                <a:gd name="connsiteX6" fmla="*/ 1271521 w 2236268"/>
                <a:gd name="connsiteY6" fmla="*/ 441529 h 2006745"/>
                <a:gd name="connsiteX7" fmla="*/ 1310023 w 2236268"/>
                <a:gd name="connsiteY7" fmla="*/ 659043 h 2006745"/>
                <a:gd name="connsiteX8" fmla="*/ 2236268 w 2236268"/>
                <a:gd name="connsiteY8" fmla="*/ 659043 h 2006745"/>
                <a:gd name="connsiteX9" fmla="*/ 2236268 w 2236268"/>
                <a:gd name="connsiteY9" fmla="*/ 2006745 h 2006745"/>
                <a:gd name="connsiteX10" fmla="*/ 0 w 2236268"/>
                <a:gd name="connsiteY10" fmla="*/ 2006745 h 2006745"/>
                <a:gd name="connsiteX11" fmla="*/ 0 w 2236268"/>
                <a:gd name="connsiteY11" fmla="*/ 659043 h 2006745"/>
                <a:gd name="connsiteX0" fmla="*/ 0 w 2236268"/>
                <a:gd name="connsiteY0" fmla="*/ 659043 h 2006745"/>
                <a:gd name="connsiteX1" fmla="*/ 974372 w 2236268"/>
                <a:gd name="connsiteY1" fmla="*/ 659043 h 2006745"/>
                <a:gd name="connsiteX2" fmla="*/ 983997 w 2236268"/>
                <a:gd name="connsiteY2" fmla="*/ 451154 h 2006745"/>
                <a:gd name="connsiteX3" fmla="*/ 734358 w 2236268"/>
                <a:gd name="connsiteY3" fmla="*/ 451154 h 2006745"/>
                <a:gd name="connsiteX4" fmla="*/ 1118134 w 2236268"/>
                <a:gd name="connsiteY4" fmla="*/ 0 h 2006745"/>
                <a:gd name="connsiteX5" fmla="*/ 1540412 w 2236268"/>
                <a:gd name="connsiteY5" fmla="*/ 431904 h 2006745"/>
                <a:gd name="connsiteX6" fmla="*/ 1271521 w 2236268"/>
                <a:gd name="connsiteY6" fmla="*/ 441529 h 2006745"/>
                <a:gd name="connsiteX7" fmla="*/ 1310023 w 2236268"/>
                <a:gd name="connsiteY7" fmla="*/ 659043 h 2006745"/>
                <a:gd name="connsiteX8" fmla="*/ 2236268 w 2236268"/>
                <a:gd name="connsiteY8" fmla="*/ 659043 h 2006745"/>
                <a:gd name="connsiteX9" fmla="*/ 2236268 w 2236268"/>
                <a:gd name="connsiteY9" fmla="*/ 2006745 h 2006745"/>
                <a:gd name="connsiteX10" fmla="*/ 0 w 2236268"/>
                <a:gd name="connsiteY10" fmla="*/ 2006745 h 2006745"/>
                <a:gd name="connsiteX11" fmla="*/ 0 w 2236268"/>
                <a:gd name="connsiteY11" fmla="*/ 659043 h 2006745"/>
                <a:gd name="connsiteX0" fmla="*/ 0 w 2236268"/>
                <a:gd name="connsiteY0" fmla="*/ 899675 h 2247377"/>
                <a:gd name="connsiteX1" fmla="*/ 974372 w 2236268"/>
                <a:gd name="connsiteY1" fmla="*/ 899675 h 2247377"/>
                <a:gd name="connsiteX2" fmla="*/ 983997 w 2236268"/>
                <a:gd name="connsiteY2" fmla="*/ 691786 h 2247377"/>
                <a:gd name="connsiteX3" fmla="*/ 734358 w 2236268"/>
                <a:gd name="connsiteY3" fmla="*/ 691786 h 2247377"/>
                <a:gd name="connsiteX4" fmla="*/ 1127760 w 2236268"/>
                <a:gd name="connsiteY4" fmla="*/ 0 h 2247377"/>
                <a:gd name="connsiteX5" fmla="*/ 1540412 w 2236268"/>
                <a:gd name="connsiteY5" fmla="*/ 672536 h 2247377"/>
                <a:gd name="connsiteX6" fmla="*/ 1271521 w 2236268"/>
                <a:gd name="connsiteY6" fmla="*/ 682161 h 2247377"/>
                <a:gd name="connsiteX7" fmla="*/ 1310023 w 2236268"/>
                <a:gd name="connsiteY7" fmla="*/ 899675 h 2247377"/>
                <a:gd name="connsiteX8" fmla="*/ 2236268 w 2236268"/>
                <a:gd name="connsiteY8" fmla="*/ 899675 h 2247377"/>
                <a:gd name="connsiteX9" fmla="*/ 2236268 w 2236268"/>
                <a:gd name="connsiteY9" fmla="*/ 2247377 h 2247377"/>
                <a:gd name="connsiteX10" fmla="*/ 0 w 2236268"/>
                <a:gd name="connsiteY10" fmla="*/ 2247377 h 2247377"/>
                <a:gd name="connsiteX11" fmla="*/ 0 w 2236268"/>
                <a:gd name="connsiteY11" fmla="*/ 899675 h 2247377"/>
                <a:gd name="connsiteX0" fmla="*/ 0 w 2236268"/>
                <a:gd name="connsiteY0" fmla="*/ 899675 h 2247377"/>
                <a:gd name="connsiteX1" fmla="*/ 974372 w 2236268"/>
                <a:gd name="connsiteY1" fmla="*/ 899675 h 2247377"/>
                <a:gd name="connsiteX2" fmla="*/ 983997 w 2236268"/>
                <a:gd name="connsiteY2" fmla="*/ 499281 h 2247377"/>
                <a:gd name="connsiteX3" fmla="*/ 734358 w 2236268"/>
                <a:gd name="connsiteY3" fmla="*/ 691786 h 2247377"/>
                <a:gd name="connsiteX4" fmla="*/ 1127760 w 2236268"/>
                <a:gd name="connsiteY4" fmla="*/ 0 h 2247377"/>
                <a:gd name="connsiteX5" fmla="*/ 1540412 w 2236268"/>
                <a:gd name="connsiteY5" fmla="*/ 672536 h 2247377"/>
                <a:gd name="connsiteX6" fmla="*/ 1271521 w 2236268"/>
                <a:gd name="connsiteY6" fmla="*/ 682161 h 2247377"/>
                <a:gd name="connsiteX7" fmla="*/ 1310023 w 2236268"/>
                <a:gd name="connsiteY7" fmla="*/ 899675 h 2247377"/>
                <a:gd name="connsiteX8" fmla="*/ 2236268 w 2236268"/>
                <a:gd name="connsiteY8" fmla="*/ 899675 h 2247377"/>
                <a:gd name="connsiteX9" fmla="*/ 2236268 w 2236268"/>
                <a:gd name="connsiteY9" fmla="*/ 2247377 h 2247377"/>
                <a:gd name="connsiteX10" fmla="*/ 0 w 2236268"/>
                <a:gd name="connsiteY10" fmla="*/ 2247377 h 2247377"/>
                <a:gd name="connsiteX11" fmla="*/ 0 w 2236268"/>
                <a:gd name="connsiteY11" fmla="*/ 899675 h 2247377"/>
                <a:gd name="connsiteX0" fmla="*/ 0 w 2236268"/>
                <a:gd name="connsiteY0" fmla="*/ 899675 h 2247377"/>
                <a:gd name="connsiteX1" fmla="*/ 974372 w 2236268"/>
                <a:gd name="connsiteY1" fmla="*/ 899675 h 2247377"/>
                <a:gd name="connsiteX2" fmla="*/ 983997 w 2236268"/>
                <a:gd name="connsiteY2" fmla="*/ 499281 h 2247377"/>
                <a:gd name="connsiteX3" fmla="*/ 734358 w 2236268"/>
                <a:gd name="connsiteY3" fmla="*/ 691786 h 2247377"/>
                <a:gd name="connsiteX4" fmla="*/ 1127760 w 2236268"/>
                <a:gd name="connsiteY4" fmla="*/ 0 h 2247377"/>
                <a:gd name="connsiteX5" fmla="*/ 1540412 w 2236268"/>
                <a:gd name="connsiteY5" fmla="*/ 672536 h 2247377"/>
                <a:gd name="connsiteX6" fmla="*/ 1271521 w 2236268"/>
                <a:gd name="connsiteY6" fmla="*/ 470405 h 2247377"/>
                <a:gd name="connsiteX7" fmla="*/ 1310023 w 2236268"/>
                <a:gd name="connsiteY7" fmla="*/ 899675 h 2247377"/>
                <a:gd name="connsiteX8" fmla="*/ 2236268 w 2236268"/>
                <a:gd name="connsiteY8" fmla="*/ 899675 h 2247377"/>
                <a:gd name="connsiteX9" fmla="*/ 2236268 w 2236268"/>
                <a:gd name="connsiteY9" fmla="*/ 2247377 h 2247377"/>
                <a:gd name="connsiteX10" fmla="*/ 0 w 2236268"/>
                <a:gd name="connsiteY10" fmla="*/ 2247377 h 2247377"/>
                <a:gd name="connsiteX11" fmla="*/ 0 w 2236268"/>
                <a:gd name="connsiteY11" fmla="*/ 899675 h 2247377"/>
                <a:gd name="connsiteX0" fmla="*/ 0 w 2236268"/>
                <a:gd name="connsiteY0" fmla="*/ 899675 h 2247377"/>
                <a:gd name="connsiteX1" fmla="*/ 974372 w 2236268"/>
                <a:gd name="connsiteY1" fmla="*/ 899675 h 2247377"/>
                <a:gd name="connsiteX2" fmla="*/ 983997 w 2236268"/>
                <a:gd name="connsiteY2" fmla="*/ 499281 h 2247377"/>
                <a:gd name="connsiteX3" fmla="*/ 734358 w 2236268"/>
                <a:gd name="connsiteY3" fmla="*/ 691786 h 2247377"/>
                <a:gd name="connsiteX4" fmla="*/ 1127760 w 2236268"/>
                <a:gd name="connsiteY4" fmla="*/ 0 h 2247377"/>
                <a:gd name="connsiteX5" fmla="*/ 1550037 w 2236268"/>
                <a:gd name="connsiteY5" fmla="*/ 480031 h 2247377"/>
                <a:gd name="connsiteX6" fmla="*/ 1271521 w 2236268"/>
                <a:gd name="connsiteY6" fmla="*/ 470405 h 2247377"/>
                <a:gd name="connsiteX7" fmla="*/ 1310023 w 2236268"/>
                <a:gd name="connsiteY7" fmla="*/ 899675 h 2247377"/>
                <a:gd name="connsiteX8" fmla="*/ 2236268 w 2236268"/>
                <a:gd name="connsiteY8" fmla="*/ 899675 h 2247377"/>
                <a:gd name="connsiteX9" fmla="*/ 2236268 w 2236268"/>
                <a:gd name="connsiteY9" fmla="*/ 2247377 h 2247377"/>
                <a:gd name="connsiteX10" fmla="*/ 0 w 2236268"/>
                <a:gd name="connsiteY10" fmla="*/ 2247377 h 2247377"/>
                <a:gd name="connsiteX11" fmla="*/ 0 w 2236268"/>
                <a:gd name="connsiteY11" fmla="*/ 899675 h 2247377"/>
                <a:gd name="connsiteX0" fmla="*/ 0 w 2236268"/>
                <a:gd name="connsiteY0" fmla="*/ 899675 h 2247377"/>
                <a:gd name="connsiteX1" fmla="*/ 974372 w 2236268"/>
                <a:gd name="connsiteY1" fmla="*/ 899675 h 2247377"/>
                <a:gd name="connsiteX2" fmla="*/ 983997 w 2236268"/>
                <a:gd name="connsiteY2" fmla="*/ 499281 h 2247377"/>
                <a:gd name="connsiteX3" fmla="*/ 782485 w 2236268"/>
                <a:gd name="connsiteY3" fmla="*/ 508906 h 2247377"/>
                <a:gd name="connsiteX4" fmla="*/ 1127760 w 2236268"/>
                <a:gd name="connsiteY4" fmla="*/ 0 h 2247377"/>
                <a:gd name="connsiteX5" fmla="*/ 1550037 w 2236268"/>
                <a:gd name="connsiteY5" fmla="*/ 480031 h 2247377"/>
                <a:gd name="connsiteX6" fmla="*/ 1271521 w 2236268"/>
                <a:gd name="connsiteY6" fmla="*/ 470405 h 2247377"/>
                <a:gd name="connsiteX7" fmla="*/ 1310023 w 2236268"/>
                <a:gd name="connsiteY7" fmla="*/ 899675 h 2247377"/>
                <a:gd name="connsiteX8" fmla="*/ 2236268 w 2236268"/>
                <a:gd name="connsiteY8" fmla="*/ 899675 h 2247377"/>
                <a:gd name="connsiteX9" fmla="*/ 2236268 w 2236268"/>
                <a:gd name="connsiteY9" fmla="*/ 2247377 h 2247377"/>
                <a:gd name="connsiteX10" fmla="*/ 0 w 2236268"/>
                <a:gd name="connsiteY10" fmla="*/ 2247377 h 2247377"/>
                <a:gd name="connsiteX11" fmla="*/ 0 w 2236268"/>
                <a:gd name="connsiteY11" fmla="*/ 899675 h 2247377"/>
                <a:gd name="connsiteX0" fmla="*/ 0 w 2236268"/>
                <a:gd name="connsiteY0" fmla="*/ 899675 h 2247377"/>
                <a:gd name="connsiteX1" fmla="*/ 974372 w 2236268"/>
                <a:gd name="connsiteY1" fmla="*/ 899675 h 2247377"/>
                <a:gd name="connsiteX2" fmla="*/ 983997 w 2236268"/>
                <a:gd name="connsiteY2" fmla="*/ 499281 h 2247377"/>
                <a:gd name="connsiteX3" fmla="*/ 782485 w 2236268"/>
                <a:gd name="connsiteY3" fmla="*/ 508906 h 2247377"/>
                <a:gd name="connsiteX4" fmla="*/ 1127760 w 2236268"/>
                <a:gd name="connsiteY4" fmla="*/ 0 h 2247377"/>
                <a:gd name="connsiteX5" fmla="*/ 1521161 w 2236268"/>
                <a:gd name="connsiteY5" fmla="*/ 480031 h 2247377"/>
                <a:gd name="connsiteX6" fmla="*/ 1271521 w 2236268"/>
                <a:gd name="connsiteY6" fmla="*/ 470405 h 2247377"/>
                <a:gd name="connsiteX7" fmla="*/ 1310023 w 2236268"/>
                <a:gd name="connsiteY7" fmla="*/ 899675 h 2247377"/>
                <a:gd name="connsiteX8" fmla="*/ 2236268 w 2236268"/>
                <a:gd name="connsiteY8" fmla="*/ 899675 h 2247377"/>
                <a:gd name="connsiteX9" fmla="*/ 2236268 w 2236268"/>
                <a:gd name="connsiteY9" fmla="*/ 2247377 h 2247377"/>
                <a:gd name="connsiteX10" fmla="*/ 0 w 2236268"/>
                <a:gd name="connsiteY10" fmla="*/ 2247377 h 2247377"/>
                <a:gd name="connsiteX11" fmla="*/ 0 w 2236268"/>
                <a:gd name="connsiteY11" fmla="*/ 899675 h 2247377"/>
                <a:gd name="connsiteX0" fmla="*/ 0 w 2236268"/>
                <a:gd name="connsiteY0" fmla="*/ 899675 h 2247377"/>
                <a:gd name="connsiteX1" fmla="*/ 974372 w 2236268"/>
                <a:gd name="connsiteY1" fmla="*/ 899675 h 2247377"/>
                <a:gd name="connsiteX2" fmla="*/ 983997 w 2236268"/>
                <a:gd name="connsiteY2" fmla="*/ 499281 h 2247377"/>
                <a:gd name="connsiteX3" fmla="*/ 782485 w 2236268"/>
                <a:gd name="connsiteY3" fmla="*/ 508906 h 2247377"/>
                <a:gd name="connsiteX4" fmla="*/ 1127760 w 2236268"/>
                <a:gd name="connsiteY4" fmla="*/ 0 h 2247377"/>
                <a:gd name="connsiteX5" fmla="*/ 1501911 w 2236268"/>
                <a:gd name="connsiteY5" fmla="*/ 499281 h 2247377"/>
                <a:gd name="connsiteX6" fmla="*/ 1271521 w 2236268"/>
                <a:gd name="connsiteY6" fmla="*/ 470405 h 2247377"/>
                <a:gd name="connsiteX7" fmla="*/ 1310023 w 2236268"/>
                <a:gd name="connsiteY7" fmla="*/ 899675 h 2247377"/>
                <a:gd name="connsiteX8" fmla="*/ 2236268 w 2236268"/>
                <a:gd name="connsiteY8" fmla="*/ 899675 h 2247377"/>
                <a:gd name="connsiteX9" fmla="*/ 2236268 w 2236268"/>
                <a:gd name="connsiteY9" fmla="*/ 2247377 h 2247377"/>
                <a:gd name="connsiteX10" fmla="*/ 0 w 2236268"/>
                <a:gd name="connsiteY10" fmla="*/ 2247377 h 2247377"/>
                <a:gd name="connsiteX11" fmla="*/ 0 w 2236268"/>
                <a:gd name="connsiteY11" fmla="*/ 899675 h 2247377"/>
                <a:gd name="connsiteX0" fmla="*/ 0 w 2236268"/>
                <a:gd name="connsiteY0" fmla="*/ 899675 h 2247377"/>
                <a:gd name="connsiteX1" fmla="*/ 974372 w 2236268"/>
                <a:gd name="connsiteY1" fmla="*/ 899675 h 2247377"/>
                <a:gd name="connsiteX2" fmla="*/ 983997 w 2236268"/>
                <a:gd name="connsiteY2" fmla="*/ 499281 h 2247377"/>
                <a:gd name="connsiteX3" fmla="*/ 782485 w 2236268"/>
                <a:gd name="connsiteY3" fmla="*/ 451155 h 2247377"/>
                <a:gd name="connsiteX4" fmla="*/ 1127760 w 2236268"/>
                <a:gd name="connsiteY4" fmla="*/ 0 h 2247377"/>
                <a:gd name="connsiteX5" fmla="*/ 1501911 w 2236268"/>
                <a:gd name="connsiteY5" fmla="*/ 499281 h 2247377"/>
                <a:gd name="connsiteX6" fmla="*/ 1271521 w 2236268"/>
                <a:gd name="connsiteY6" fmla="*/ 470405 h 2247377"/>
                <a:gd name="connsiteX7" fmla="*/ 1310023 w 2236268"/>
                <a:gd name="connsiteY7" fmla="*/ 899675 h 2247377"/>
                <a:gd name="connsiteX8" fmla="*/ 2236268 w 2236268"/>
                <a:gd name="connsiteY8" fmla="*/ 899675 h 2247377"/>
                <a:gd name="connsiteX9" fmla="*/ 2236268 w 2236268"/>
                <a:gd name="connsiteY9" fmla="*/ 2247377 h 2247377"/>
                <a:gd name="connsiteX10" fmla="*/ 0 w 2236268"/>
                <a:gd name="connsiteY10" fmla="*/ 2247377 h 2247377"/>
                <a:gd name="connsiteX11" fmla="*/ 0 w 2236268"/>
                <a:gd name="connsiteY11" fmla="*/ 899675 h 2247377"/>
                <a:gd name="connsiteX0" fmla="*/ 0 w 2236268"/>
                <a:gd name="connsiteY0" fmla="*/ 899675 h 2247377"/>
                <a:gd name="connsiteX1" fmla="*/ 974372 w 2236268"/>
                <a:gd name="connsiteY1" fmla="*/ 899675 h 2247377"/>
                <a:gd name="connsiteX2" fmla="*/ 983997 w 2236268"/>
                <a:gd name="connsiteY2" fmla="*/ 499281 h 2247377"/>
                <a:gd name="connsiteX3" fmla="*/ 772860 w 2236268"/>
                <a:gd name="connsiteY3" fmla="*/ 537782 h 2247377"/>
                <a:gd name="connsiteX4" fmla="*/ 1127760 w 2236268"/>
                <a:gd name="connsiteY4" fmla="*/ 0 h 2247377"/>
                <a:gd name="connsiteX5" fmla="*/ 1501911 w 2236268"/>
                <a:gd name="connsiteY5" fmla="*/ 499281 h 2247377"/>
                <a:gd name="connsiteX6" fmla="*/ 1271521 w 2236268"/>
                <a:gd name="connsiteY6" fmla="*/ 470405 h 2247377"/>
                <a:gd name="connsiteX7" fmla="*/ 1310023 w 2236268"/>
                <a:gd name="connsiteY7" fmla="*/ 899675 h 2247377"/>
                <a:gd name="connsiteX8" fmla="*/ 2236268 w 2236268"/>
                <a:gd name="connsiteY8" fmla="*/ 899675 h 2247377"/>
                <a:gd name="connsiteX9" fmla="*/ 2236268 w 2236268"/>
                <a:gd name="connsiteY9" fmla="*/ 2247377 h 2247377"/>
                <a:gd name="connsiteX10" fmla="*/ 0 w 2236268"/>
                <a:gd name="connsiteY10" fmla="*/ 2247377 h 2247377"/>
                <a:gd name="connsiteX11" fmla="*/ 0 w 2236268"/>
                <a:gd name="connsiteY11" fmla="*/ 899675 h 2247377"/>
                <a:gd name="connsiteX0" fmla="*/ 0 w 2236268"/>
                <a:gd name="connsiteY0" fmla="*/ 899675 h 2247377"/>
                <a:gd name="connsiteX1" fmla="*/ 974372 w 2236268"/>
                <a:gd name="connsiteY1" fmla="*/ 899675 h 2247377"/>
                <a:gd name="connsiteX2" fmla="*/ 983997 w 2236268"/>
                <a:gd name="connsiteY2" fmla="*/ 499281 h 2247377"/>
                <a:gd name="connsiteX3" fmla="*/ 772860 w 2236268"/>
                <a:gd name="connsiteY3" fmla="*/ 537782 h 2247377"/>
                <a:gd name="connsiteX4" fmla="*/ 1127760 w 2236268"/>
                <a:gd name="connsiteY4" fmla="*/ 0 h 2247377"/>
                <a:gd name="connsiteX5" fmla="*/ 1501911 w 2236268"/>
                <a:gd name="connsiteY5" fmla="*/ 499281 h 2247377"/>
                <a:gd name="connsiteX6" fmla="*/ 1319647 w 2236268"/>
                <a:gd name="connsiteY6" fmla="*/ 489655 h 2247377"/>
                <a:gd name="connsiteX7" fmla="*/ 1310023 w 2236268"/>
                <a:gd name="connsiteY7" fmla="*/ 899675 h 2247377"/>
                <a:gd name="connsiteX8" fmla="*/ 2236268 w 2236268"/>
                <a:gd name="connsiteY8" fmla="*/ 899675 h 2247377"/>
                <a:gd name="connsiteX9" fmla="*/ 2236268 w 2236268"/>
                <a:gd name="connsiteY9" fmla="*/ 2247377 h 2247377"/>
                <a:gd name="connsiteX10" fmla="*/ 0 w 2236268"/>
                <a:gd name="connsiteY10" fmla="*/ 2247377 h 2247377"/>
                <a:gd name="connsiteX11" fmla="*/ 0 w 2236268"/>
                <a:gd name="connsiteY11" fmla="*/ 899675 h 2247377"/>
                <a:gd name="connsiteX0" fmla="*/ 0 w 2236268"/>
                <a:gd name="connsiteY0" fmla="*/ 899675 h 2247377"/>
                <a:gd name="connsiteX1" fmla="*/ 974372 w 2236268"/>
                <a:gd name="connsiteY1" fmla="*/ 899675 h 2247377"/>
                <a:gd name="connsiteX2" fmla="*/ 983997 w 2236268"/>
                <a:gd name="connsiteY2" fmla="*/ 499281 h 2247377"/>
                <a:gd name="connsiteX3" fmla="*/ 772860 w 2236268"/>
                <a:gd name="connsiteY3" fmla="*/ 499281 h 2247377"/>
                <a:gd name="connsiteX4" fmla="*/ 1127760 w 2236268"/>
                <a:gd name="connsiteY4" fmla="*/ 0 h 2247377"/>
                <a:gd name="connsiteX5" fmla="*/ 1501911 w 2236268"/>
                <a:gd name="connsiteY5" fmla="*/ 499281 h 2247377"/>
                <a:gd name="connsiteX6" fmla="*/ 1319647 w 2236268"/>
                <a:gd name="connsiteY6" fmla="*/ 489655 h 2247377"/>
                <a:gd name="connsiteX7" fmla="*/ 1310023 w 2236268"/>
                <a:gd name="connsiteY7" fmla="*/ 899675 h 2247377"/>
                <a:gd name="connsiteX8" fmla="*/ 2236268 w 2236268"/>
                <a:gd name="connsiteY8" fmla="*/ 899675 h 2247377"/>
                <a:gd name="connsiteX9" fmla="*/ 2236268 w 2236268"/>
                <a:gd name="connsiteY9" fmla="*/ 2247377 h 2247377"/>
                <a:gd name="connsiteX10" fmla="*/ 0 w 2236268"/>
                <a:gd name="connsiteY10" fmla="*/ 2247377 h 2247377"/>
                <a:gd name="connsiteX11" fmla="*/ 0 w 2236268"/>
                <a:gd name="connsiteY11" fmla="*/ 899675 h 224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6268" h="2247377">
                  <a:moveTo>
                    <a:pt x="0" y="899675"/>
                  </a:moveTo>
                  <a:lnTo>
                    <a:pt x="974372" y="899675"/>
                  </a:lnTo>
                  <a:lnTo>
                    <a:pt x="983997" y="499281"/>
                  </a:lnTo>
                  <a:lnTo>
                    <a:pt x="772860" y="499281"/>
                  </a:lnTo>
                  <a:lnTo>
                    <a:pt x="1127760" y="0"/>
                  </a:lnTo>
                  <a:lnTo>
                    <a:pt x="1501911" y="499281"/>
                  </a:lnTo>
                  <a:lnTo>
                    <a:pt x="1319647" y="489655"/>
                  </a:lnTo>
                  <a:lnTo>
                    <a:pt x="1310023" y="899675"/>
                  </a:lnTo>
                  <a:lnTo>
                    <a:pt x="2236268" y="899675"/>
                  </a:lnTo>
                  <a:lnTo>
                    <a:pt x="2236268" y="2247377"/>
                  </a:lnTo>
                  <a:lnTo>
                    <a:pt x="0" y="2247377"/>
                  </a:lnTo>
                  <a:lnTo>
                    <a:pt x="0" y="8996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endParaRPr lang="en-US" sz="1500" b="1" dirty="0"/>
            </a:p>
            <a:p>
              <a:pPr algn="ctr"/>
              <a:endParaRPr lang="en-US" sz="1500" b="1" dirty="0"/>
            </a:p>
            <a:p>
              <a:pPr algn="ctr"/>
              <a:r>
                <a:rPr lang="en-US" sz="1500" b="1" dirty="0"/>
                <a:t>Just Culture</a:t>
              </a:r>
            </a:p>
          </p:txBody>
        </p:sp>
        <p:sp>
          <p:nvSpPr>
            <p:cNvPr id="16" name="Right Arrow Callout 15"/>
            <p:cNvSpPr/>
            <p:nvPr/>
          </p:nvSpPr>
          <p:spPr>
            <a:xfrm>
              <a:off x="2311665" y="3031836"/>
              <a:ext cx="2706303" cy="827773"/>
            </a:xfrm>
            <a:custGeom>
              <a:avLst/>
              <a:gdLst>
                <a:gd name="connsiteX0" fmla="*/ 0 w 2706303"/>
                <a:gd name="connsiteY0" fmla="*/ 0 h 827773"/>
                <a:gd name="connsiteX1" fmla="*/ 1758475 w 2706303"/>
                <a:gd name="connsiteY1" fmla="*/ 0 h 827773"/>
                <a:gd name="connsiteX2" fmla="*/ 1758475 w 2706303"/>
                <a:gd name="connsiteY2" fmla="*/ 310415 h 827773"/>
                <a:gd name="connsiteX3" fmla="*/ 2499360 w 2706303"/>
                <a:gd name="connsiteY3" fmla="*/ 310415 h 827773"/>
                <a:gd name="connsiteX4" fmla="*/ 2499360 w 2706303"/>
                <a:gd name="connsiteY4" fmla="*/ 206943 h 827773"/>
                <a:gd name="connsiteX5" fmla="*/ 2706303 w 2706303"/>
                <a:gd name="connsiteY5" fmla="*/ 413887 h 827773"/>
                <a:gd name="connsiteX6" fmla="*/ 2499360 w 2706303"/>
                <a:gd name="connsiteY6" fmla="*/ 620830 h 827773"/>
                <a:gd name="connsiteX7" fmla="*/ 2499360 w 2706303"/>
                <a:gd name="connsiteY7" fmla="*/ 517358 h 827773"/>
                <a:gd name="connsiteX8" fmla="*/ 1758475 w 2706303"/>
                <a:gd name="connsiteY8" fmla="*/ 517358 h 827773"/>
                <a:gd name="connsiteX9" fmla="*/ 1758475 w 2706303"/>
                <a:gd name="connsiteY9" fmla="*/ 827773 h 827773"/>
                <a:gd name="connsiteX10" fmla="*/ 0 w 2706303"/>
                <a:gd name="connsiteY10" fmla="*/ 827773 h 827773"/>
                <a:gd name="connsiteX11" fmla="*/ 0 w 2706303"/>
                <a:gd name="connsiteY11" fmla="*/ 0 h 827773"/>
                <a:gd name="connsiteX0" fmla="*/ 0 w 2706303"/>
                <a:gd name="connsiteY0" fmla="*/ 0 h 827773"/>
                <a:gd name="connsiteX1" fmla="*/ 1970230 w 2706303"/>
                <a:gd name="connsiteY1" fmla="*/ 9625 h 827773"/>
                <a:gd name="connsiteX2" fmla="*/ 1758475 w 2706303"/>
                <a:gd name="connsiteY2" fmla="*/ 310415 h 827773"/>
                <a:gd name="connsiteX3" fmla="*/ 2499360 w 2706303"/>
                <a:gd name="connsiteY3" fmla="*/ 310415 h 827773"/>
                <a:gd name="connsiteX4" fmla="*/ 2499360 w 2706303"/>
                <a:gd name="connsiteY4" fmla="*/ 206943 h 827773"/>
                <a:gd name="connsiteX5" fmla="*/ 2706303 w 2706303"/>
                <a:gd name="connsiteY5" fmla="*/ 413887 h 827773"/>
                <a:gd name="connsiteX6" fmla="*/ 2499360 w 2706303"/>
                <a:gd name="connsiteY6" fmla="*/ 620830 h 827773"/>
                <a:gd name="connsiteX7" fmla="*/ 2499360 w 2706303"/>
                <a:gd name="connsiteY7" fmla="*/ 517358 h 827773"/>
                <a:gd name="connsiteX8" fmla="*/ 1758475 w 2706303"/>
                <a:gd name="connsiteY8" fmla="*/ 517358 h 827773"/>
                <a:gd name="connsiteX9" fmla="*/ 1758475 w 2706303"/>
                <a:gd name="connsiteY9" fmla="*/ 827773 h 827773"/>
                <a:gd name="connsiteX10" fmla="*/ 0 w 2706303"/>
                <a:gd name="connsiteY10" fmla="*/ 827773 h 827773"/>
                <a:gd name="connsiteX11" fmla="*/ 0 w 2706303"/>
                <a:gd name="connsiteY11" fmla="*/ 0 h 827773"/>
                <a:gd name="connsiteX0" fmla="*/ 0 w 2706303"/>
                <a:gd name="connsiteY0" fmla="*/ 0 h 827773"/>
                <a:gd name="connsiteX1" fmla="*/ 1970230 w 2706303"/>
                <a:gd name="connsiteY1" fmla="*/ 9625 h 827773"/>
                <a:gd name="connsiteX2" fmla="*/ 2008732 w 2706303"/>
                <a:gd name="connsiteY2" fmla="*/ 310415 h 827773"/>
                <a:gd name="connsiteX3" fmla="*/ 2499360 w 2706303"/>
                <a:gd name="connsiteY3" fmla="*/ 310415 h 827773"/>
                <a:gd name="connsiteX4" fmla="*/ 2499360 w 2706303"/>
                <a:gd name="connsiteY4" fmla="*/ 206943 h 827773"/>
                <a:gd name="connsiteX5" fmla="*/ 2706303 w 2706303"/>
                <a:gd name="connsiteY5" fmla="*/ 413887 h 827773"/>
                <a:gd name="connsiteX6" fmla="*/ 2499360 w 2706303"/>
                <a:gd name="connsiteY6" fmla="*/ 620830 h 827773"/>
                <a:gd name="connsiteX7" fmla="*/ 2499360 w 2706303"/>
                <a:gd name="connsiteY7" fmla="*/ 517358 h 827773"/>
                <a:gd name="connsiteX8" fmla="*/ 1758475 w 2706303"/>
                <a:gd name="connsiteY8" fmla="*/ 517358 h 827773"/>
                <a:gd name="connsiteX9" fmla="*/ 1758475 w 2706303"/>
                <a:gd name="connsiteY9" fmla="*/ 827773 h 827773"/>
                <a:gd name="connsiteX10" fmla="*/ 0 w 2706303"/>
                <a:gd name="connsiteY10" fmla="*/ 827773 h 827773"/>
                <a:gd name="connsiteX11" fmla="*/ 0 w 2706303"/>
                <a:gd name="connsiteY11" fmla="*/ 0 h 827773"/>
                <a:gd name="connsiteX0" fmla="*/ 0 w 2706303"/>
                <a:gd name="connsiteY0" fmla="*/ 0 h 827773"/>
                <a:gd name="connsiteX1" fmla="*/ 1970230 w 2706303"/>
                <a:gd name="connsiteY1" fmla="*/ 9625 h 827773"/>
                <a:gd name="connsiteX2" fmla="*/ 2008732 w 2706303"/>
                <a:gd name="connsiteY2" fmla="*/ 310415 h 827773"/>
                <a:gd name="connsiteX3" fmla="*/ 2499360 w 2706303"/>
                <a:gd name="connsiteY3" fmla="*/ 310415 h 827773"/>
                <a:gd name="connsiteX4" fmla="*/ 2499360 w 2706303"/>
                <a:gd name="connsiteY4" fmla="*/ 206943 h 827773"/>
                <a:gd name="connsiteX5" fmla="*/ 2706303 w 2706303"/>
                <a:gd name="connsiteY5" fmla="*/ 413887 h 827773"/>
                <a:gd name="connsiteX6" fmla="*/ 2499360 w 2706303"/>
                <a:gd name="connsiteY6" fmla="*/ 620830 h 827773"/>
                <a:gd name="connsiteX7" fmla="*/ 2499360 w 2706303"/>
                <a:gd name="connsiteY7" fmla="*/ 517358 h 827773"/>
                <a:gd name="connsiteX8" fmla="*/ 1999106 w 2706303"/>
                <a:gd name="connsiteY8" fmla="*/ 488483 h 827773"/>
                <a:gd name="connsiteX9" fmla="*/ 1758475 w 2706303"/>
                <a:gd name="connsiteY9" fmla="*/ 827773 h 827773"/>
                <a:gd name="connsiteX10" fmla="*/ 0 w 2706303"/>
                <a:gd name="connsiteY10" fmla="*/ 827773 h 827773"/>
                <a:gd name="connsiteX11" fmla="*/ 0 w 2706303"/>
                <a:gd name="connsiteY11" fmla="*/ 0 h 827773"/>
                <a:gd name="connsiteX0" fmla="*/ 0 w 2706303"/>
                <a:gd name="connsiteY0" fmla="*/ 0 h 827773"/>
                <a:gd name="connsiteX1" fmla="*/ 1970230 w 2706303"/>
                <a:gd name="connsiteY1" fmla="*/ 9625 h 827773"/>
                <a:gd name="connsiteX2" fmla="*/ 2008732 w 2706303"/>
                <a:gd name="connsiteY2" fmla="*/ 310415 h 827773"/>
                <a:gd name="connsiteX3" fmla="*/ 2499360 w 2706303"/>
                <a:gd name="connsiteY3" fmla="*/ 310415 h 827773"/>
                <a:gd name="connsiteX4" fmla="*/ 2499360 w 2706303"/>
                <a:gd name="connsiteY4" fmla="*/ 206943 h 827773"/>
                <a:gd name="connsiteX5" fmla="*/ 2706303 w 2706303"/>
                <a:gd name="connsiteY5" fmla="*/ 413887 h 827773"/>
                <a:gd name="connsiteX6" fmla="*/ 2499360 w 2706303"/>
                <a:gd name="connsiteY6" fmla="*/ 620830 h 827773"/>
                <a:gd name="connsiteX7" fmla="*/ 2499360 w 2706303"/>
                <a:gd name="connsiteY7" fmla="*/ 517358 h 827773"/>
                <a:gd name="connsiteX8" fmla="*/ 1999106 w 2706303"/>
                <a:gd name="connsiteY8" fmla="*/ 488483 h 827773"/>
                <a:gd name="connsiteX9" fmla="*/ 1999107 w 2706303"/>
                <a:gd name="connsiteY9" fmla="*/ 827773 h 827773"/>
                <a:gd name="connsiteX10" fmla="*/ 0 w 2706303"/>
                <a:gd name="connsiteY10" fmla="*/ 827773 h 827773"/>
                <a:gd name="connsiteX11" fmla="*/ 0 w 2706303"/>
                <a:gd name="connsiteY11" fmla="*/ 0 h 827773"/>
                <a:gd name="connsiteX0" fmla="*/ 0 w 2706303"/>
                <a:gd name="connsiteY0" fmla="*/ 0 h 827773"/>
                <a:gd name="connsiteX1" fmla="*/ 2027981 w 2706303"/>
                <a:gd name="connsiteY1" fmla="*/ 0 h 827773"/>
                <a:gd name="connsiteX2" fmla="*/ 2008732 w 2706303"/>
                <a:gd name="connsiteY2" fmla="*/ 310415 h 827773"/>
                <a:gd name="connsiteX3" fmla="*/ 2499360 w 2706303"/>
                <a:gd name="connsiteY3" fmla="*/ 310415 h 827773"/>
                <a:gd name="connsiteX4" fmla="*/ 2499360 w 2706303"/>
                <a:gd name="connsiteY4" fmla="*/ 206943 h 827773"/>
                <a:gd name="connsiteX5" fmla="*/ 2706303 w 2706303"/>
                <a:gd name="connsiteY5" fmla="*/ 413887 h 827773"/>
                <a:gd name="connsiteX6" fmla="*/ 2499360 w 2706303"/>
                <a:gd name="connsiteY6" fmla="*/ 620830 h 827773"/>
                <a:gd name="connsiteX7" fmla="*/ 2499360 w 2706303"/>
                <a:gd name="connsiteY7" fmla="*/ 517358 h 827773"/>
                <a:gd name="connsiteX8" fmla="*/ 1999106 w 2706303"/>
                <a:gd name="connsiteY8" fmla="*/ 488483 h 827773"/>
                <a:gd name="connsiteX9" fmla="*/ 1999107 w 2706303"/>
                <a:gd name="connsiteY9" fmla="*/ 827773 h 827773"/>
                <a:gd name="connsiteX10" fmla="*/ 0 w 2706303"/>
                <a:gd name="connsiteY10" fmla="*/ 827773 h 827773"/>
                <a:gd name="connsiteX11" fmla="*/ 0 w 2706303"/>
                <a:gd name="connsiteY11" fmla="*/ 0 h 827773"/>
                <a:gd name="connsiteX0" fmla="*/ 0 w 2706303"/>
                <a:gd name="connsiteY0" fmla="*/ 0 h 827773"/>
                <a:gd name="connsiteX1" fmla="*/ 2027981 w 2706303"/>
                <a:gd name="connsiteY1" fmla="*/ 0 h 827773"/>
                <a:gd name="connsiteX2" fmla="*/ 2008732 w 2706303"/>
                <a:gd name="connsiteY2" fmla="*/ 310415 h 827773"/>
                <a:gd name="connsiteX3" fmla="*/ 2499360 w 2706303"/>
                <a:gd name="connsiteY3" fmla="*/ 310415 h 827773"/>
                <a:gd name="connsiteX4" fmla="*/ 2499360 w 2706303"/>
                <a:gd name="connsiteY4" fmla="*/ 206943 h 827773"/>
                <a:gd name="connsiteX5" fmla="*/ 2706303 w 2706303"/>
                <a:gd name="connsiteY5" fmla="*/ 413887 h 827773"/>
                <a:gd name="connsiteX6" fmla="*/ 2499360 w 2706303"/>
                <a:gd name="connsiteY6" fmla="*/ 620830 h 827773"/>
                <a:gd name="connsiteX7" fmla="*/ 2499360 w 2706303"/>
                <a:gd name="connsiteY7" fmla="*/ 517358 h 827773"/>
                <a:gd name="connsiteX8" fmla="*/ 2008731 w 2706303"/>
                <a:gd name="connsiteY8" fmla="*/ 517359 h 827773"/>
                <a:gd name="connsiteX9" fmla="*/ 1999107 w 2706303"/>
                <a:gd name="connsiteY9" fmla="*/ 827773 h 827773"/>
                <a:gd name="connsiteX10" fmla="*/ 0 w 2706303"/>
                <a:gd name="connsiteY10" fmla="*/ 827773 h 827773"/>
                <a:gd name="connsiteX11" fmla="*/ 0 w 2706303"/>
                <a:gd name="connsiteY11" fmla="*/ 0 h 827773"/>
                <a:gd name="connsiteX0" fmla="*/ 0 w 2706303"/>
                <a:gd name="connsiteY0" fmla="*/ 0 h 827773"/>
                <a:gd name="connsiteX1" fmla="*/ 2027981 w 2706303"/>
                <a:gd name="connsiteY1" fmla="*/ 0 h 827773"/>
                <a:gd name="connsiteX2" fmla="*/ 2008732 w 2706303"/>
                <a:gd name="connsiteY2" fmla="*/ 310415 h 827773"/>
                <a:gd name="connsiteX3" fmla="*/ 2499360 w 2706303"/>
                <a:gd name="connsiteY3" fmla="*/ 310415 h 827773"/>
                <a:gd name="connsiteX4" fmla="*/ 2499360 w 2706303"/>
                <a:gd name="connsiteY4" fmla="*/ 206943 h 827773"/>
                <a:gd name="connsiteX5" fmla="*/ 2706303 w 2706303"/>
                <a:gd name="connsiteY5" fmla="*/ 413887 h 827773"/>
                <a:gd name="connsiteX6" fmla="*/ 2499360 w 2706303"/>
                <a:gd name="connsiteY6" fmla="*/ 620830 h 827773"/>
                <a:gd name="connsiteX7" fmla="*/ 2499360 w 2706303"/>
                <a:gd name="connsiteY7" fmla="*/ 517358 h 827773"/>
                <a:gd name="connsiteX8" fmla="*/ 2008731 w 2706303"/>
                <a:gd name="connsiteY8" fmla="*/ 517359 h 827773"/>
                <a:gd name="connsiteX9" fmla="*/ 2047234 w 2706303"/>
                <a:gd name="connsiteY9" fmla="*/ 827773 h 827773"/>
                <a:gd name="connsiteX10" fmla="*/ 0 w 2706303"/>
                <a:gd name="connsiteY10" fmla="*/ 827773 h 827773"/>
                <a:gd name="connsiteX11" fmla="*/ 0 w 2706303"/>
                <a:gd name="connsiteY11" fmla="*/ 0 h 827773"/>
                <a:gd name="connsiteX0" fmla="*/ 0 w 2706303"/>
                <a:gd name="connsiteY0" fmla="*/ 0 h 827773"/>
                <a:gd name="connsiteX1" fmla="*/ 2027981 w 2706303"/>
                <a:gd name="connsiteY1" fmla="*/ 0 h 827773"/>
                <a:gd name="connsiteX2" fmla="*/ 2008732 w 2706303"/>
                <a:gd name="connsiteY2" fmla="*/ 310415 h 827773"/>
                <a:gd name="connsiteX3" fmla="*/ 2499360 w 2706303"/>
                <a:gd name="connsiteY3" fmla="*/ 310415 h 827773"/>
                <a:gd name="connsiteX4" fmla="*/ 2499360 w 2706303"/>
                <a:gd name="connsiteY4" fmla="*/ 206943 h 827773"/>
                <a:gd name="connsiteX5" fmla="*/ 2706303 w 2706303"/>
                <a:gd name="connsiteY5" fmla="*/ 413887 h 827773"/>
                <a:gd name="connsiteX6" fmla="*/ 2499360 w 2706303"/>
                <a:gd name="connsiteY6" fmla="*/ 620830 h 827773"/>
                <a:gd name="connsiteX7" fmla="*/ 2499360 w 2706303"/>
                <a:gd name="connsiteY7" fmla="*/ 517358 h 827773"/>
                <a:gd name="connsiteX8" fmla="*/ 2008731 w 2706303"/>
                <a:gd name="connsiteY8" fmla="*/ 517359 h 827773"/>
                <a:gd name="connsiteX9" fmla="*/ 1999108 w 2706303"/>
                <a:gd name="connsiteY9" fmla="*/ 827773 h 827773"/>
                <a:gd name="connsiteX10" fmla="*/ 0 w 2706303"/>
                <a:gd name="connsiteY10" fmla="*/ 827773 h 827773"/>
                <a:gd name="connsiteX11" fmla="*/ 0 w 2706303"/>
                <a:gd name="connsiteY11" fmla="*/ 0 h 827773"/>
                <a:gd name="connsiteX0" fmla="*/ 0 w 2706303"/>
                <a:gd name="connsiteY0" fmla="*/ 0 h 827773"/>
                <a:gd name="connsiteX1" fmla="*/ 1999105 w 2706303"/>
                <a:gd name="connsiteY1" fmla="*/ 0 h 827773"/>
                <a:gd name="connsiteX2" fmla="*/ 2008732 w 2706303"/>
                <a:gd name="connsiteY2" fmla="*/ 310415 h 827773"/>
                <a:gd name="connsiteX3" fmla="*/ 2499360 w 2706303"/>
                <a:gd name="connsiteY3" fmla="*/ 310415 h 827773"/>
                <a:gd name="connsiteX4" fmla="*/ 2499360 w 2706303"/>
                <a:gd name="connsiteY4" fmla="*/ 206943 h 827773"/>
                <a:gd name="connsiteX5" fmla="*/ 2706303 w 2706303"/>
                <a:gd name="connsiteY5" fmla="*/ 413887 h 827773"/>
                <a:gd name="connsiteX6" fmla="*/ 2499360 w 2706303"/>
                <a:gd name="connsiteY6" fmla="*/ 620830 h 827773"/>
                <a:gd name="connsiteX7" fmla="*/ 2499360 w 2706303"/>
                <a:gd name="connsiteY7" fmla="*/ 517358 h 827773"/>
                <a:gd name="connsiteX8" fmla="*/ 2008731 w 2706303"/>
                <a:gd name="connsiteY8" fmla="*/ 517359 h 827773"/>
                <a:gd name="connsiteX9" fmla="*/ 1999108 w 2706303"/>
                <a:gd name="connsiteY9" fmla="*/ 827773 h 827773"/>
                <a:gd name="connsiteX10" fmla="*/ 0 w 2706303"/>
                <a:gd name="connsiteY10" fmla="*/ 827773 h 827773"/>
                <a:gd name="connsiteX11" fmla="*/ 0 w 2706303"/>
                <a:gd name="connsiteY11" fmla="*/ 0 h 82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6303" h="827773">
                  <a:moveTo>
                    <a:pt x="0" y="0"/>
                  </a:moveTo>
                  <a:lnTo>
                    <a:pt x="1999105" y="0"/>
                  </a:lnTo>
                  <a:lnTo>
                    <a:pt x="2008732" y="310415"/>
                  </a:lnTo>
                  <a:lnTo>
                    <a:pt x="2499360" y="310415"/>
                  </a:lnTo>
                  <a:lnTo>
                    <a:pt x="2499360" y="206943"/>
                  </a:lnTo>
                  <a:lnTo>
                    <a:pt x="2706303" y="413887"/>
                  </a:lnTo>
                  <a:lnTo>
                    <a:pt x="2499360" y="620830"/>
                  </a:lnTo>
                  <a:lnTo>
                    <a:pt x="2499360" y="517358"/>
                  </a:lnTo>
                  <a:lnTo>
                    <a:pt x="2008731" y="517359"/>
                  </a:lnTo>
                  <a:cubicBezTo>
                    <a:pt x="2008731" y="630456"/>
                    <a:pt x="1999108" y="714676"/>
                    <a:pt x="1999108" y="827773"/>
                  </a:cubicBezTo>
                  <a:lnTo>
                    <a:pt x="0" y="82777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500" b="1" dirty="0"/>
                <a:t>       Learning </a:t>
              </a:r>
            </a:p>
            <a:p>
              <a:r>
                <a:rPr lang="en-US" sz="1500" b="1" dirty="0"/>
                <a:t>        Culture</a:t>
              </a:r>
            </a:p>
          </p:txBody>
        </p:sp>
        <p:sp>
          <p:nvSpPr>
            <p:cNvPr id="49" name="Arc 48"/>
            <p:cNvSpPr/>
            <p:nvPr/>
          </p:nvSpPr>
          <p:spPr>
            <a:xfrm rot="865493">
              <a:off x="5484549" y="1555029"/>
              <a:ext cx="3539377" cy="2726466"/>
            </a:xfrm>
            <a:prstGeom prst="arc">
              <a:avLst>
                <a:gd name="adj1" fmla="val 15417656"/>
                <a:gd name="adj2" fmla="val 20962359"/>
              </a:avLst>
            </a:prstGeom>
            <a:ln w="889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Arc 49"/>
            <p:cNvSpPr/>
            <p:nvPr/>
          </p:nvSpPr>
          <p:spPr>
            <a:xfrm rot="12072899">
              <a:off x="3327060" y="3169556"/>
              <a:ext cx="3485905" cy="2103926"/>
            </a:xfrm>
            <a:prstGeom prst="arc">
              <a:avLst>
                <a:gd name="adj1" fmla="val 15417656"/>
                <a:gd name="adj2" fmla="val 20962359"/>
              </a:avLst>
            </a:prstGeom>
            <a:ln w="889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Arc 51"/>
            <p:cNvSpPr/>
            <p:nvPr/>
          </p:nvSpPr>
          <p:spPr>
            <a:xfrm rot="17384890">
              <a:off x="3029181" y="1803044"/>
              <a:ext cx="3363737" cy="2733913"/>
            </a:xfrm>
            <a:prstGeom prst="arc">
              <a:avLst>
                <a:gd name="adj1" fmla="val 15417656"/>
                <a:gd name="adj2" fmla="val 20962359"/>
              </a:avLst>
            </a:prstGeom>
            <a:ln w="889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Arc 52"/>
            <p:cNvSpPr/>
            <p:nvPr/>
          </p:nvSpPr>
          <p:spPr>
            <a:xfrm rot="7243219">
              <a:off x="5932866" y="2341145"/>
              <a:ext cx="3820959" cy="2449309"/>
            </a:xfrm>
            <a:prstGeom prst="arc">
              <a:avLst>
                <a:gd name="adj1" fmla="val 15417656"/>
                <a:gd name="adj2" fmla="val 20962359"/>
              </a:avLst>
            </a:prstGeom>
            <a:ln w="889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08971" y="844827"/>
            <a:ext cx="3760839" cy="7155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Informed Culture: </a:t>
            </a:r>
            <a:r>
              <a:rPr lang="en-US" sz="1350" dirty="0"/>
              <a:t>managers and employees communicate openly to share knowledge and experiences.</a:t>
            </a:r>
            <a:endParaRPr lang="en-US" sz="135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02365" y="2194442"/>
            <a:ext cx="1455591" cy="2377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Reporting Culture:</a:t>
            </a:r>
            <a:r>
              <a:rPr lang="en-US" sz="1350" dirty="0"/>
              <a:t> employees feel free to report errors and near-misses; successes are applauded; organizational weaknesses are identified and addressed.</a:t>
            </a:r>
            <a:endParaRPr lang="en-US" sz="13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26362" y="5222443"/>
            <a:ext cx="5116042" cy="7155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Just Culture: </a:t>
            </a:r>
            <a:r>
              <a:rPr lang="en-US" sz="1350" dirty="0"/>
              <a:t>people are not punished or penalized for omissions or decisions taken that are commensurate with their experience/training; clear distinction between acceptable and unacceptable behavior.</a:t>
            </a:r>
            <a:endParaRPr lang="en-US" sz="13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0627" y="2698970"/>
            <a:ext cx="1464281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Learning Culture: </a:t>
            </a:r>
            <a:r>
              <a:rPr lang="en-US" sz="1350" dirty="0"/>
              <a:t>we go beyond superficial causes to the core and are willing to make major reforms to get better.</a:t>
            </a:r>
            <a:endParaRPr lang="en-US" sz="1350" b="1" dirty="0"/>
          </a:p>
        </p:txBody>
      </p:sp>
      <p:sp>
        <p:nvSpPr>
          <p:cNvPr id="9" name="Double Wave 8"/>
          <p:cNvSpPr/>
          <p:nvPr/>
        </p:nvSpPr>
        <p:spPr>
          <a:xfrm>
            <a:off x="314140" y="923351"/>
            <a:ext cx="2557370" cy="1092742"/>
          </a:xfrm>
          <a:prstGeom prst="doubleWav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Demonstrate Operational Excellence through the Elements of a Healthy 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22264" y="5473614"/>
            <a:ext cx="17733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* Based on James Reason, </a:t>
            </a:r>
            <a:r>
              <a:rPr lang="en-US" sz="750" i="1" dirty="0"/>
              <a:t>Managing the Risks of Organizational Accidents, 1997</a:t>
            </a:r>
            <a:endParaRPr lang="en-US" sz="75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2025" y="106069"/>
            <a:ext cx="8464378" cy="487490"/>
          </a:xfrm>
        </p:spPr>
        <p:txBody>
          <a:bodyPr>
            <a:noAutofit/>
          </a:bodyPr>
          <a:lstStyle/>
          <a:p>
            <a:r>
              <a:rPr lang="en-US" sz="2800" dirty="0"/>
              <a:t>Important cultural elements in a high-performing organization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C4550D-48EE-ED4B-AC16-E8038484029F}"/>
              </a:ext>
            </a:extLst>
          </p:cNvPr>
          <p:cNvSpPr txBox="1"/>
          <p:nvPr/>
        </p:nvSpPr>
        <p:spPr>
          <a:xfrm>
            <a:off x="154835" y="6527787"/>
            <a:ext cx="2875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from Stuart’s All-Hands Summer 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76" y="6101983"/>
            <a:ext cx="9154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Things </a:t>
            </a:r>
            <a:r>
              <a:rPr lang="en-US" sz="1400" b="1" dirty="0"/>
              <a:t>that went right (identified in slide 2) directly support the Just Culture aspects Learning, Reporting, and Informing</a:t>
            </a:r>
          </a:p>
        </p:txBody>
      </p:sp>
    </p:spTree>
    <p:extLst>
      <p:ext uri="{BB962C8B-B14F-4D97-AF65-F5344CB8AC3E}">
        <p14:creationId xmlns:p14="http://schemas.microsoft.com/office/powerpoint/2010/main" val="26631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003C-4191-414F-9258-FE4145F3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9166-6172-9944-8C58-5A0AF0E56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Harry Fanning (DSO) – Details on recent safety issues</a:t>
            </a:r>
          </a:p>
          <a:p>
            <a:endParaRPr lang="en-US" dirty="0" smtClean="0"/>
          </a:p>
          <a:p>
            <a:r>
              <a:rPr lang="en-US" dirty="0" smtClean="0"/>
              <a:t>Steven </a:t>
            </a:r>
            <a:r>
              <a:rPr lang="en-US" dirty="0"/>
              <a:t>Hoey – Perspectives from the new ES&amp;H Director</a:t>
            </a:r>
          </a:p>
          <a:p>
            <a:endParaRPr lang="en-US" dirty="0"/>
          </a:p>
          <a:p>
            <a:r>
              <a:rPr lang="en-US" dirty="0" smtClean="0"/>
              <a:t>Reiterate on common </a:t>
            </a:r>
            <a:r>
              <a:rPr lang="en-US" dirty="0"/>
              <a:t>themes in the recent issues and path forward</a:t>
            </a:r>
          </a:p>
          <a:p>
            <a:endParaRPr lang="en-US" dirty="0"/>
          </a:p>
          <a:p>
            <a:r>
              <a:rPr lang="en-US" dirty="0"/>
              <a:t>Open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F1DDF-C9FD-F045-8DA2-B9530A11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7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Recent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Accelerator Access violations – No reportable exposure</a:t>
            </a:r>
          </a:p>
          <a:p>
            <a:pPr lvl="1"/>
            <a:r>
              <a:rPr lang="en-US" dirty="0"/>
              <a:t>Hall A Access w/o a </a:t>
            </a:r>
            <a:r>
              <a:rPr lang="en-US" dirty="0" smtClean="0"/>
              <a:t>Radiation Survey/Escort</a:t>
            </a:r>
            <a:endParaRPr lang="en-US" dirty="0"/>
          </a:p>
          <a:p>
            <a:pPr lvl="1"/>
            <a:r>
              <a:rPr lang="en-US" dirty="0"/>
              <a:t>North LINAC Access w/o a </a:t>
            </a:r>
            <a:r>
              <a:rPr lang="en-US" dirty="0" smtClean="0"/>
              <a:t>Full Radiation </a:t>
            </a:r>
            <a:r>
              <a:rPr lang="en-US" dirty="0"/>
              <a:t>Survey/Escort</a:t>
            </a:r>
          </a:p>
          <a:p>
            <a:pPr lvl="1"/>
            <a:r>
              <a:rPr lang="en-US" dirty="0"/>
              <a:t>South LINAC Access w/o a </a:t>
            </a:r>
            <a:r>
              <a:rPr lang="en-US" dirty="0" smtClean="0"/>
              <a:t>Full Radiation </a:t>
            </a:r>
            <a:r>
              <a:rPr lang="en-US" dirty="0"/>
              <a:t>Survey/Escort</a:t>
            </a:r>
          </a:p>
          <a:p>
            <a:r>
              <a:rPr lang="en-US" dirty="0"/>
              <a:t>LERF Accelerator left unattended – </a:t>
            </a:r>
            <a:r>
              <a:rPr lang="en-US" sz="1800" dirty="0"/>
              <a:t>No </a:t>
            </a:r>
            <a:r>
              <a:rPr lang="en-US" sz="1800" dirty="0" smtClean="0"/>
              <a:t>injury, violation, or exposure</a:t>
            </a:r>
            <a:endParaRPr lang="en-US" sz="1800" dirty="0"/>
          </a:p>
          <a:p>
            <a:r>
              <a:rPr lang="en-US" dirty="0"/>
              <a:t>SRF Shock event – </a:t>
            </a:r>
            <a:r>
              <a:rPr lang="en-US" sz="1800" dirty="0"/>
              <a:t>No serious injury</a:t>
            </a:r>
          </a:p>
          <a:p>
            <a:r>
              <a:rPr lang="en-US" dirty="0"/>
              <a:t>SRF Knee Injury – </a:t>
            </a:r>
            <a:r>
              <a:rPr lang="en-US" sz="1800" dirty="0"/>
              <a:t>No </a:t>
            </a:r>
            <a:r>
              <a:rPr lang="en-US" sz="1800" dirty="0" smtClean="0"/>
              <a:t>serious </a:t>
            </a:r>
            <a:r>
              <a:rPr lang="en-US" sz="1800" dirty="0"/>
              <a:t>Injury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8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Accelerator Access Violation 1 – </a:t>
            </a:r>
            <a:r>
              <a:rPr lang="it-IT" sz="1800" dirty="0"/>
              <a:t>Hall A w/o a Radiation Survey/Escort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Happened:</a:t>
            </a:r>
          </a:p>
          <a:p>
            <a:r>
              <a:rPr lang="en-US" dirty="0"/>
              <a:t>Personnel accessed Hall A labyrinth </a:t>
            </a:r>
            <a:r>
              <a:rPr lang="en-US" dirty="0" smtClean="0"/>
              <a:t>several times to </a:t>
            </a:r>
            <a:r>
              <a:rPr lang="en-US" dirty="0"/>
              <a:t>repair a software crate after beam delivery to Hall</a:t>
            </a:r>
          </a:p>
          <a:p>
            <a:r>
              <a:rPr lang="en-US" dirty="0"/>
              <a:t>No survey was performed prior to nor </a:t>
            </a:r>
            <a:r>
              <a:rPr lang="en-US" dirty="0" smtClean="0"/>
              <a:t>RCT/ARM </a:t>
            </a:r>
            <a:r>
              <a:rPr lang="en-US" dirty="0"/>
              <a:t>escort used</a:t>
            </a:r>
          </a:p>
          <a:p>
            <a:r>
              <a:rPr lang="en-US" dirty="0" smtClean="0"/>
              <a:t>10 CFR 835 </a:t>
            </a:r>
            <a:r>
              <a:rPr lang="en-US" dirty="0"/>
              <a:t>protocols require a full or an escorted survey of any enclosure which received beam, regardless of location</a:t>
            </a:r>
          </a:p>
          <a:p>
            <a:endParaRPr lang="en-US" dirty="0"/>
          </a:p>
          <a:p>
            <a:r>
              <a:rPr lang="en-US" b="1" dirty="0"/>
              <a:t>What Went Right</a:t>
            </a:r>
          </a:p>
          <a:p>
            <a:pPr lvl="1"/>
            <a:r>
              <a:rPr lang="en-US" dirty="0"/>
              <a:t>Quick investigation into issue</a:t>
            </a:r>
          </a:p>
          <a:p>
            <a:pPr lvl="1"/>
            <a:r>
              <a:rPr lang="en-US" dirty="0"/>
              <a:t>New access protocols put in place to prevent recurrence </a:t>
            </a:r>
          </a:p>
          <a:p>
            <a:r>
              <a:rPr lang="en-US" b="1" dirty="0"/>
              <a:t>What Went Wrong</a:t>
            </a:r>
          </a:p>
          <a:p>
            <a:pPr lvl="1"/>
            <a:r>
              <a:rPr lang="en-US" dirty="0"/>
              <a:t>Judgement made thinking no exposure danger to access personnel due to </a:t>
            </a:r>
            <a:r>
              <a:rPr lang="en-US" dirty="0" smtClean="0"/>
              <a:t>location, but…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judgement was in conflict with program requirements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9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Accelerator Access Violation 2 – </a:t>
            </a:r>
            <a:r>
              <a:rPr lang="it-IT" sz="1800" dirty="0"/>
              <a:t>NL w/o a </a:t>
            </a:r>
            <a:r>
              <a:rPr lang="it-IT" sz="1800" dirty="0" smtClean="0"/>
              <a:t>Full Radiation </a:t>
            </a:r>
            <a:r>
              <a:rPr lang="it-IT" sz="1800" dirty="0"/>
              <a:t>Survey/Escort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Happened:</a:t>
            </a:r>
          </a:p>
          <a:p>
            <a:r>
              <a:rPr lang="en-US" dirty="0"/>
              <a:t>Personnel accessed North LINAC to assist with SRF tasks</a:t>
            </a:r>
          </a:p>
          <a:p>
            <a:r>
              <a:rPr lang="en-US" dirty="0" smtClean="0"/>
              <a:t>Full </a:t>
            </a:r>
            <a:r>
              <a:rPr lang="en-US" dirty="0"/>
              <a:t>survey was </a:t>
            </a:r>
            <a:r>
              <a:rPr lang="en-US" dirty="0" smtClean="0"/>
              <a:t>not performed </a:t>
            </a:r>
            <a:r>
              <a:rPr lang="en-US" dirty="0"/>
              <a:t>prior </a:t>
            </a:r>
            <a:r>
              <a:rPr lang="en-US" dirty="0" smtClean="0"/>
              <a:t>to, </a:t>
            </a:r>
            <a:r>
              <a:rPr lang="en-US" dirty="0"/>
              <a:t>nor RCT/ARM escort used</a:t>
            </a:r>
          </a:p>
          <a:p>
            <a:r>
              <a:rPr lang="en-US" dirty="0"/>
              <a:t>10 CFR 835 protocols require a full or an escorted survey of any enclosure which received beam, regardless of location</a:t>
            </a:r>
          </a:p>
          <a:p>
            <a:endParaRPr lang="en-US" dirty="0"/>
          </a:p>
          <a:p>
            <a:r>
              <a:rPr lang="en-US" b="1" dirty="0"/>
              <a:t>What Went Right</a:t>
            </a:r>
          </a:p>
          <a:p>
            <a:pPr lvl="1"/>
            <a:r>
              <a:rPr lang="en-US" dirty="0"/>
              <a:t>Entrant immediately contact MCC upon realizing something wasn’t right (expected personnel not present)</a:t>
            </a:r>
          </a:p>
          <a:p>
            <a:r>
              <a:rPr lang="en-US" b="1" dirty="0"/>
              <a:t>What Went Wrong</a:t>
            </a:r>
          </a:p>
          <a:p>
            <a:pPr lvl="1"/>
            <a:r>
              <a:rPr lang="en-US" dirty="0"/>
              <a:t>Error made – Entrant had wrong location due to distraction</a:t>
            </a:r>
          </a:p>
          <a:p>
            <a:pPr lvl="1"/>
            <a:r>
              <a:rPr lang="en-US" dirty="0"/>
              <a:t>Error made – Entrant given access during multiple access </a:t>
            </a:r>
            <a:r>
              <a:rPr lang="en-US" dirty="0" smtClean="0"/>
              <a:t>entries</a:t>
            </a:r>
          </a:p>
          <a:p>
            <a:pPr lvl="1"/>
            <a:r>
              <a:rPr lang="en-US" dirty="0" smtClean="0"/>
              <a:t>Error made – Procedure was not followed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3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Accelerator Access Violation 3 – </a:t>
            </a:r>
            <a:r>
              <a:rPr lang="it-IT" sz="1800" dirty="0"/>
              <a:t>SL w/o a </a:t>
            </a:r>
            <a:r>
              <a:rPr lang="it-IT" sz="1800" dirty="0" smtClean="0"/>
              <a:t>Full Radiation </a:t>
            </a:r>
            <a:r>
              <a:rPr lang="it-IT" sz="1800" dirty="0"/>
              <a:t>Survey/Escort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What Happened:</a:t>
            </a:r>
          </a:p>
          <a:p>
            <a:r>
              <a:rPr lang="en-US" dirty="0"/>
              <a:t>Personnel accessed South LINAC to fix access camera</a:t>
            </a:r>
          </a:p>
          <a:p>
            <a:r>
              <a:rPr lang="en-US" dirty="0"/>
              <a:t>Escorted survey underway</a:t>
            </a:r>
          </a:p>
          <a:p>
            <a:r>
              <a:rPr lang="en-US" dirty="0" smtClean="0"/>
              <a:t>10 </a:t>
            </a:r>
            <a:r>
              <a:rPr lang="en-US" dirty="0"/>
              <a:t>CFR 835 protocols require a full or an escorted survey of any enclosure which received beam, regardless of location</a:t>
            </a:r>
          </a:p>
          <a:p>
            <a:endParaRPr lang="en-US" dirty="0"/>
          </a:p>
          <a:p>
            <a:r>
              <a:rPr lang="en-US" b="1" dirty="0"/>
              <a:t>What Went Right</a:t>
            </a:r>
          </a:p>
          <a:p>
            <a:pPr lvl="1"/>
            <a:r>
              <a:rPr lang="en-US" dirty="0" smtClean="0"/>
              <a:t>RCT </a:t>
            </a:r>
            <a:r>
              <a:rPr lang="en-US" dirty="0"/>
              <a:t>personnel immediately contacted MCC </a:t>
            </a:r>
            <a:endParaRPr lang="en-US" dirty="0" smtClean="0"/>
          </a:p>
          <a:p>
            <a:pPr lvl="1"/>
            <a:r>
              <a:rPr lang="en-US" dirty="0" smtClean="0"/>
              <a:t>SSO used questioning attitude</a:t>
            </a:r>
            <a:endParaRPr lang="en-US" dirty="0"/>
          </a:p>
          <a:p>
            <a:r>
              <a:rPr lang="en-US" b="1" dirty="0"/>
              <a:t>What Went Wrong</a:t>
            </a:r>
          </a:p>
          <a:p>
            <a:pPr lvl="1"/>
            <a:r>
              <a:rPr lang="en-US" dirty="0"/>
              <a:t>Entrant given access during multiple entries </a:t>
            </a:r>
            <a:endParaRPr lang="en-US" dirty="0" smtClean="0"/>
          </a:p>
          <a:p>
            <a:pPr lvl="1"/>
            <a:r>
              <a:rPr lang="en-US" dirty="0" smtClean="0"/>
              <a:t>Escort </a:t>
            </a:r>
            <a:r>
              <a:rPr lang="en-US" dirty="0"/>
              <a:t>was not contacted to request permission to allow </a:t>
            </a:r>
            <a:r>
              <a:rPr lang="en-US" dirty="0" smtClean="0"/>
              <a:t>access</a:t>
            </a:r>
            <a:endParaRPr lang="en-US" dirty="0"/>
          </a:p>
          <a:p>
            <a:pPr lvl="1"/>
            <a:r>
              <a:rPr lang="en-US" dirty="0"/>
              <a:t>New access protocols were not </a:t>
            </a:r>
            <a:r>
              <a:rPr lang="en-US" dirty="0" smtClean="0"/>
              <a:t>followed</a:t>
            </a:r>
            <a:endParaRPr lang="en-US" dirty="0"/>
          </a:p>
          <a:p>
            <a:pPr lvl="2"/>
            <a:r>
              <a:rPr lang="en-US" dirty="0"/>
              <a:t>Judgement made thinking no exposure danger to access personnel due to location and history, but…</a:t>
            </a:r>
          </a:p>
          <a:p>
            <a:pPr lvl="2"/>
            <a:r>
              <a:rPr lang="en-US" dirty="0"/>
              <a:t>This judgement was in conflict with program requirements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98348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LabTemplat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A9992D1-7024-A740-925F-C69EF509E2FF}" vid="{1BA63485-8226-9948-BD88-7C461ED892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22660</TotalTime>
  <Words>1842</Words>
  <Application>Microsoft Office PowerPoint</Application>
  <PresentationFormat>On-screen Show (4:3)</PresentationFormat>
  <Paragraphs>271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.AppleSystemUIFont</vt:lpstr>
      <vt:lpstr>Arial</vt:lpstr>
      <vt:lpstr>Calibri</vt:lpstr>
      <vt:lpstr>PingFangSC-Regular</vt:lpstr>
      <vt:lpstr>JeffersonLabTemplate</vt:lpstr>
      <vt:lpstr>Acc Division All Hands Meeting</vt:lpstr>
      <vt:lpstr>Purpose</vt:lpstr>
      <vt:lpstr>Importance</vt:lpstr>
      <vt:lpstr>Important cultural elements in a high-performing organization</vt:lpstr>
      <vt:lpstr>Next</vt:lpstr>
      <vt:lpstr>Overview of Recent Events</vt:lpstr>
      <vt:lpstr>Accelerator Access Violation 1 – Hall A w/o a Radiation Survey/Escort</vt:lpstr>
      <vt:lpstr>Accelerator Access Violation 2 – NL w/o a Full Radiation Survey/Escort</vt:lpstr>
      <vt:lpstr>Accelerator Access Violation 3 – SL w/o a Full Radiation Survey/Escort</vt:lpstr>
      <vt:lpstr>LERF Accelerator left Unattended</vt:lpstr>
      <vt:lpstr>Staff Shocked by Hidden Power Source</vt:lpstr>
      <vt:lpstr>Staff Injured during Non-routine Task</vt:lpstr>
      <vt:lpstr>Commonalities</vt:lpstr>
      <vt:lpstr>Worker Professionalism</vt:lpstr>
      <vt:lpstr>PowerPoint Presentation</vt:lpstr>
      <vt:lpstr>Background</vt:lpstr>
      <vt:lpstr>Observations</vt:lpstr>
      <vt:lpstr>Events have Consequences</vt:lpstr>
      <vt:lpstr>World Class Science Requires World Class Safety</vt:lpstr>
      <vt:lpstr>Observations – Path Forward</vt:lpstr>
      <vt:lpstr>Reiterate on Common themes &amp; path forward</vt:lpstr>
      <vt:lpstr>Discussion and Stand-Down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Henderson</dc:creator>
  <cp:lastModifiedBy>Erin Clifton</cp:lastModifiedBy>
  <cp:revision>630</cp:revision>
  <cp:lastPrinted>2019-07-16T19:12:30Z</cp:lastPrinted>
  <dcterms:created xsi:type="dcterms:W3CDTF">2017-10-06T12:36:59Z</dcterms:created>
  <dcterms:modified xsi:type="dcterms:W3CDTF">2020-02-26T13:53:50Z</dcterms:modified>
</cp:coreProperties>
</file>