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5" r:id="rId2"/>
    <p:sldId id="262" r:id="rId3"/>
    <p:sldId id="326" r:id="rId4"/>
    <p:sldId id="336" r:id="rId5"/>
    <p:sldId id="343" r:id="rId6"/>
    <p:sldId id="344" r:id="rId7"/>
    <p:sldId id="337" r:id="rId8"/>
    <p:sldId id="331" r:id="rId9"/>
    <p:sldId id="338" r:id="rId10"/>
    <p:sldId id="340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8" autoAdjust="0"/>
    <p:restoredTop sz="99847" autoAdjust="0"/>
  </p:normalViewPr>
  <p:slideViewPr>
    <p:cSldViewPr>
      <p:cViewPr varScale="1">
        <p:scale>
          <a:sx n="86" d="100"/>
          <a:sy n="86" d="100"/>
        </p:scale>
        <p:origin x="-4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AB32B43-9960-4E84-BFF7-CE9D4E4C3390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6069873-D799-419E-A352-0456C9027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36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A9A5F-8EA1-4A41-8D55-F4A57E7DE438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BBB6-05B4-4A31-906A-2B03E0C65C7C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841-FB8F-4F3A-82D0-064DF62E5331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540-249B-4BF0-8C06-C8F13FDE71F1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BBF-5BEF-4A5A-8C16-61AC396A7B23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8EFD-E1DF-419C-9980-D77ABAF1FD55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4EE7-8905-4AD4-A52A-33B3EA92D38B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2B56-79C2-4651-866A-233D563CBE52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7056-2C44-4D5C-9D26-95A3B3A2EE7D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EDCF-2092-496F-9B7F-0E153EEF1114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C029-756A-432C-BFE8-3DD82FFF2867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7FD9-B32F-45DA-894F-D6DC9B02D96A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Error Analysis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Relative </a:t>
            </a:r>
            <a:r>
              <a:rPr lang="en-US" b="1" smtClean="0"/>
              <a:t>Systematic Errors</a:t>
            </a:r>
            <a:endParaRPr lang="en-US" b="1" dirty="0" smtClean="0"/>
          </a:p>
          <a:p>
            <a:endParaRPr lang="en-US" dirty="0"/>
          </a:p>
          <a:p>
            <a:r>
              <a:rPr lang="en-US" dirty="0" smtClean="0"/>
              <a:t>02 October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18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5771390"/>
              </p:ext>
            </p:extLst>
          </p:nvPr>
        </p:nvGraphicFramePr>
        <p:xfrm>
          <a:off x="1905000" y="1676400"/>
          <a:ext cx="5486400" cy="323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Sys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(Energy, %)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(Total, %)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Systematic Errors Results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1796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Penfold-Leiss Cross Section Unfolding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Measure Yields at:                                                    where,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solution can be written in two forms: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90913" y="1385888"/>
          <a:ext cx="29210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7" name="Equation" r:id="rId4" imgW="1066680" imgH="228600" progId="Equation.3">
                  <p:embed/>
                </p:oleObj>
              </mc:Choice>
              <mc:Fallback>
                <p:oleObj name="Equation" r:id="rId4" imgW="10666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13" y="1385888"/>
                        <a:ext cx="2921000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14400" y="1828800"/>
          <a:ext cx="34448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8" name="Equation" r:id="rId6" imgW="1257120" imgH="228600" progId="Equation.3">
                  <p:embed/>
                </p:oleObj>
              </mc:Choice>
              <mc:Fallback>
                <p:oleObj name="Equation" r:id="rId6" imgW="12571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34448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121741"/>
              </p:ext>
            </p:extLst>
          </p:nvPr>
        </p:nvGraphicFramePr>
        <p:xfrm>
          <a:off x="990600" y="2590800"/>
          <a:ext cx="723995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9" name="Equation" r:id="rId8" imgW="3225600" imgH="444240" progId="Equation.3">
                  <p:embed/>
                </p:oleObj>
              </mc:Choice>
              <mc:Fallback>
                <p:oleObj name="Equation" r:id="rId8" imgW="3225600" imgH="4442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90800"/>
                        <a:ext cx="7239953" cy="838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41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975346"/>
              </p:ext>
            </p:extLst>
          </p:nvPr>
        </p:nvGraphicFramePr>
        <p:xfrm>
          <a:off x="1066800" y="4724400"/>
          <a:ext cx="31877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50" name="Equation" r:id="rId10" imgW="1562040" imgH="482400" progId="Equation.3">
                  <p:embed/>
                </p:oleObj>
              </mc:Choice>
              <mc:Fallback>
                <p:oleObj name="Equation" r:id="rId10" imgW="1562040" imgH="4824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24400"/>
                        <a:ext cx="3187700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979981"/>
              </p:ext>
            </p:extLst>
          </p:nvPr>
        </p:nvGraphicFramePr>
        <p:xfrm>
          <a:off x="2351088" y="4495800"/>
          <a:ext cx="35274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12" name="Equation" r:id="rId4" imgW="850680" imgH="215640" progId="Equation.3">
                  <p:embed/>
                </p:oleObj>
              </mc:Choice>
              <mc:Fallback>
                <p:oleObj name="Equation" r:id="rId4" imgW="850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4495800"/>
                        <a:ext cx="35274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677587"/>
              </p:ext>
            </p:extLst>
          </p:nvPr>
        </p:nvGraphicFramePr>
        <p:xfrm>
          <a:off x="1676400" y="1981200"/>
          <a:ext cx="5376863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13" name="Equation" r:id="rId6" imgW="2374560" imgH="939600" progId="Equation.3">
                  <p:embed/>
                </p:oleObj>
              </mc:Choice>
              <mc:Fallback>
                <p:oleObj name="Equation" r:id="rId6" imgW="23745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981200"/>
                        <a:ext cx="5376863" cy="221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Or, Matrix form: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60639"/>
              </p:ext>
            </p:extLst>
          </p:nvPr>
        </p:nvGraphicFramePr>
        <p:xfrm>
          <a:off x="2362200" y="5486400"/>
          <a:ext cx="40005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14" name="Equation" r:id="rId8" imgW="965160" imgH="241200" progId="Equation.3">
                  <p:embed/>
                </p:oleObj>
              </mc:Choice>
              <mc:Fallback>
                <p:oleObj name="Equation" r:id="rId8" imgW="96516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486400"/>
                        <a:ext cx="40005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768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Systematic Error Propagation (1)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56071" y="914400"/>
            <a:ext cx="8848381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For absolute beam energy uncertainty of </a:t>
            </a:r>
            <a:r>
              <a:rPr lang="el-GR" sz="2400" i="1" dirty="0" smtClean="0"/>
              <a:t>δ</a:t>
            </a:r>
            <a:r>
              <a:rPr lang="en-US" sz="2400" i="1" dirty="0" smtClean="0"/>
              <a:t>E</a:t>
            </a:r>
            <a:r>
              <a:rPr lang="en-US" sz="2400" dirty="0" smtClean="0"/>
              <a:t> (= </a:t>
            </a:r>
            <a:r>
              <a:rPr lang="en-US" sz="2400" dirty="0"/>
              <a:t>0.1</a:t>
            </a:r>
            <a:r>
              <a:rPr lang="en-US" sz="2400" dirty="0" smtClean="0"/>
              <a:t>%) and zero </a:t>
            </a:r>
            <a:r>
              <a:rPr lang="en-US" sz="2400" dirty="0"/>
              <a:t>r</a:t>
            </a:r>
            <a:r>
              <a:rPr lang="en-US" sz="2400" dirty="0" smtClean="0"/>
              <a:t>elative beam energy uncertainty: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147584"/>
              </p:ext>
            </p:extLst>
          </p:nvPr>
        </p:nvGraphicFramePr>
        <p:xfrm>
          <a:off x="4800600" y="1981200"/>
          <a:ext cx="3848559" cy="851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59" name="Equation" r:id="rId4" imgW="1815840" imgH="469800" progId="Equation.3">
                  <p:embed/>
                </p:oleObj>
              </mc:Choice>
              <mc:Fallback>
                <p:oleObj name="Equation" r:id="rId4" imgW="18158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981200"/>
                        <a:ext cx="3848559" cy="8510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939571"/>
              </p:ext>
            </p:extLst>
          </p:nvPr>
        </p:nvGraphicFramePr>
        <p:xfrm>
          <a:off x="253388" y="1828800"/>
          <a:ext cx="3699334" cy="835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60" name="Equation" r:id="rId6" imgW="1625400" imgH="431640" progId="Equation.3">
                  <p:embed/>
                </p:oleObj>
              </mc:Choice>
              <mc:Fallback>
                <p:oleObj name="Equation" r:id="rId6" imgW="1625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88" y="1828800"/>
                        <a:ext cx="3699334" cy="8358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967053"/>
              </p:ext>
            </p:extLst>
          </p:nvPr>
        </p:nvGraphicFramePr>
        <p:xfrm>
          <a:off x="2718871" y="3048000"/>
          <a:ext cx="3276600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2200"/>
                <a:gridCol w="1092200"/>
                <a:gridCol w="1092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E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dirty="0" smtClean="0"/>
                        <a:t> (MeV)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dy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/</a:t>
                      </a:r>
                      <a:r>
                        <a:rPr lang="en-US" i="1" dirty="0" err="1" smtClean="0"/>
                        <a:t>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d</a:t>
                      </a:r>
                      <a:r>
                        <a:rPr lang="el-GR" i="1" dirty="0" smtClean="0"/>
                        <a:t>σ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/</a:t>
                      </a:r>
                      <a:r>
                        <a:rPr lang="el-GR" i="1" dirty="0" smtClean="0"/>
                        <a:t>σ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 </a:t>
                      </a:r>
                      <a:r>
                        <a:rPr lang="en-US" dirty="0" smtClean="0"/>
                        <a:t>(%)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ounded Rectangular Callout 16"/>
          <p:cNvSpPr/>
          <p:nvPr/>
        </p:nvSpPr>
        <p:spPr>
          <a:xfrm>
            <a:off x="6489853" y="3200400"/>
            <a:ext cx="2514600" cy="762000"/>
          </a:xfrm>
          <a:prstGeom prst="wedgeRoundRectCallout">
            <a:avLst>
              <a:gd name="adj1" fmla="val -66726"/>
              <a:gd name="adj2" fmla="val -35815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is the cross section dependence on energy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42371" y="61722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Accounted for </a:t>
            </a:r>
            <a:r>
              <a:rPr lang="en-US" sz="2400" i="1" dirty="0" err="1" smtClean="0"/>
              <a:t>dN</a:t>
            </a:r>
            <a:r>
              <a:rPr lang="en-US" sz="2400" i="1" baseline="-25000" dirty="0" err="1" smtClean="0"/>
              <a:t>ij</a:t>
            </a:r>
            <a:r>
              <a:rPr lang="en-US" sz="2400" dirty="0" smtClean="0"/>
              <a:t> due to energy error when calculating </a:t>
            </a:r>
            <a:r>
              <a:rPr lang="en-US" sz="2400" i="1" dirty="0" err="1" smtClean="0"/>
              <a:t>dy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633321"/>
              </p:ext>
            </p:extLst>
          </p:nvPr>
        </p:nvGraphicFramePr>
        <p:xfrm>
          <a:off x="138113" y="3062288"/>
          <a:ext cx="2332037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61" name="Equation" r:id="rId8" imgW="850680" imgH="228600" progId="Equation.3">
                  <p:embed/>
                </p:oleObj>
              </mc:Choice>
              <mc:Fallback>
                <p:oleObj name="Equation" r:id="rId8" imgW="8506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3" y="3062288"/>
                        <a:ext cx="2332037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918363"/>
              </p:ext>
            </p:extLst>
          </p:nvPr>
        </p:nvGraphicFramePr>
        <p:xfrm>
          <a:off x="119063" y="3810000"/>
          <a:ext cx="2120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62" name="Equation" r:id="rId10" imgW="774360" imgH="228600" progId="Equation.3">
                  <p:embed/>
                </p:oleObj>
              </mc:Choice>
              <mc:Fallback>
                <p:oleObj name="Equation" r:id="rId10" imgW="77436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3" y="3810000"/>
                        <a:ext cx="21209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1081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61257" y="31242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With:                                            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372099"/>
              </p:ext>
            </p:extLst>
          </p:nvPr>
        </p:nvGraphicFramePr>
        <p:xfrm>
          <a:off x="1696635" y="3429000"/>
          <a:ext cx="2646765" cy="808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64" name="Equation" r:id="rId4" imgW="672840" imgH="241200" progId="Equation.3">
                  <p:embed/>
                </p:oleObj>
              </mc:Choice>
              <mc:Fallback>
                <p:oleObj name="Equation" r:id="rId4" imgW="672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6635" y="3429000"/>
                        <a:ext cx="2646765" cy="808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743288"/>
              </p:ext>
            </p:extLst>
          </p:nvPr>
        </p:nvGraphicFramePr>
        <p:xfrm>
          <a:off x="1752600" y="4385355"/>
          <a:ext cx="34734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65" name="Equation" r:id="rId6" imgW="838080" imgH="215640" progId="Equation.3">
                  <p:embed/>
                </p:oleObj>
              </mc:Choice>
              <mc:Fallback>
                <p:oleObj name="Equation" r:id="rId6" imgW="838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85355"/>
                        <a:ext cx="347345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228600" y="5181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815076"/>
              </p:ext>
            </p:extLst>
          </p:nvPr>
        </p:nvGraphicFramePr>
        <p:xfrm>
          <a:off x="609600" y="5657385"/>
          <a:ext cx="815316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66" name="Equation" r:id="rId8" imgW="2361960" imgH="241200" progId="Equation.3">
                  <p:embed/>
                </p:oleObj>
              </mc:Choice>
              <mc:Fallback>
                <p:oleObj name="Equation" r:id="rId8" imgW="2361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657385"/>
                        <a:ext cx="815316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05494"/>
              </p:ext>
            </p:extLst>
          </p:nvPr>
        </p:nvGraphicFramePr>
        <p:xfrm>
          <a:off x="1066800" y="381000"/>
          <a:ext cx="7770813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67" name="Equation" r:id="rId10" imgW="2286000" imgH="761760" progId="Equation.3">
                  <p:embed/>
                </p:oleObj>
              </mc:Choice>
              <mc:Fallback>
                <p:oleObj name="Equation" r:id="rId10" imgW="2286000" imgH="7617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"/>
                        <a:ext cx="7770813" cy="260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ounded Rectangular Callout 16"/>
          <p:cNvSpPr/>
          <p:nvPr/>
        </p:nvSpPr>
        <p:spPr>
          <a:xfrm>
            <a:off x="286209" y="152400"/>
            <a:ext cx="1029618" cy="990600"/>
          </a:xfrm>
          <a:prstGeom prst="wedgeRoundRectCallout">
            <a:avLst>
              <a:gd name="adj1" fmla="val -4116"/>
              <a:gd name="adj2" fmla="val 75822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47165"/>
              </p:ext>
            </p:extLst>
          </p:nvPr>
        </p:nvGraphicFramePr>
        <p:xfrm>
          <a:off x="381000" y="223837"/>
          <a:ext cx="859507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68" name="Equation" r:id="rId12" imgW="355320" imgH="393480" progId="Equation.3">
                  <p:embed/>
                </p:oleObj>
              </mc:Choice>
              <mc:Fallback>
                <p:oleObj name="Equation" r:id="rId12" imgW="35532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3837"/>
                        <a:ext cx="859507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4194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463187"/>
              </p:ext>
            </p:extLst>
          </p:nvPr>
        </p:nvGraphicFramePr>
        <p:xfrm>
          <a:off x="228600" y="1752600"/>
          <a:ext cx="7391400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2" name="Equation" r:id="rId4" imgW="2768400" imgH="965160" progId="Equation.3">
                  <p:embed/>
                </p:oleObj>
              </mc:Choice>
              <mc:Fallback>
                <p:oleObj name="Equation" r:id="rId4" imgW="276840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752600"/>
                        <a:ext cx="7391400" cy="2276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Where:</a:t>
            </a:r>
          </a:p>
          <a:p>
            <a:pPr marL="0" indent="0">
              <a:buNone/>
            </a:pPr>
            <a:r>
              <a:rPr lang="en-US" sz="2400" dirty="0" smtClean="0"/>
              <a:t>Note: Correlation Coefficient =1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708573" y="533400"/>
            <a:ext cx="3278434" cy="990600"/>
          </a:xfrm>
          <a:prstGeom prst="wedgeRoundRectCallout">
            <a:avLst>
              <a:gd name="adj1" fmla="val -20313"/>
              <a:gd name="adj2" fmla="val 69589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308779"/>
              </p:ext>
            </p:extLst>
          </p:nvPr>
        </p:nvGraphicFramePr>
        <p:xfrm>
          <a:off x="5815201" y="613272"/>
          <a:ext cx="3078031" cy="830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3" name="Equation" r:id="rId6" imgW="1523880" imgH="507960" progId="Equation.3">
                  <p:embed/>
                </p:oleObj>
              </mc:Choice>
              <mc:Fallback>
                <p:oleObj name="Equation" r:id="rId6" imgW="15238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5201" y="613272"/>
                        <a:ext cx="3078031" cy="8308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601625"/>
              </p:ext>
            </p:extLst>
          </p:nvPr>
        </p:nvGraphicFramePr>
        <p:xfrm>
          <a:off x="200025" y="4495800"/>
          <a:ext cx="7445375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4" name="Equation" r:id="rId8" imgW="3288960" imgH="939600" progId="Equation.3">
                  <p:embed/>
                </p:oleObj>
              </mc:Choice>
              <mc:Fallback>
                <p:oleObj name="Equation" r:id="rId8" imgW="32889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4495800"/>
                        <a:ext cx="7445375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7205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782491"/>
              </p:ext>
            </p:extLst>
          </p:nvPr>
        </p:nvGraphicFramePr>
        <p:xfrm>
          <a:off x="1069975" y="885825"/>
          <a:ext cx="5807075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51" name="Equation" r:id="rId4" imgW="2565360" imgH="965160" progId="Equation.3">
                  <p:embed/>
                </p:oleObj>
              </mc:Choice>
              <mc:Fallback>
                <p:oleObj name="Equation" r:id="rId4" imgW="25653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885825"/>
                        <a:ext cx="5807075" cy="227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272150"/>
              </p:ext>
            </p:extLst>
          </p:nvPr>
        </p:nvGraphicFramePr>
        <p:xfrm>
          <a:off x="1219200" y="3657600"/>
          <a:ext cx="3708400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52" name="Equation" r:id="rId6" imgW="1638000" imgH="939600" progId="Equation.3">
                  <p:embed/>
                </p:oleObj>
              </mc:Choice>
              <mc:Fallback>
                <p:oleObj name="Equation" r:id="rId6" imgW="16380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657600"/>
                        <a:ext cx="3708400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5316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Systematic Error Propagation (2)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674939"/>
              </p:ext>
            </p:extLst>
          </p:nvPr>
        </p:nvGraphicFramePr>
        <p:xfrm>
          <a:off x="685800" y="958850"/>
          <a:ext cx="8128000" cy="356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4" name="Equation" r:id="rId4" imgW="2971800" imgH="1422360" progId="Equation.3">
                  <p:embed/>
                </p:oleObj>
              </mc:Choice>
              <mc:Fallback>
                <p:oleObj name="Equation" r:id="rId4" imgW="297180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58850"/>
                        <a:ext cx="8128000" cy="356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5943600" y="4800600"/>
            <a:ext cx="2971800" cy="1513114"/>
          </a:xfrm>
          <a:prstGeom prst="wedgeRoundRectCallout">
            <a:avLst>
              <a:gd name="adj1" fmla="val 18251"/>
              <a:gd name="adj2" fmla="val -79193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573183"/>
              </p:ext>
            </p:extLst>
          </p:nvPr>
        </p:nvGraphicFramePr>
        <p:xfrm>
          <a:off x="6107112" y="4993594"/>
          <a:ext cx="264477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5" name="Equation" r:id="rId6" imgW="965160" imgH="482400" progId="Equation.3">
                  <p:embed/>
                </p:oleObj>
              </mc:Choice>
              <mc:Fallback>
                <p:oleObj name="Equation" r:id="rId6" imgW="965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7112" y="4993594"/>
                        <a:ext cx="2644775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3821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Other Systematic Errors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136357"/>
              </p:ext>
            </p:extLst>
          </p:nvPr>
        </p:nvGraphicFramePr>
        <p:xfrm>
          <a:off x="533400" y="4045027"/>
          <a:ext cx="8077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80" name="Equation" r:id="rId4" imgW="3238200" imgH="533160" progId="Equation.3">
                  <p:embed/>
                </p:oleObj>
              </mc:Choice>
              <mc:Fallback>
                <p:oleObj name="Equation" r:id="rId4" imgW="323820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45027"/>
                        <a:ext cx="8077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639417"/>
              </p:ext>
            </p:extLst>
          </p:nvPr>
        </p:nvGraphicFramePr>
        <p:xfrm>
          <a:off x="838200" y="1066800"/>
          <a:ext cx="5638800" cy="2159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555054"/>
                <a:gridCol w="1397946"/>
                <a:gridCol w="685800"/>
              </a:tblGrid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Beam</a:t>
                      </a:r>
                      <a:r>
                        <a:rPr lang="en-US" sz="2000" b="0" baseline="0" dirty="0" smtClean="0"/>
                        <a:t> Current, </a:t>
                      </a:r>
                      <a:r>
                        <a:rPr lang="el-GR" sz="2000" b="0" i="1" baseline="0" dirty="0" smtClean="0"/>
                        <a:t>δ</a:t>
                      </a:r>
                      <a:r>
                        <a:rPr lang="en-US" sz="2000" b="0" i="1" baseline="0" dirty="0" smtClean="0"/>
                        <a:t>I/I</a:t>
                      </a:r>
                      <a:endParaRPr lang="en-US" sz="20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dirty="0" smtClean="0"/>
                        <a:t>Absolute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3%</a:t>
                      </a:r>
                      <a:endParaRPr lang="en-US" sz="2000" b="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Photon</a:t>
                      </a:r>
                      <a:r>
                        <a:rPr lang="en-US" sz="2000" b="0" baseline="0" dirty="0" smtClean="0"/>
                        <a:t> Flux, </a:t>
                      </a:r>
                      <a:r>
                        <a:rPr lang="el-GR" sz="2000" b="0" i="1" baseline="0" dirty="0" smtClean="0"/>
                        <a:t>δ</a:t>
                      </a:r>
                      <a:r>
                        <a:rPr lang="en-US" sz="2000" b="0" i="1" baseline="0" dirty="0" smtClean="0"/>
                        <a:t>φ/</a:t>
                      </a:r>
                      <a:r>
                        <a:rPr lang="el-GR" sz="2000" b="0" i="1" baseline="0" dirty="0" smtClean="0"/>
                        <a:t>φ</a:t>
                      </a:r>
                      <a:endParaRPr lang="en-US" sz="20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dirty="0" smtClean="0"/>
                        <a:t>Absolute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Radiator</a:t>
                      </a:r>
                      <a:r>
                        <a:rPr lang="en-US" sz="2000" baseline="0" dirty="0" smtClean="0"/>
                        <a:t> Thickness, </a:t>
                      </a:r>
                      <a:r>
                        <a:rPr lang="el-GR" sz="2000" i="1" baseline="0" dirty="0" smtClean="0"/>
                        <a:t>δ</a:t>
                      </a:r>
                      <a:r>
                        <a:rPr lang="en-US" sz="2000" i="1" baseline="0" dirty="0" smtClean="0"/>
                        <a:t>R/R</a:t>
                      </a:r>
                      <a:endParaRPr lang="en-US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0" dirty="0" smtClean="0"/>
                        <a:t>Relative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Bubble</a:t>
                      </a:r>
                      <a:r>
                        <a:rPr lang="en-US" sz="2000" baseline="0" dirty="0" smtClean="0"/>
                        <a:t> Chamber Thickness, </a:t>
                      </a:r>
                      <a:r>
                        <a:rPr lang="el-GR" sz="2000" i="1" baseline="0" dirty="0" smtClean="0"/>
                        <a:t>δ</a:t>
                      </a:r>
                      <a:r>
                        <a:rPr lang="en-US" sz="2000" i="1" baseline="0" dirty="0" smtClean="0"/>
                        <a:t>T/T</a:t>
                      </a:r>
                      <a:endParaRPr lang="en-US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0" dirty="0" smtClean="0"/>
                        <a:t>Relative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Bubble</a:t>
                      </a:r>
                      <a:r>
                        <a:rPr lang="en-US" sz="2000" baseline="0" dirty="0" smtClean="0"/>
                        <a:t> Chamber Efficiency, </a:t>
                      </a:r>
                      <a:r>
                        <a:rPr lang="el-GR" sz="2000" i="1" baseline="0" dirty="0" smtClean="0"/>
                        <a:t>ε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0" dirty="0" smtClean="0"/>
                        <a:t>Relative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Content Placeholder 2"/>
          <p:cNvSpPr txBox="1">
            <a:spLocks/>
          </p:cNvSpPr>
          <p:nvPr/>
        </p:nvSpPr>
        <p:spPr>
          <a:xfrm>
            <a:off x="76200" y="35814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855670"/>
              </p:ext>
            </p:extLst>
          </p:nvPr>
        </p:nvGraphicFramePr>
        <p:xfrm>
          <a:off x="533400" y="5181600"/>
          <a:ext cx="27765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81" name="Equation" r:id="rId6" imgW="1180800" imgH="495000" progId="Equation.3">
                  <p:embed/>
                </p:oleObj>
              </mc:Choice>
              <mc:Fallback>
                <p:oleObj name="Equation" r:id="rId6" imgW="1180800" imgH="4950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181600"/>
                        <a:ext cx="27765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ounded Rectangular Callout 21"/>
          <p:cNvSpPr/>
          <p:nvPr/>
        </p:nvSpPr>
        <p:spPr>
          <a:xfrm>
            <a:off x="6858000" y="1524000"/>
            <a:ext cx="1295400" cy="445119"/>
          </a:xfrm>
          <a:prstGeom prst="wedgeRoundRectCallout">
            <a:avLst>
              <a:gd name="adj1" fmla="val -72152"/>
              <a:gd name="adj2" fmla="val -620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Simulation</a:t>
            </a:r>
          </a:p>
        </p:txBody>
      </p:sp>
    </p:spTree>
    <p:extLst>
      <p:ext uri="{BB962C8B-B14F-4D97-AF65-F5344CB8AC3E}">
        <p14:creationId xmlns:p14="http://schemas.microsoft.com/office/powerpoint/2010/main" val="3182365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6913</TotalTime>
  <Words>246</Words>
  <Application>Microsoft Office PowerPoint</Application>
  <PresentationFormat>On-screen Show (4:3)</PresentationFormat>
  <Paragraphs>120</Paragraphs>
  <Slides>10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Error Analysis II</vt:lpstr>
      <vt:lpstr>Penfold-Leiss Cross Section Unfolding</vt:lpstr>
      <vt:lpstr>PowerPoint Presentation</vt:lpstr>
      <vt:lpstr>Systematic Error Propagation (1)</vt:lpstr>
      <vt:lpstr>PowerPoint Presentation</vt:lpstr>
      <vt:lpstr>PowerPoint Presentation</vt:lpstr>
      <vt:lpstr>PowerPoint Presentation</vt:lpstr>
      <vt:lpstr>Systematic Error Propagation (2)</vt:lpstr>
      <vt:lpstr>Other Systematic Errors</vt:lpstr>
      <vt:lpstr>Systematic Errors Results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Measure Photo-nuclear Cross Sections Using Bremsstrahlung Beam</dc:title>
  <dc:creator>suleiman</dc:creator>
  <cp:lastModifiedBy>suleiman</cp:lastModifiedBy>
  <cp:revision>554</cp:revision>
  <cp:lastPrinted>2013-08-25T16:07:55Z</cp:lastPrinted>
  <dcterms:created xsi:type="dcterms:W3CDTF">2012-09-25T13:23:26Z</dcterms:created>
  <dcterms:modified xsi:type="dcterms:W3CDTF">2013-09-11T13:35:57Z</dcterms:modified>
</cp:coreProperties>
</file>