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6" r:id="rId3"/>
    <p:sldId id="260" r:id="rId4"/>
    <p:sldId id="269" r:id="rId5"/>
    <p:sldId id="271" r:id="rId6"/>
    <p:sldId id="281" r:id="rId7"/>
    <p:sldId id="274" r:id="rId8"/>
    <p:sldId id="275" r:id="rId9"/>
    <p:sldId id="268" r:id="rId10"/>
    <p:sldId id="270" r:id="rId11"/>
    <p:sldId id="267" r:id="rId12"/>
    <p:sldId id="282" r:id="rId13"/>
    <p:sldId id="280" r:id="rId14"/>
    <p:sldId id="276" r:id="rId15"/>
    <p:sldId id="278" r:id="rId16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5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0424"/>
    <p:restoredTop sz="94674"/>
  </p:normalViewPr>
  <p:slideViewPr>
    <p:cSldViewPr snapToGrid="0" snapToObjects="1">
      <p:cViewPr>
        <p:scale>
          <a:sx n="100" d="100"/>
          <a:sy n="100" d="100"/>
        </p:scale>
        <p:origin x="2216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"/>
          <c:y val="0.12736603247299"/>
          <c:w val="0.860144096346129"/>
          <c:h val="0.65068579579658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504.0</c:v>
                </c:pt>
                <c:pt idx="6">
                  <c:v>755.0</c:v>
                </c:pt>
                <c:pt idx="7">
                  <c:v>1011.0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85.67039735541007</c:v>
                </c:pt>
                <c:pt idx="1">
                  <c:v>84.52178593088529</c:v>
                </c:pt>
                <c:pt idx="2">
                  <c:v>84.38963896518228</c:v>
                </c:pt>
                <c:pt idx="3">
                  <c:v>85.34788605875306</c:v>
                </c:pt>
                <c:pt idx="4">
                  <c:v>84.953576971349</c:v>
                </c:pt>
                <c:pt idx="5">
                  <c:v>86.1160034749394</c:v>
                </c:pt>
                <c:pt idx="6">
                  <c:v>84.77144574201351</c:v>
                </c:pt>
                <c:pt idx="7">
                  <c:v>85.9647155673682</c:v>
                </c:pt>
                <c:pt idx="8">
                  <c:v>87.14859300185803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25563776"/>
        <c:axId val="-1625571648"/>
      </c:scatterChart>
      <c:valAx>
        <c:axId val="-1625571648"/>
        <c:scaling>
          <c:orientation val="minMax"/>
          <c:max val="90.0"/>
          <c:min val="80.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0.0340845130534504"/>
              <c:y val="0.220526766443003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1625563776"/>
        <c:crossesAt val="0.0"/>
        <c:crossBetween val="midCat"/>
        <c:majorUnit val="1.0"/>
        <c:minorUnit val="1.0"/>
      </c:valAx>
      <c:valAx>
        <c:axId val="-1625563776"/>
        <c:scaling>
          <c:logBase val="10.0"/>
          <c:orientation val="minMax"/>
          <c:max val="2000.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en-US" sz="1800" b="0" dirty="0" smtClean="0">
                    <a:latin typeface="Arial" panose="020B0604020202020204" pitchFamily="34" charset="0"/>
                    <a:ea typeface="Symbol" charset="2"/>
                    <a:cs typeface="Arial" panose="020B0604020202020204" pitchFamily="34" charset="0"/>
                  </a:rPr>
                  <a:t>m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1625571648"/>
        <c:crossesAt val="0.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42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71500" y="2059701"/>
            <a:ext cx="8001000" cy="1712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6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600" dirty="0" smtClean="0">
                <a:latin typeface="Century Gothic" panose="020B0502020202020204" pitchFamily="34" charset="0"/>
              </a:rPr>
              <a:t> beam studies using high polarization photocathodes at the CEBAF </a:t>
            </a:r>
            <a:r>
              <a:rPr lang="en-US" sz="3600" dirty="0" err="1" smtClean="0">
                <a:latin typeface="Century Gothic" panose="020B0502020202020204" pitchFamily="34" charset="0"/>
              </a:rPr>
              <a:t>Photoinjector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24150" y="4445634"/>
            <a:ext cx="3695700" cy="603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dirty="0" smtClean="0">
                <a:latin typeface="Century Gothic" panose="020B0502020202020204" pitchFamily="34" charset="0"/>
              </a:rPr>
              <a:t>J. </a:t>
            </a:r>
            <a:r>
              <a:rPr lang="en-US" sz="2400" dirty="0" err="1" smtClean="0">
                <a:latin typeface="Century Gothic" panose="020B0502020202020204" pitchFamily="34" charset="0"/>
              </a:rPr>
              <a:t>Grames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53567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JLAAC Review September 13-15, </a:t>
            </a:r>
            <a:r>
              <a:rPr lang="en-US" sz="1600" dirty="0">
                <a:latin typeface="Calibri" panose="020F050202020403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Polarization Studies at mA Beam Current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798354" y="879117"/>
            <a:ext cx="424528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20" y="955320"/>
            <a:ext cx="45162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First measurement of polarization from superlattice photocathode at </a:t>
            </a:r>
            <a:r>
              <a:rPr lang="en-US" dirty="0" err="1" smtClean="0">
                <a:latin typeface="Century Gothic" panose="020B0502020202020204" pitchFamily="34" charset="0"/>
              </a:rPr>
              <a:t>milliampere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</a:rPr>
              <a:t>current.</a:t>
            </a:r>
            <a:endParaRPr lang="en-US" dirty="0" smtClean="0">
              <a:latin typeface="Century Gothic" panose="020B0502020202020204" pitchFamily="34" charset="0"/>
            </a:endParaRPr>
          </a:p>
          <a:p>
            <a:endParaRPr lang="en-US" sz="1000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CEBAF 5 MeV Mott </a:t>
            </a:r>
            <a:r>
              <a:rPr lang="en-US" dirty="0" err="1" smtClean="0">
                <a:latin typeface="Century Gothic" panose="020B0502020202020204" pitchFamily="34" charset="0"/>
              </a:rPr>
              <a:t>polarimeter</a:t>
            </a:r>
            <a:r>
              <a:rPr lang="en-US" dirty="0" smtClean="0">
                <a:latin typeface="Century Gothic" panose="020B0502020202020204" pitchFamily="34" charset="0"/>
              </a:rPr>
              <a:t>: on-going effort to ascribe sub-percent accuracy (collaborators D. Moser, X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smtClean="0">
                <a:latin typeface="Century Gothic" panose="020B0502020202020204" pitchFamily="34" charset="0"/>
              </a:rPr>
              <a:t>Roca-</a:t>
            </a:r>
            <a:r>
              <a:rPr lang="en-US" dirty="0" err="1" smtClean="0">
                <a:latin typeface="Century Gothic" panose="020B0502020202020204" pitchFamily="34" charset="0"/>
              </a:rPr>
              <a:t>Maza</a:t>
            </a:r>
            <a:r>
              <a:rPr lang="en-US" dirty="0" smtClean="0">
                <a:latin typeface="Century Gothic" panose="020B0502020202020204" pitchFamily="34" charset="0"/>
              </a:rPr>
              <a:t>, Charles Sinclair, </a:t>
            </a:r>
            <a:r>
              <a:rPr lang="en-US" dirty="0">
                <a:latin typeface="Century Gothic" panose="020B0502020202020204" pitchFamily="34" charset="0"/>
              </a:rPr>
              <a:t>M.J. </a:t>
            </a:r>
            <a:r>
              <a:rPr lang="en-US" dirty="0" smtClean="0">
                <a:latin typeface="Century Gothic" panose="020B0502020202020204" pitchFamily="34" charset="0"/>
              </a:rPr>
              <a:t>McHugh, </a:t>
            </a:r>
            <a:r>
              <a:rPr lang="en-US" dirty="0">
                <a:latin typeface="Century Gothic" panose="020B0502020202020204" pitchFamily="34" charset="0"/>
              </a:rPr>
              <a:t>A.K. </a:t>
            </a:r>
            <a:r>
              <a:rPr lang="en-US" dirty="0" err="1" smtClean="0">
                <a:latin typeface="Century Gothic" panose="020B0502020202020204" pitchFamily="34" charset="0"/>
              </a:rPr>
              <a:t>Opper</a:t>
            </a:r>
            <a:r>
              <a:rPr lang="en-US" dirty="0" smtClean="0">
                <a:latin typeface="Century Gothic" panose="020B0502020202020204" pitchFamily="34" charset="0"/>
              </a:rPr>
              <a:t>, and Tim Gay)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4781" y="3153244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 smtClean="0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059062"/>
              </p:ext>
            </p:extLst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2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Summary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2100" y="1022349"/>
            <a:ext cx="8585200" cy="5197475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Extending the charge lifetime of today’s spin polarized GaAs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photoguns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from tens to thousands of Coulombs is a requirement for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extended uninterrupted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operation at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beam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current</a:t>
            </a:r>
          </a:p>
          <a:p>
            <a:pPr marL="228600" indent="-228600"/>
            <a:r>
              <a:rPr lang="en-US" sz="2400" dirty="0" smtClean="0">
                <a:latin typeface="Century Gothic" panose="020B0502020202020204" pitchFamily="34" charset="0"/>
              </a:rPr>
              <a:t>These new experimental results demonstrate improved charge lifetime with larger laser spot sizes using GaAs/</a:t>
            </a:r>
            <a:r>
              <a:rPr lang="en-US" sz="2400" dirty="0" err="1" smtClean="0">
                <a:latin typeface="Century Gothic" panose="020B0502020202020204" pitchFamily="34" charset="0"/>
              </a:rPr>
              <a:t>GaAsP</a:t>
            </a:r>
            <a:r>
              <a:rPr lang="en-US" sz="2400" dirty="0" smtClean="0">
                <a:latin typeface="Century Gothic" panose="020B0502020202020204" pitchFamily="34" charset="0"/>
              </a:rPr>
              <a:t> photocathodes at mA current but…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400" dirty="0" smtClean="0">
                <a:latin typeface="Century Gothic" panose="020B0502020202020204" pitchFamily="34" charset="0"/>
              </a:rPr>
              <a:t>Managing </a:t>
            </a:r>
            <a:r>
              <a:rPr lang="en-US" sz="2400" b="1" dirty="0" smtClean="0">
                <a:latin typeface="Century Gothic" panose="020B0502020202020204" pitchFamily="34" charset="0"/>
              </a:rPr>
              <a:t>ALL</a:t>
            </a:r>
            <a:r>
              <a:rPr lang="en-US" sz="2400" dirty="0" smtClean="0">
                <a:latin typeface="Century Gothic" panose="020B0502020202020204" pitchFamily="34" charset="0"/>
              </a:rPr>
              <a:t> of the beam remains essential. </a:t>
            </a:r>
            <a:r>
              <a:rPr lang="en-US" sz="2400" dirty="0">
                <a:latin typeface="Century Gothic" panose="020B0502020202020204" pitchFamily="34" charset="0"/>
              </a:rPr>
              <a:t>T</a:t>
            </a:r>
            <a:r>
              <a:rPr lang="en-US" sz="2400" dirty="0" smtClean="0">
                <a:latin typeface="Century Gothic" panose="020B0502020202020204" pitchFamily="34" charset="0"/>
              </a:rPr>
              <a:t>hese results suggest CEBAF gun requires larger electrodes for sustainable </a:t>
            </a:r>
            <a:r>
              <a:rPr lang="en-US" sz="24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2400" dirty="0" smtClean="0">
                <a:latin typeface="Century Gothic" panose="020B0502020202020204" pitchFamily="34" charset="0"/>
              </a:rPr>
              <a:t> operation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400" dirty="0" smtClean="0">
                <a:latin typeface="Century Gothic" panose="020B0502020202020204" pitchFamily="34" charset="0"/>
              </a:rPr>
              <a:t>New DBR </a:t>
            </a:r>
            <a:r>
              <a:rPr lang="en-US" sz="2400" dirty="0">
                <a:latin typeface="Century Gothic" panose="020B0502020202020204" pitchFamily="34" charset="0"/>
              </a:rPr>
              <a:t>photocathode </a:t>
            </a:r>
            <a:r>
              <a:rPr lang="en-US" sz="2400" dirty="0" smtClean="0">
                <a:latin typeface="Century Gothic" panose="020B0502020202020204" pitchFamily="34" charset="0"/>
              </a:rPr>
              <a:t>is an </a:t>
            </a:r>
            <a:r>
              <a:rPr lang="en-US" sz="2400" dirty="0">
                <a:latin typeface="Century Gothic" panose="020B0502020202020204" pitchFamily="34" charset="0"/>
              </a:rPr>
              <a:t>excellent candidate for high current (mA) polarized electron beam initiatives.  Lifetime tests at CEBAF to happen </a:t>
            </a:r>
            <a:r>
              <a:rPr lang="en-US" sz="2400" dirty="0" smtClean="0">
                <a:latin typeface="Century Gothic" panose="020B0502020202020204" pitchFamily="34" charset="0"/>
              </a:rPr>
              <a:t>soon, during this shutdown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8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4" y="942975"/>
            <a:ext cx="7905751" cy="52665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Thanks to: </a:t>
            </a:r>
            <a:r>
              <a:rPr lang="en-US" sz="2000" dirty="0">
                <a:latin typeface="Century Gothic" panose="020B0502020202020204" pitchFamily="34" charset="0"/>
              </a:rPr>
              <a:t>P. Adderley, </a:t>
            </a:r>
            <a:r>
              <a:rPr lang="en-US" sz="2000" dirty="0" smtClean="0">
                <a:latin typeface="Century Gothic" panose="020B0502020202020204" pitchFamily="34" charset="0"/>
              </a:rPr>
              <a:t>B</a:t>
            </a:r>
            <a:r>
              <a:rPr lang="en-US" sz="2000" dirty="0">
                <a:latin typeface="Century Gothic" panose="020B0502020202020204" pitchFamily="34" charset="0"/>
              </a:rPr>
              <a:t>. Bullard, </a:t>
            </a:r>
            <a:r>
              <a:rPr lang="en-US" sz="2000" dirty="0" smtClean="0">
                <a:latin typeface="Century Gothic" panose="020B0502020202020204" pitchFamily="34" charset="0"/>
              </a:rPr>
              <a:t>J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  <a:r>
              <a:rPr lang="en-US" sz="2000" dirty="0" err="1">
                <a:latin typeface="Century Gothic" panose="020B0502020202020204" pitchFamily="34" charset="0"/>
              </a:rPr>
              <a:t>Hansknecht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smtClean="0">
                <a:latin typeface="Century Gothic" panose="020B0502020202020204" pitchFamily="34" charset="0"/>
              </a:rPr>
              <a:t>M. Stutzman, S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  <a:r>
              <a:rPr lang="en-US" sz="2000" dirty="0" smtClean="0">
                <a:latin typeface="Century Gothic" panose="020B0502020202020204" pitchFamily="34" charset="0"/>
              </a:rPr>
              <a:t>Zhang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8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097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563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b="0">
                <a:solidFill>
                  <a:srgbClr val="FF0000"/>
                </a:solidFill>
                <a:latin typeface="Comic Sans MS" pitchFamily="66" charset="0"/>
              </a:rPr>
              <a:t>Ions Bombarding the Electrostatic Center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676400" y="990600"/>
            <a:ext cx="5867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/>
              <a:t>Ionized gas focused to electrostatic center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1874838" y="5638800"/>
            <a:ext cx="990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1798638" y="2667000"/>
            <a:ext cx="304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 flipH="1">
            <a:off x="2636838" y="2667000"/>
            <a:ext cx="304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flipH="1">
            <a:off x="2103438" y="2590800"/>
            <a:ext cx="762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2560638" y="2590800"/>
            <a:ext cx="762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AutoShape 12"/>
          <p:cNvSpPr>
            <a:spLocks noChangeArrowheads="1"/>
          </p:cNvSpPr>
          <p:nvPr/>
        </p:nvSpPr>
        <p:spPr bwMode="auto">
          <a:xfrm>
            <a:off x="2179638" y="3505200"/>
            <a:ext cx="381000" cy="2133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57" name="Group 13"/>
          <p:cNvGrpSpPr>
            <a:grpSpLocks/>
          </p:cNvGrpSpPr>
          <p:nvPr/>
        </p:nvGrpSpPr>
        <p:grpSpPr bwMode="auto">
          <a:xfrm>
            <a:off x="960438" y="3429000"/>
            <a:ext cx="609600" cy="304800"/>
            <a:chOff x="576" y="1872"/>
            <a:chExt cx="384" cy="192"/>
          </a:xfrm>
        </p:grpSpPr>
        <p:sp>
          <p:nvSpPr>
            <p:cNvPr id="57358" name="Rectangle 14"/>
            <p:cNvSpPr>
              <a:spLocks noChangeArrowheads="1"/>
            </p:cNvSpPr>
            <p:nvPr/>
          </p:nvSpPr>
          <p:spPr bwMode="auto">
            <a:xfrm>
              <a:off x="576" y="1872"/>
              <a:ext cx="240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359" name="Group 15"/>
            <p:cNvGrpSpPr>
              <a:grpSpLocks/>
            </p:cNvGrpSpPr>
            <p:nvPr/>
          </p:nvGrpSpPr>
          <p:grpSpPr bwMode="auto">
            <a:xfrm>
              <a:off x="576" y="1872"/>
              <a:ext cx="384" cy="192"/>
              <a:chOff x="576" y="1584"/>
              <a:chExt cx="384" cy="192"/>
            </a:xfrm>
          </p:grpSpPr>
          <p:sp>
            <p:nvSpPr>
              <p:cNvPr id="57360" name="Arc 16"/>
              <p:cNvSpPr>
                <a:spLocks/>
              </p:cNvSpPr>
              <p:nvPr/>
            </p:nvSpPr>
            <p:spPr bwMode="auto">
              <a:xfrm>
                <a:off x="816" y="1584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61" name="Arc 17"/>
              <p:cNvSpPr>
                <a:spLocks/>
              </p:cNvSpPr>
              <p:nvPr/>
            </p:nvSpPr>
            <p:spPr bwMode="auto">
              <a:xfrm flipV="1">
                <a:off x="816" y="1680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62" name="Line 18"/>
              <p:cNvSpPr>
                <a:spLocks noChangeShapeType="1"/>
              </p:cNvSpPr>
              <p:nvPr/>
            </p:nvSpPr>
            <p:spPr bwMode="auto">
              <a:xfrm flipH="1">
                <a:off x="576" y="158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3" name="Line 19"/>
              <p:cNvSpPr>
                <a:spLocks noChangeShapeType="1"/>
              </p:cNvSpPr>
              <p:nvPr/>
            </p:nvSpPr>
            <p:spPr bwMode="auto">
              <a:xfrm flipH="1">
                <a:off x="576" y="177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7364" name="AutoShape 20"/>
          <p:cNvSpPr>
            <a:spLocks noChangeArrowheads="1"/>
          </p:cNvSpPr>
          <p:nvPr/>
        </p:nvSpPr>
        <p:spPr bwMode="auto">
          <a:xfrm>
            <a:off x="960438" y="4953000"/>
            <a:ext cx="1066800" cy="762000"/>
          </a:xfrm>
          <a:prstGeom prst="rtTriangl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5" name="AutoShape 21"/>
          <p:cNvSpPr>
            <a:spLocks noChangeArrowheads="1"/>
          </p:cNvSpPr>
          <p:nvPr/>
        </p:nvSpPr>
        <p:spPr bwMode="auto">
          <a:xfrm flipH="1">
            <a:off x="2713038" y="4953000"/>
            <a:ext cx="1066800" cy="762000"/>
          </a:xfrm>
          <a:prstGeom prst="rtTriangl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1874838" y="5638800"/>
            <a:ext cx="990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67" name="Group 23"/>
          <p:cNvGrpSpPr>
            <a:grpSpLocks/>
          </p:cNvGrpSpPr>
          <p:nvPr/>
        </p:nvGrpSpPr>
        <p:grpSpPr bwMode="auto">
          <a:xfrm>
            <a:off x="3170238" y="3429000"/>
            <a:ext cx="609600" cy="304800"/>
            <a:chOff x="576" y="1632"/>
            <a:chExt cx="384" cy="192"/>
          </a:xfrm>
        </p:grpSpPr>
        <p:sp>
          <p:nvSpPr>
            <p:cNvPr id="57368" name="Rectangle 24"/>
            <p:cNvSpPr>
              <a:spLocks noChangeArrowheads="1"/>
            </p:cNvSpPr>
            <p:nvPr/>
          </p:nvSpPr>
          <p:spPr bwMode="auto">
            <a:xfrm flipH="1">
              <a:off x="672" y="1632"/>
              <a:ext cx="288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369" name="Group 25"/>
            <p:cNvGrpSpPr>
              <a:grpSpLocks/>
            </p:cNvGrpSpPr>
            <p:nvPr/>
          </p:nvGrpSpPr>
          <p:grpSpPr bwMode="auto">
            <a:xfrm>
              <a:off x="576" y="1632"/>
              <a:ext cx="384" cy="192"/>
              <a:chOff x="576" y="1632"/>
              <a:chExt cx="384" cy="192"/>
            </a:xfrm>
          </p:grpSpPr>
          <p:sp>
            <p:nvSpPr>
              <p:cNvPr id="57370" name="Line 26"/>
              <p:cNvSpPr>
                <a:spLocks noChangeShapeType="1"/>
              </p:cNvSpPr>
              <p:nvPr/>
            </p:nvSpPr>
            <p:spPr bwMode="auto">
              <a:xfrm>
                <a:off x="720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1" name="Line 27"/>
              <p:cNvSpPr>
                <a:spLocks noChangeShapeType="1"/>
              </p:cNvSpPr>
              <p:nvPr/>
            </p:nvSpPr>
            <p:spPr bwMode="auto">
              <a:xfrm>
                <a:off x="72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7372" name="Group 28"/>
              <p:cNvGrpSpPr>
                <a:grpSpLocks/>
              </p:cNvGrpSpPr>
              <p:nvPr/>
            </p:nvGrpSpPr>
            <p:grpSpPr bwMode="auto">
              <a:xfrm>
                <a:off x="576" y="1632"/>
                <a:ext cx="144" cy="192"/>
                <a:chOff x="1920" y="1872"/>
                <a:chExt cx="144" cy="192"/>
              </a:xfrm>
            </p:grpSpPr>
            <p:sp>
              <p:nvSpPr>
                <p:cNvPr id="57373" name="Arc 29"/>
                <p:cNvSpPr>
                  <a:spLocks/>
                </p:cNvSpPr>
                <p:nvPr/>
              </p:nvSpPr>
              <p:spPr bwMode="auto">
                <a:xfrm flipH="1">
                  <a:off x="1920" y="1872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74" name="Arc 30"/>
                <p:cNvSpPr>
                  <a:spLocks/>
                </p:cNvSpPr>
                <p:nvPr/>
              </p:nvSpPr>
              <p:spPr bwMode="auto">
                <a:xfrm flipH="1" flipV="1">
                  <a:off x="1920" y="1968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7375" name="AutoShape 31"/>
          <p:cNvSpPr>
            <a:spLocks noChangeArrowheads="1"/>
          </p:cNvSpPr>
          <p:nvPr/>
        </p:nvSpPr>
        <p:spPr bwMode="auto">
          <a:xfrm>
            <a:off x="2255838" y="20574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76" name="Group 32"/>
          <p:cNvGrpSpPr>
            <a:grpSpLocks/>
          </p:cNvGrpSpPr>
          <p:nvPr/>
        </p:nvGrpSpPr>
        <p:grpSpPr bwMode="auto">
          <a:xfrm>
            <a:off x="3094038" y="4038600"/>
            <a:ext cx="152400" cy="152400"/>
            <a:chOff x="2064" y="2304"/>
            <a:chExt cx="96" cy="96"/>
          </a:xfrm>
        </p:grpSpPr>
        <p:sp>
          <p:nvSpPr>
            <p:cNvPr id="57377" name="Oval 33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8" name="Oval 34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9" name="Oval 35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80" name="Oval 36"/>
          <p:cNvSpPr>
            <a:spLocks noChangeArrowheads="1"/>
          </p:cNvSpPr>
          <p:nvPr/>
        </p:nvSpPr>
        <p:spPr bwMode="auto">
          <a:xfrm>
            <a:off x="1722438" y="3810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1" name="Oval 37"/>
          <p:cNvSpPr>
            <a:spLocks noChangeArrowheads="1"/>
          </p:cNvSpPr>
          <p:nvPr/>
        </p:nvSpPr>
        <p:spPr bwMode="auto">
          <a:xfrm>
            <a:off x="1722438" y="4495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2" name="Oval 38"/>
          <p:cNvSpPr>
            <a:spLocks noChangeArrowheads="1"/>
          </p:cNvSpPr>
          <p:nvPr/>
        </p:nvSpPr>
        <p:spPr bwMode="auto">
          <a:xfrm>
            <a:off x="1722438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3" name="Oval 39"/>
          <p:cNvSpPr>
            <a:spLocks noChangeArrowheads="1"/>
          </p:cNvSpPr>
          <p:nvPr/>
        </p:nvSpPr>
        <p:spPr bwMode="auto">
          <a:xfrm>
            <a:off x="1874838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4" name="Oval 40"/>
          <p:cNvSpPr>
            <a:spLocks noChangeArrowheads="1"/>
          </p:cNvSpPr>
          <p:nvPr/>
        </p:nvSpPr>
        <p:spPr bwMode="auto">
          <a:xfrm>
            <a:off x="1874838" y="4572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5" name="Oval 41"/>
          <p:cNvSpPr>
            <a:spLocks noChangeArrowheads="1"/>
          </p:cNvSpPr>
          <p:nvPr/>
        </p:nvSpPr>
        <p:spPr bwMode="auto">
          <a:xfrm>
            <a:off x="3475038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6" name="Oval 42"/>
          <p:cNvSpPr>
            <a:spLocks noChangeArrowheads="1"/>
          </p:cNvSpPr>
          <p:nvPr/>
        </p:nvSpPr>
        <p:spPr bwMode="auto">
          <a:xfrm>
            <a:off x="3475038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7" name="Oval 43"/>
          <p:cNvSpPr>
            <a:spLocks noChangeArrowheads="1"/>
          </p:cNvSpPr>
          <p:nvPr/>
        </p:nvSpPr>
        <p:spPr bwMode="auto">
          <a:xfrm>
            <a:off x="3017838" y="4876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8" name="Oval 44"/>
          <p:cNvSpPr>
            <a:spLocks noChangeArrowheads="1"/>
          </p:cNvSpPr>
          <p:nvPr/>
        </p:nvSpPr>
        <p:spPr bwMode="auto">
          <a:xfrm>
            <a:off x="2789238" y="5181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9" name="Oval 45"/>
          <p:cNvSpPr>
            <a:spLocks noChangeArrowheads="1"/>
          </p:cNvSpPr>
          <p:nvPr/>
        </p:nvSpPr>
        <p:spPr bwMode="auto">
          <a:xfrm>
            <a:off x="1874838" y="5029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0" name="Group 46"/>
          <p:cNvGrpSpPr>
            <a:grpSpLocks/>
          </p:cNvGrpSpPr>
          <p:nvPr/>
        </p:nvGrpSpPr>
        <p:grpSpPr bwMode="auto">
          <a:xfrm>
            <a:off x="2865438" y="3429000"/>
            <a:ext cx="152400" cy="228600"/>
            <a:chOff x="2208" y="2448"/>
            <a:chExt cx="96" cy="144"/>
          </a:xfrm>
        </p:grpSpPr>
        <p:sp>
          <p:nvSpPr>
            <p:cNvPr id="57391" name="Oval 47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2" name="Oval 48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3" name="Oval 49"/>
            <p:cNvSpPr>
              <a:spLocks noChangeArrowheads="1"/>
            </p:cNvSpPr>
            <p:nvPr/>
          </p:nvSpPr>
          <p:spPr bwMode="auto">
            <a:xfrm>
              <a:off x="225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94" name="Oval 50"/>
          <p:cNvSpPr>
            <a:spLocks noChangeArrowheads="1"/>
          </p:cNvSpPr>
          <p:nvPr/>
        </p:nvSpPr>
        <p:spPr bwMode="auto">
          <a:xfrm>
            <a:off x="960438" y="4267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5" name="Oval 51"/>
          <p:cNvSpPr>
            <a:spLocks noChangeArrowheads="1"/>
          </p:cNvSpPr>
          <p:nvPr/>
        </p:nvSpPr>
        <p:spPr bwMode="auto">
          <a:xfrm>
            <a:off x="2332038" y="3581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6" name="Oval 52"/>
          <p:cNvSpPr>
            <a:spLocks noChangeArrowheads="1"/>
          </p:cNvSpPr>
          <p:nvPr/>
        </p:nvSpPr>
        <p:spPr bwMode="auto">
          <a:xfrm>
            <a:off x="2408238" y="3505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7" name="Group 53"/>
          <p:cNvGrpSpPr>
            <a:grpSpLocks/>
          </p:cNvGrpSpPr>
          <p:nvPr/>
        </p:nvGrpSpPr>
        <p:grpSpPr bwMode="auto">
          <a:xfrm>
            <a:off x="2408238" y="4953000"/>
            <a:ext cx="152400" cy="152400"/>
            <a:chOff x="2064" y="2304"/>
            <a:chExt cx="96" cy="96"/>
          </a:xfrm>
        </p:grpSpPr>
        <p:sp>
          <p:nvSpPr>
            <p:cNvPr id="57398" name="Oval 54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9" name="Oval 55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00" name="Oval 56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401" name="Oval 57"/>
          <p:cNvSpPr>
            <a:spLocks noChangeArrowheads="1"/>
          </p:cNvSpPr>
          <p:nvPr/>
        </p:nvSpPr>
        <p:spPr bwMode="auto">
          <a:xfrm>
            <a:off x="2255838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02" name="Line 58"/>
          <p:cNvSpPr>
            <a:spLocks noChangeShapeType="1"/>
          </p:cNvSpPr>
          <p:nvPr/>
        </p:nvSpPr>
        <p:spPr bwMode="auto">
          <a:xfrm>
            <a:off x="2370138" y="36576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3" name="Text Box 59"/>
          <p:cNvSpPr txBox="1">
            <a:spLocks noChangeArrowheads="1"/>
          </p:cNvSpPr>
          <p:nvPr/>
        </p:nvSpPr>
        <p:spPr bwMode="auto">
          <a:xfrm>
            <a:off x="76200" y="5729288"/>
            <a:ext cx="10398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/>
              <a:t>cathode</a:t>
            </a:r>
          </a:p>
        </p:txBody>
      </p:sp>
      <p:sp>
        <p:nvSpPr>
          <p:cNvPr id="57404" name="Text Box 60"/>
          <p:cNvSpPr txBox="1">
            <a:spLocks noChangeArrowheads="1"/>
          </p:cNvSpPr>
          <p:nvPr/>
        </p:nvSpPr>
        <p:spPr bwMode="auto">
          <a:xfrm>
            <a:off x="1447800" y="1676400"/>
            <a:ext cx="1757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/>
              <a:t>electrons OUT</a:t>
            </a:r>
          </a:p>
        </p:txBody>
      </p:sp>
      <p:sp>
        <p:nvSpPr>
          <p:cNvPr id="57405" name="Text Box 61"/>
          <p:cNvSpPr txBox="1">
            <a:spLocks noChangeArrowheads="1"/>
          </p:cNvSpPr>
          <p:nvPr/>
        </p:nvSpPr>
        <p:spPr bwMode="auto">
          <a:xfrm>
            <a:off x="228600" y="3124200"/>
            <a:ext cx="801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/>
              <a:t>anode</a:t>
            </a:r>
          </a:p>
        </p:txBody>
      </p:sp>
      <p:sp>
        <p:nvSpPr>
          <p:cNvPr id="57406" name="Text Box 62"/>
          <p:cNvSpPr txBox="1">
            <a:spLocks noChangeArrowheads="1"/>
          </p:cNvSpPr>
          <p:nvPr/>
        </p:nvSpPr>
        <p:spPr bwMode="auto">
          <a:xfrm>
            <a:off x="762000" y="2362200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/>
              <a:t>laser IN</a:t>
            </a:r>
          </a:p>
        </p:txBody>
      </p:sp>
      <p:sp>
        <p:nvSpPr>
          <p:cNvPr id="57407" name="Line 63"/>
          <p:cNvSpPr>
            <a:spLocks noChangeShapeType="1"/>
          </p:cNvSpPr>
          <p:nvPr/>
        </p:nvSpPr>
        <p:spPr bwMode="auto">
          <a:xfrm>
            <a:off x="1828800" y="28194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8" name="Line 64"/>
          <p:cNvSpPr>
            <a:spLocks noChangeShapeType="1"/>
          </p:cNvSpPr>
          <p:nvPr/>
        </p:nvSpPr>
        <p:spPr bwMode="auto">
          <a:xfrm flipH="1">
            <a:off x="2819400" y="31242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411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9850"/>
            <a:ext cx="426720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28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57200" y="914400"/>
            <a:ext cx="3581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/>
              <a:t>We don’t run beam from electrostatic center</a:t>
            </a:r>
          </a:p>
        </p:txBody>
      </p:sp>
      <p:grpSp>
        <p:nvGrpSpPr>
          <p:cNvPr id="67648" name="Group 64"/>
          <p:cNvGrpSpPr>
            <a:grpSpLocks/>
          </p:cNvGrpSpPr>
          <p:nvPr/>
        </p:nvGrpSpPr>
        <p:grpSpPr bwMode="auto">
          <a:xfrm>
            <a:off x="152400" y="1905000"/>
            <a:ext cx="4343400" cy="4451350"/>
            <a:chOff x="3024" y="1008"/>
            <a:chExt cx="2736" cy="2804"/>
          </a:xfrm>
        </p:grpSpPr>
        <p:sp>
          <p:nvSpPr>
            <p:cNvPr id="67649" name="AutoShape 65"/>
            <p:cNvSpPr>
              <a:spLocks noChangeArrowheads="1"/>
            </p:cNvSpPr>
            <p:nvPr/>
          </p:nvSpPr>
          <p:spPr bwMode="auto">
            <a:xfrm flipH="1">
              <a:off x="4224" y="1872"/>
              <a:ext cx="240" cy="1392"/>
            </a:xfrm>
            <a:prstGeom prst="rtTriangl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50" name="Rectangle 66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51" name="Line 67"/>
            <p:cNvSpPr>
              <a:spLocks noChangeShapeType="1"/>
            </p:cNvSpPr>
            <p:nvPr/>
          </p:nvSpPr>
          <p:spPr bwMode="auto">
            <a:xfrm>
              <a:off x="3888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652" name="Group 68"/>
            <p:cNvGrpSpPr>
              <a:grpSpLocks/>
            </p:cNvGrpSpPr>
            <p:nvPr/>
          </p:nvGrpSpPr>
          <p:grpSpPr bwMode="auto">
            <a:xfrm>
              <a:off x="3456" y="1872"/>
              <a:ext cx="384" cy="192"/>
              <a:chOff x="576" y="1872"/>
              <a:chExt cx="384" cy="192"/>
            </a:xfrm>
          </p:grpSpPr>
          <p:sp>
            <p:nvSpPr>
              <p:cNvPr id="67653" name="Rectangle 69"/>
              <p:cNvSpPr>
                <a:spLocks noChangeArrowheads="1"/>
              </p:cNvSpPr>
              <p:nvPr/>
            </p:nvSpPr>
            <p:spPr bwMode="auto">
              <a:xfrm>
                <a:off x="576" y="1872"/>
                <a:ext cx="240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7654" name="Group 70"/>
              <p:cNvGrpSpPr>
                <a:grpSpLocks/>
              </p:cNvGrpSpPr>
              <p:nvPr/>
            </p:nvGrpSpPr>
            <p:grpSpPr bwMode="auto">
              <a:xfrm>
                <a:off x="576" y="1872"/>
                <a:ext cx="384" cy="192"/>
                <a:chOff x="576" y="1584"/>
                <a:chExt cx="384" cy="192"/>
              </a:xfrm>
            </p:grpSpPr>
            <p:sp>
              <p:nvSpPr>
                <p:cNvPr id="67655" name="Arc 71"/>
                <p:cNvSpPr>
                  <a:spLocks/>
                </p:cNvSpPr>
                <p:nvPr/>
              </p:nvSpPr>
              <p:spPr bwMode="auto">
                <a:xfrm>
                  <a:off x="816" y="1584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56" name="Arc 72"/>
                <p:cNvSpPr>
                  <a:spLocks/>
                </p:cNvSpPr>
                <p:nvPr/>
              </p:nvSpPr>
              <p:spPr bwMode="auto">
                <a:xfrm flipV="1">
                  <a:off x="816" y="1680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57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76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5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76" y="177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7659" name="AutoShape 75"/>
            <p:cNvSpPr>
              <a:spLocks noChangeArrowheads="1"/>
            </p:cNvSpPr>
            <p:nvPr/>
          </p:nvSpPr>
          <p:spPr bwMode="auto">
            <a:xfrm>
              <a:off x="3456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60" name="AutoShape 76"/>
            <p:cNvSpPr>
              <a:spLocks noChangeArrowheads="1"/>
            </p:cNvSpPr>
            <p:nvPr/>
          </p:nvSpPr>
          <p:spPr bwMode="auto">
            <a:xfrm flipH="1">
              <a:off x="4560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61" name="Rectangle 77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662" name="Group 78"/>
            <p:cNvGrpSpPr>
              <a:grpSpLocks/>
            </p:cNvGrpSpPr>
            <p:nvPr/>
          </p:nvGrpSpPr>
          <p:grpSpPr bwMode="auto">
            <a:xfrm>
              <a:off x="4848" y="1872"/>
              <a:ext cx="384" cy="192"/>
              <a:chOff x="576" y="1632"/>
              <a:chExt cx="384" cy="192"/>
            </a:xfrm>
          </p:grpSpPr>
          <p:sp>
            <p:nvSpPr>
              <p:cNvPr id="67663" name="Rectangle 79"/>
              <p:cNvSpPr>
                <a:spLocks noChangeArrowheads="1"/>
              </p:cNvSpPr>
              <p:nvPr/>
            </p:nvSpPr>
            <p:spPr bwMode="auto">
              <a:xfrm flipH="1">
                <a:off x="672" y="1632"/>
                <a:ext cx="288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7664" name="Group 80"/>
              <p:cNvGrpSpPr>
                <a:grpSpLocks/>
              </p:cNvGrpSpPr>
              <p:nvPr/>
            </p:nvGrpSpPr>
            <p:grpSpPr bwMode="auto">
              <a:xfrm>
                <a:off x="576" y="1632"/>
                <a:ext cx="384" cy="192"/>
                <a:chOff x="576" y="1632"/>
                <a:chExt cx="384" cy="192"/>
              </a:xfrm>
            </p:grpSpPr>
            <p:sp>
              <p:nvSpPr>
                <p:cNvPr id="67665" name="Line 81"/>
                <p:cNvSpPr>
                  <a:spLocks noChangeShapeType="1"/>
                </p:cNvSpPr>
                <p:nvPr/>
              </p:nvSpPr>
              <p:spPr bwMode="auto">
                <a:xfrm>
                  <a:off x="720" y="163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66" name="Line 82"/>
                <p:cNvSpPr>
                  <a:spLocks noChangeShapeType="1"/>
                </p:cNvSpPr>
                <p:nvPr/>
              </p:nvSpPr>
              <p:spPr bwMode="auto">
                <a:xfrm>
                  <a:off x="720" y="182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7667" name="Group 83"/>
                <p:cNvGrpSpPr>
                  <a:grpSpLocks/>
                </p:cNvGrpSpPr>
                <p:nvPr/>
              </p:nvGrpSpPr>
              <p:grpSpPr bwMode="auto">
                <a:xfrm>
                  <a:off x="576" y="1632"/>
                  <a:ext cx="144" cy="192"/>
                  <a:chOff x="1920" y="1872"/>
                  <a:chExt cx="144" cy="192"/>
                </a:xfrm>
              </p:grpSpPr>
              <p:sp>
                <p:nvSpPr>
                  <p:cNvPr id="67668" name="Arc 84"/>
                  <p:cNvSpPr>
                    <a:spLocks/>
                  </p:cNvSpPr>
                  <p:nvPr/>
                </p:nvSpPr>
                <p:spPr bwMode="auto">
                  <a:xfrm flipH="1">
                    <a:off x="1920" y="1872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669" name="Arc 85"/>
                  <p:cNvSpPr>
                    <a:spLocks/>
                  </p:cNvSpPr>
                  <p:nvPr/>
                </p:nvSpPr>
                <p:spPr bwMode="auto">
                  <a:xfrm flipH="1" flipV="1">
                    <a:off x="1920" y="1968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7670" name="AutoShape 86"/>
            <p:cNvSpPr>
              <a:spLocks noChangeArrowheads="1"/>
            </p:cNvSpPr>
            <p:nvPr/>
          </p:nvSpPr>
          <p:spPr bwMode="auto">
            <a:xfrm>
              <a:off x="4416" y="1008"/>
              <a:ext cx="144" cy="288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671" name="Group 87"/>
            <p:cNvGrpSpPr>
              <a:grpSpLocks/>
            </p:cNvGrpSpPr>
            <p:nvPr/>
          </p:nvGrpSpPr>
          <p:grpSpPr bwMode="auto">
            <a:xfrm>
              <a:off x="4800" y="2256"/>
              <a:ext cx="96" cy="96"/>
              <a:chOff x="2064" y="2304"/>
              <a:chExt cx="96" cy="96"/>
            </a:xfrm>
          </p:grpSpPr>
          <p:sp>
            <p:nvSpPr>
              <p:cNvPr id="67672" name="Oval 88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73" name="Oval 89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74" name="Oval 90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>
              <a:off x="3936" y="211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>
              <a:off x="393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77" name="Oval 93"/>
            <p:cNvSpPr>
              <a:spLocks noChangeArrowheads="1"/>
            </p:cNvSpPr>
            <p:nvPr/>
          </p:nvSpPr>
          <p:spPr bwMode="auto">
            <a:xfrm>
              <a:off x="393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>
              <a:off x="4032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>
              <a:off x="4032" y="259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>
              <a:off x="4320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>
              <a:off x="5040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82" name="Oval 98"/>
            <p:cNvSpPr>
              <a:spLocks noChangeArrowheads="1"/>
            </p:cNvSpPr>
            <p:nvPr/>
          </p:nvSpPr>
          <p:spPr bwMode="auto">
            <a:xfrm>
              <a:off x="4752" y="278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>
              <a:off x="4224" y="307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>
              <a:off x="4032" y="288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685" name="Group 101"/>
            <p:cNvGrpSpPr>
              <a:grpSpLocks/>
            </p:cNvGrpSpPr>
            <p:nvPr/>
          </p:nvGrpSpPr>
          <p:grpSpPr bwMode="auto">
            <a:xfrm>
              <a:off x="4464" y="1920"/>
              <a:ext cx="96" cy="144"/>
              <a:chOff x="2208" y="2448"/>
              <a:chExt cx="96" cy="144"/>
            </a:xfrm>
          </p:grpSpPr>
          <p:sp>
            <p:nvSpPr>
              <p:cNvPr id="67686" name="Oval 102"/>
              <p:cNvSpPr>
                <a:spLocks noChangeArrowheads="1"/>
              </p:cNvSpPr>
              <p:nvPr/>
            </p:nvSpPr>
            <p:spPr bwMode="auto">
              <a:xfrm>
                <a:off x="2208" y="244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87" name="Oval 103"/>
              <p:cNvSpPr>
                <a:spLocks noChangeArrowheads="1"/>
              </p:cNvSpPr>
              <p:nvPr/>
            </p:nvSpPr>
            <p:spPr bwMode="auto">
              <a:xfrm>
                <a:off x="2256" y="254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88" name="Oval 104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89" name="Oval 105"/>
            <p:cNvSpPr>
              <a:spLocks noChangeArrowheads="1"/>
            </p:cNvSpPr>
            <p:nvPr/>
          </p:nvSpPr>
          <p:spPr bwMode="auto">
            <a:xfrm>
              <a:off x="3456" y="24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90" name="Oval 106"/>
            <p:cNvSpPr>
              <a:spLocks noChangeArrowheads="1"/>
            </p:cNvSpPr>
            <p:nvPr/>
          </p:nvSpPr>
          <p:spPr bwMode="auto">
            <a:xfrm>
              <a:off x="4320" y="196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91" name="Oval 107"/>
            <p:cNvSpPr>
              <a:spLocks noChangeArrowheads="1"/>
            </p:cNvSpPr>
            <p:nvPr/>
          </p:nvSpPr>
          <p:spPr bwMode="auto">
            <a:xfrm>
              <a:off x="4368" y="192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692" name="Group 108"/>
            <p:cNvGrpSpPr>
              <a:grpSpLocks/>
            </p:cNvGrpSpPr>
            <p:nvPr/>
          </p:nvGrpSpPr>
          <p:grpSpPr bwMode="auto">
            <a:xfrm>
              <a:off x="4704" y="2688"/>
              <a:ext cx="96" cy="96"/>
              <a:chOff x="2064" y="2304"/>
              <a:chExt cx="96" cy="96"/>
            </a:xfrm>
          </p:grpSpPr>
          <p:sp>
            <p:nvSpPr>
              <p:cNvPr id="67693" name="Oval 109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4" name="Oval 110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" name="Oval 111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96" name="Oval 112"/>
            <p:cNvSpPr>
              <a:spLocks noChangeArrowheads="1"/>
            </p:cNvSpPr>
            <p:nvPr/>
          </p:nvSpPr>
          <p:spPr bwMode="auto">
            <a:xfrm>
              <a:off x="4272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97" name="Line 113"/>
            <p:cNvSpPr>
              <a:spLocks noChangeShapeType="1"/>
            </p:cNvSpPr>
            <p:nvPr/>
          </p:nvSpPr>
          <p:spPr bwMode="auto">
            <a:xfrm flipH="1">
              <a:off x="4176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98" name="Arc 114"/>
            <p:cNvSpPr>
              <a:spLocks/>
            </p:cNvSpPr>
            <p:nvPr/>
          </p:nvSpPr>
          <p:spPr bwMode="auto">
            <a:xfrm flipV="1">
              <a:off x="4080" y="1008"/>
              <a:ext cx="380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64"/>
                <a:gd name="T1" fmla="*/ 0 h 21600"/>
                <a:gd name="T2" fmla="*/ 21364 w 21364"/>
                <a:gd name="T3" fmla="*/ 18419 h 21600"/>
                <a:gd name="T4" fmla="*/ 0 w 213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64" h="21600" fill="none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</a:path>
                <a:path w="21364" h="21600" stroke="0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99" name="Arc 115"/>
            <p:cNvSpPr>
              <a:spLocks/>
            </p:cNvSpPr>
            <p:nvPr/>
          </p:nvSpPr>
          <p:spPr bwMode="auto">
            <a:xfrm flipV="1">
              <a:off x="4176" y="1008"/>
              <a:ext cx="336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50"/>
                <a:gd name="T1" fmla="*/ 0 h 21600"/>
                <a:gd name="T2" fmla="*/ 21350 w 21350"/>
                <a:gd name="T3" fmla="*/ 18321 h 21600"/>
                <a:gd name="T4" fmla="*/ 0 w 213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50" h="21600" fill="none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</a:path>
                <a:path w="21350" h="21600" stroke="0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00" name="Line 116"/>
            <p:cNvSpPr>
              <a:spLocks noChangeShapeType="1"/>
            </p:cNvSpPr>
            <p:nvPr/>
          </p:nvSpPr>
          <p:spPr bwMode="auto">
            <a:xfrm>
              <a:off x="3888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01" name="Line 117"/>
            <p:cNvSpPr>
              <a:spLocks noChangeShapeType="1"/>
            </p:cNvSpPr>
            <p:nvPr/>
          </p:nvSpPr>
          <p:spPr bwMode="auto">
            <a:xfrm flipH="1">
              <a:off x="4320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02" name="Text Box 118"/>
            <p:cNvSpPr txBox="1">
              <a:spLocks noChangeArrowheads="1"/>
            </p:cNvSpPr>
            <p:nvPr/>
          </p:nvSpPr>
          <p:spPr bwMode="auto">
            <a:xfrm>
              <a:off x="3024" y="1200"/>
              <a:ext cx="103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800"/>
                <a:t>laser light IN</a:t>
              </a:r>
            </a:p>
          </p:txBody>
        </p:sp>
        <p:sp>
          <p:nvSpPr>
            <p:cNvPr id="67703" name="Text Box 119"/>
            <p:cNvSpPr txBox="1">
              <a:spLocks noChangeArrowheads="1"/>
            </p:cNvSpPr>
            <p:nvPr/>
          </p:nvSpPr>
          <p:spPr bwMode="auto">
            <a:xfrm>
              <a:off x="4649" y="1008"/>
              <a:ext cx="111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800"/>
                <a:t>electron beam </a:t>
              </a:r>
            </a:p>
            <a:p>
              <a:pPr algn="ctr" eaLnBrk="1" hangingPunct="1"/>
              <a:r>
                <a:rPr lang="en-US" altLang="en-US" sz="1800"/>
                <a:t>OUT</a:t>
              </a:r>
            </a:p>
          </p:txBody>
        </p:sp>
        <p:sp>
          <p:nvSpPr>
            <p:cNvPr id="67704" name="Line 120"/>
            <p:cNvSpPr>
              <a:spLocks noChangeShapeType="1"/>
            </p:cNvSpPr>
            <p:nvPr/>
          </p:nvSpPr>
          <p:spPr bwMode="auto">
            <a:xfrm flipH="1">
              <a:off x="4416" y="1968"/>
              <a:ext cx="48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05" name="Line 121"/>
            <p:cNvSpPr>
              <a:spLocks noChangeShapeType="1"/>
            </p:cNvSpPr>
            <p:nvPr/>
          </p:nvSpPr>
          <p:spPr bwMode="auto">
            <a:xfrm flipH="1">
              <a:off x="4320" y="2640"/>
              <a:ext cx="4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06" name="Line 122"/>
            <p:cNvSpPr>
              <a:spLocks noChangeShapeType="1"/>
            </p:cNvSpPr>
            <p:nvPr/>
          </p:nvSpPr>
          <p:spPr bwMode="auto">
            <a:xfrm>
              <a:off x="4272" y="312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07" name="Text Box 123"/>
            <p:cNvSpPr txBox="1">
              <a:spLocks noChangeArrowheads="1"/>
            </p:cNvSpPr>
            <p:nvPr/>
          </p:nvSpPr>
          <p:spPr bwMode="auto">
            <a:xfrm>
              <a:off x="3360" y="3408"/>
              <a:ext cx="188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800"/>
                <a:t>Ions create QE trough to electrostatic center</a:t>
              </a:r>
            </a:p>
          </p:txBody>
        </p:sp>
      </p:grpSp>
      <p:pic>
        <p:nvPicPr>
          <p:cNvPr id="67709" name="Picture 125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13287" r="6436" b="6644"/>
          <a:stretch>
            <a:fillRect/>
          </a:stretch>
        </p:blipFill>
        <p:spPr bwMode="auto">
          <a:xfrm>
            <a:off x="4800600" y="2125663"/>
            <a:ext cx="4114800" cy="36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710" name="Text Box 126"/>
          <p:cNvSpPr txBox="1">
            <a:spLocks noChangeArrowheads="1"/>
          </p:cNvSpPr>
          <p:nvPr/>
        </p:nvSpPr>
        <p:spPr bwMode="auto">
          <a:xfrm>
            <a:off x="4953000" y="990600"/>
            <a:ext cx="35814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/>
              <a:t>Laser spot size is ~0.5 mm and can be moved to different locations on the photocathode.</a:t>
            </a:r>
          </a:p>
        </p:txBody>
      </p:sp>
      <p:sp>
        <p:nvSpPr>
          <p:cNvPr id="67711" name="Rectangle 127"/>
          <p:cNvSpPr>
            <a:spLocks noChangeArrowheads="1"/>
          </p:cNvSpPr>
          <p:nvPr/>
        </p:nvSpPr>
        <p:spPr bwMode="auto">
          <a:xfrm>
            <a:off x="152400" y="122238"/>
            <a:ext cx="88392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3600" b="1">
                <a:solidFill>
                  <a:schemeClr val="tx2"/>
                </a:solidFill>
                <a:latin typeface="Times" pitchFamily="18" charset="0"/>
              </a:defRPr>
            </a:lvl1pPr>
            <a:lvl2pPr algn="ctr"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3200" b="0">
                <a:solidFill>
                  <a:srgbClr val="FF0000"/>
                </a:solidFill>
                <a:latin typeface="Comic Sans MS" pitchFamily="66" charset="0"/>
              </a:rPr>
              <a:t>Pragmatically Avoiding the “EC”</a:t>
            </a:r>
          </a:p>
        </p:txBody>
      </p:sp>
    </p:spTree>
    <p:extLst>
      <p:ext uri="{BB962C8B-B14F-4D97-AF65-F5344CB8AC3E}">
        <p14:creationId xmlns:p14="http://schemas.microsoft.com/office/powerpoint/2010/main" val="107017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Outline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8318" y="904875"/>
            <a:ext cx="8567882" cy="524827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Ion bombardment, the dominant lifetime limiting mechanism of polarized </a:t>
            </a:r>
            <a:r>
              <a:rPr lang="en-US" sz="3200" dirty="0" smtClean="0">
                <a:latin typeface="Century Gothic" panose="020B0502020202020204" pitchFamily="34" charset="0"/>
              </a:rPr>
              <a:t>photocathodes</a:t>
            </a:r>
            <a:endParaRPr lang="en-US" sz="3200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200" dirty="0" err="1" smtClean="0">
                <a:latin typeface="Century Gothic" panose="020B0502020202020204" pitchFamily="34" charset="0"/>
              </a:rPr>
              <a:t>PEPPo</a:t>
            </a:r>
            <a:r>
              <a:rPr lang="en-US" sz="3200" dirty="0" smtClean="0">
                <a:latin typeface="Century Gothic" panose="020B0502020202020204" pitchFamily="34" charset="0"/>
              </a:rPr>
              <a:t> – an application requiring </a:t>
            </a:r>
            <a:r>
              <a:rPr lang="en-US" sz="3200" dirty="0" smtClean="0">
                <a:latin typeface="Century Gothic" panose="020B0502020202020204" pitchFamily="34" charset="0"/>
              </a:rPr>
              <a:t> </a:t>
            </a:r>
            <a:r>
              <a:rPr lang="en-US" sz="32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200" dirty="0" smtClean="0">
                <a:latin typeface="Century Gothic" panose="020B0502020202020204" pitchFamily="34" charset="0"/>
              </a:rPr>
              <a:t> polarized electron beams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To operate at mA current without interruption, </a:t>
            </a:r>
            <a:r>
              <a:rPr lang="en-US" sz="3200" dirty="0" smtClean="0">
                <a:latin typeface="Century Gothic" panose="020B0502020202020204" pitchFamily="34" charset="0"/>
              </a:rPr>
              <a:t>requires </a:t>
            </a:r>
            <a:r>
              <a:rPr lang="en-US" sz="3200" dirty="0" err="1" smtClean="0">
                <a:latin typeface="Century Gothic" panose="020B0502020202020204" pitchFamily="34" charset="0"/>
              </a:rPr>
              <a:t>kC</a:t>
            </a:r>
            <a:r>
              <a:rPr lang="en-US" sz="3200" dirty="0" smtClean="0">
                <a:latin typeface="Century Gothic" panose="020B0502020202020204" pitchFamily="34" charset="0"/>
              </a:rPr>
              <a:t> charge lifetime  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R&amp;D to extend the charge lifetime of polarized electron sources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Ion Bombardment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sz="3600" b="0" dirty="0" smtClean="0">
                <a:latin typeface="Minion Pro"/>
              </a:rPr>
              <a:t>olarized </a:t>
            </a:r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E</a:t>
            </a:r>
            <a:r>
              <a:rPr lang="en-US" sz="3600" b="0" dirty="0" smtClean="0">
                <a:latin typeface="Minion Pro"/>
              </a:rPr>
              <a:t>lectrons for </a:t>
            </a:r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sz="3600" b="0" dirty="0" smtClean="0">
                <a:latin typeface="Minion Pro"/>
              </a:rPr>
              <a:t>olarized </a:t>
            </a:r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Po</a:t>
            </a:r>
            <a:r>
              <a:rPr lang="en-US" sz="3600" b="0" dirty="0" smtClean="0">
                <a:latin typeface="Minion Pro"/>
              </a:rPr>
              <a:t>sitrons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 descr="C:\Documents and Settings\grames\Desktop\images\install_111222\photo.JPG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5497" r="13543" b="5222"/>
          <a:stretch/>
        </p:blipFill>
        <p:spPr bwMode="auto">
          <a:xfrm>
            <a:off x="4552310" y="999187"/>
            <a:ext cx="4503973" cy="262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3200" y="999187"/>
            <a:ext cx="4229100" cy="5201585"/>
            <a:chOff x="203200" y="1504012"/>
            <a:chExt cx="4229100" cy="5201585"/>
          </a:xfrm>
        </p:grpSpPr>
        <p:pic>
          <p:nvPicPr>
            <p:cNvPr id="6" name="Picture 5" descr="Screen shot 2012-03-31 at 6.08.0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1504012"/>
              <a:ext cx="3098800" cy="520379"/>
            </a:xfrm>
            <a:prstGeom prst="rect">
              <a:avLst/>
            </a:prstGeom>
          </p:spPr>
        </p:pic>
        <p:grpSp>
          <p:nvGrpSpPr>
            <p:cNvPr id="7" name="Grouper 21"/>
            <p:cNvGrpSpPr/>
            <p:nvPr/>
          </p:nvGrpSpPr>
          <p:grpSpPr>
            <a:xfrm>
              <a:off x="203200" y="2159000"/>
              <a:ext cx="4229100" cy="4546597"/>
              <a:chOff x="4948773" y="3261407"/>
              <a:chExt cx="3428703" cy="3409491"/>
            </a:xfrm>
          </p:grpSpPr>
          <p:pic>
            <p:nvPicPr>
              <p:cNvPr id="8" name="Image 6" descr="PosPol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-6711"/>
              <a:stretch/>
            </p:blipFill>
            <p:spPr>
              <a:xfrm>
                <a:off x="4948773" y="3261407"/>
                <a:ext cx="3428703" cy="3409491"/>
              </a:xfrm>
              <a:prstGeom prst="rect">
                <a:avLst/>
              </a:prstGeom>
            </p:spPr>
          </p:pic>
          <p:sp>
            <p:nvSpPr>
              <p:cNvPr id="9" name="ZoneTexte 19"/>
              <p:cNvSpPr txBox="1"/>
              <p:nvPr/>
            </p:nvSpPr>
            <p:spPr>
              <a:xfrm>
                <a:off x="5100079" y="3344575"/>
                <a:ext cx="2357090" cy="330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electron beam polarization</a:t>
                </a:r>
              </a:p>
              <a:p>
                <a:pPr algn="ctr"/>
                <a:endParaRPr lang="en-US" sz="200" dirty="0" smtClean="0"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85.2 ± 0.6 ± 0.7 %</a:t>
                </a:r>
                <a:endParaRPr lang="en-US" sz="12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002295" y="4977168"/>
                <a:ext cx="72016" cy="36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503156" y="6367043"/>
            <a:ext cx="8384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PEPPo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 Collaboration) D. Abbott et al</a:t>
            </a:r>
            <a:r>
              <a:rPr lang="fr-FR" sz="1600" dirty="0" smtClean="0">
                <a:latin typeface="Century Gothic" charset="0"/>
                <a:ea typeface="Century Gothic" charset="0"/>
                <a:cs typeface="Century Gothic" charset="0"/>
              </a:rPr>
              <a:t>., 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Phys.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Rev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Lett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116 (2016) 214801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9434" y="3773436"/>
            <a:ext cx="4309723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</a:t>
            </a:r>
            <a:r>
              <a:rPr lang="en-US" dirty="0" smtClean="0">
                <a:latin typeface="Century Gothic" panose="020B0502020202020204" pitchFamily="34" charset="0"/>
              </a:rPr>
              <a:t>remsstrahlung of polarized electrons results in efficient production of polarized positrons</a:t>
            </a:r>
          </a:p>
          <a:p>
            <a:pPr>
              <a:lnSpc>
                <a:spcPts val="1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err="1" smtClean="0">
                <a:latin typeface="Century Gothic" panose="020B0502020202020204" pitchFamily="34" charset="0"/>
              </a:rPr>
              <a:t>PEPPo’s</a:t>
            </a:r>
            <a:r>
              <a:rPr lang="en-US" dirty="0" smtClean="0">
                <a:latin typeface="Century Gothic" panose="020B0502020202020204" pitchFamily="34" charset="0"/>
              </a:rPr>
              <a:t> success suggests </a:t>
            </a:r>
            <a:r>
              <a:rPr lang="en-US" dirty="0" err="1" smtClean="0">
                <a:latin typeface="Century Gothic" panose="020B0502020202020204" pitchFamily="34" charset="0"/>
              </a:rPr>
              <a:t>nanoAmps</a:t>
            </a:r>
            <a:r>
              <a:rPr lang="en-US" dirty="0" smtClean="0">
                <a:latin typeface="Century Gothic" panose="020B0502020202020204" pitchFamily="34" charset="0"/>
              </a:rPr>
              <a:t> of polarized positrons for CEBAF using </a:t>
            </a:r>
            <a:r>
              <a:rPr lang="en-US" dirty="0" err="1" smtClean="0">
                <a:latin typeface="Century Gothic" panose="020B0502020202020204" pitchFamily="34" charset="0"/>
              </a:rPr>
              <a:t>milliamperes</a:t>
            </a:r>
            <a:r>
              <a:rPr lang="en-US" dirty="0" smtClean="0">
                <a:latin typeface="Century Gothic" panose="020B0502020202020204" pitchFamily="34" charset="0"/>
              </a:rPr>
              <a:t> of polarized electrons</a:t>
            </a:r>
          </a:p>
          <a:p>
            <a:endParaRPr lang="en-US" sz="1000" dirty="0" smtClean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216" y="6080519"/>
            <a:ext cx="86847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D. </a:t>
            </a:r>
            <a:r>
              <a:rPr lang="en-US" sz="1200" dirty="0" smtClean="0">
                <a:latin typeface="Calibri" panose="020F0502020204030204" pitchFamily="34" charset="0"/>
              </a:rPr>
              <a:t>Abbott et al, </a:t>
            </a:r>
            <a:r>
              <a:rPr lang="en-US" sz="1200" dirty="0">
                <a:latin typeface="Calibri" panose="020F0502020204030204" pitchFamily="34" charset="0"/>
              </a:rPr>
              <a:t>"</a:t>
            </a:r>
            <a:r>
              <a:rPr lang="en-US" sz="1200" i="1" dirty="0">
                <a:latin typeface="Calibri" panose="020F0502020204030204" pitchFamily="34" charset="0"/>
              </a:rPr>
              <a:t>Production of Highly Polarized Positrons Using Polarized Electrons at MeV Energies</a:t>
            </a:r>
            <a:r>
              <a:rPr lang="en-US" sz="1200" dirty="0" smtClean="0">
                <a:latin typeface="Calibri" panose="020F0502020204030204" pitchFamily="34" charset="0"/>
              </a:rPr>
              <a:t>", Phys. Rev. Lett, 116, 214801 (2016)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High Polarization Photocathodes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56"/>
          <p:cNvGrpSpPr/>
          <p:nvPr/>
        </p:nvGrpSpPr>
        <p:grpSpPr>
          <a:xfrm>
            <a:off x="471145" y="906764"/>
            <a:ext cx="1320651" cy="2624306"/>
            <a:chOff x="836406" y="1125504"/>
            <a:chExt cx="1320651" cy="2624306"/>
          </a:xfrm>
        </p:grpSpPr>
        <p:sp>
          <p:nvSpPr>
            <p:cNvPr id="5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965938" y="3411256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</a:p>
          </p:txBody>
        </p: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836406" y="1125504"/>
              <a:ext cx="1305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Bulk 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GaAs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2333625" y="886431"/>
            <a:ext cx="2371725" cy="2654028"/>
            <a:chOff x="2906692" y="840910"/>
            <a:chExt cx="2371725" cy="2654028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3593769" y="3156384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1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1" name="Group 51"/>
            <p:cNvGrpSpPr/>
            <p:nvPr/>
          </p:nvGrpSpPr>
          <p:grpSpPr>
            <a:xfrm>
              <a:off x="2985945" y="1259516"/>
              <a:ext cx="1749801" cy="1885744"/>
              <a:chOff x="3135310" y="1174337"/>
              <a:chExt cx="1749801" cy="1885744"/>
            </a:xfrm>
          </p:grpSpPr>
          <p:sp>
            <p:nvSpPr>
              <p:cNvPr id="12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6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54784" y="1454863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100 </a:t>
                </a:r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nm</a:t>
                </a:r>
              </a:p>
            </p:txBody>
          </p:sp>
        </p:grp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2906692" y="840910"/>
              <a:ext cx="2371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GaAs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7" name="Group 54"/>
          <p:cNvGrpSpPr/>
          <p:nvPr/>
        </p:nvGrpSpPr>
        <p:grpSpPr>
          <a:xfrm>
            <a:off x="4162679" y="878189"/>
            <a:ext cx="3104686" cy="2668476"/>
            <a:chOff x="5152832" y="798515"/>
            <a:chExt cx="3104686" cy="2668476"/>
          </a:xfrm>
        </p:grpSpPr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5152832" y="79851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Superlattice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 GaAs/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GaAsP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6248792" y="3128437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6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20" name="Group 53"/>
            <p:cNvGrpSpPr/>
            <p:nvPr/>
          </p:nvGrpSpPr>
          <p:grpSpPr>
            <a:xfrm>
              <a:off x="5602156" y="1221636"/>
              <a:ext cx="2208617" cy="1915545"/>
              <a:chOff x="5605968" y="1043320"/>
              <a:chExt cx="2208617" cy="1915545"/>
            </a:xfrm>
          </p:grpSpPr>
          <p:sp>
            <p:nvSpPr>
              <p:cNvPr id="21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25442" y="1391042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100 nm</a:t>
                </a:r>
              </a:p>
            </p:txBody>
          </p:sp>
          <p:sp>
            <p:nvSpPr>
              <p:cNvPr id="25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6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7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8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5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6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7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02531" y="1416820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14 </a:t>
                </a:r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Layers</a:t>
                </a:r>
                <a:endParaRPr lang="en-US" sz="16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76631" y="5697558"/>
            <a:ext cx="903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Photocathode capability (polarization and QE) has grown significantly.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Notched Right Arrow 41"/>
          <p:cNvSpPr/>
          <p:nvPr/>
        </p:nvSpPr>
        <p:spPr>
          <a:xfrm>
            <a:off x="76632" y="3604013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0204" y="4139226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35%     35%             75%       75%                85%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4" name="Right Brace 43"/>
          <p:cNvSpPr/>
          <p:nvPr/>
        </p:nvSpPr>
        <p:spPr>
          <a:xfrm rot="16200000">
            <a:off x="1051592" y="3158928"/>
            <a:ext cx="159757" cy="13076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Right Brace 44"/>
          <p:cNvSpPr/>
          <p:nvPr/>
        </p:nvSpPr>
        <p:spPr>
          <a:xfrm rot="16200000">
            <a:off x="3502401" y="3086722"/>
            <a:ext cx="163583" cy="144821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6" name="Right Brace 45"/>
          <p:cNvSpPr/>
          <p:nvPr/>
        </p:nvSpPr>
        <p:spPr>
          <a:xfrm rot="16200000">
            <a:off x="5734431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0204" y="5024451"/>
            <a:ext cx="640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   1995        1998             1999      2000              2004    2017</a:t>
            </a:r>
          </a:p>
        </p:txBody>
      </p:sp>
      <p:grpSp>
        <p:nvGrpSpPr>
          <p:cNvPr id="49" name="Group 54"/>
          <p:cNvGrpSpPr/>
          <p:nvPr/>
        </p:nvGrpSpPr>
        <p:grpSpPr>
          <a:xfrm>
            <a:off x="7267365" y="883074"/>
            <a:ext cx="1337734" cy="2668476"/>
            <a:chOff x="6020028" y="798515"/>
            <a:chExt cx="1337734" cy="2668476"/>
          </a:xfrm>
        </p:grpSpPr>
        <p:sp>
          <p:nvSpPr>
            <p:cNvPr id="50" name="Text Box 36"/>
            <p:cNvSpPr txBox="1">
              <a:spLocks noChangeArrowheads="1"/>
            </p:cNvSpPr>
            <p:nvPr/>
          </p:nvSpPr>
          <p:spPr bwMode="auto">
            <a:xfrm>
              <a:off x="6020028" y="798515"/>
              <a:ext cx="1267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With DBR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1" name="Text Box 37"/>
            <p:cNvSpPr txBox="1">
              <a:spLocks noChangeArrowheads="1"/>
            </p:cNvSpPr>
            <p:nvPr/>
          </p:nvSpPr>
          <p:spPr bwMode="auto">
            <a:xfrm>
              <a:off x="6191084" y="3128437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52" name="Group 53"/>
            <p:cNvGrpSpPr/>
            <p:nvPr/>
          </p:nvGrpSpPr>
          <p:grpSpPr>
            <a:xfrm>
              <a:off x="6055167" y="1389506"/>
              <a:ext cx="1302595" cy="1747675"/>
              <a:chOff x="6058979" y="1211190"/>
              <a:chExt cx="1302595" cy="1747675"/>
            </a:xfrm>
          </p:grpSpPr>
          <p:sp>
            <p:nvSpPr>
              <p:cNvPr id="53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4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8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9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0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1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2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3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4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5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6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7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8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299120" y="2483408"/>
            <a:ext cx="1303400" cy="107392"/>
          </a:xfrm>
          <a:prstGeom prst="rect">
            <a:avLst/>
          </a:prstGeom>
          <a:solidFill>
            <a:srgbClr val="35F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Brace 69"/>
          <p:cNvSpPr/>
          <p:nvPr/>
        </p:nvSpPr>
        <p:spPr>
          <a:xfrm rot="16200000">
            <a:off x="7918979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99120" y="4162374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Testing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 CEBAF</a:t>
            </a:r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Improving Lifetime with Larger Laser Size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291120"/>
            <a:ext cx="8782050" cy="2138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0550" y="412184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et al, Phys. Rev. ST </a:t>
            </a:r>
            <a:r>
              <a:rPr lang="en-US" sz="1600" dirty="0" err="1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804864"/>
            <a:ext cx="6738937" cy="333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0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Improving charge lifetime with GaAs/</a:t>
            </a:r>
            <a:r>
              <a:rPr lang="en-US" sz="3600" b="0" dirty="0" err="1" smtClean="0">
                <a:latin typeface="Minion Pro"/>
              </a:rPr>
              <a:t>GaAsP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1218074"/>
            <a:ext cx="6200336" cy="4204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Indeed, we enhanced the Charge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Lifetime for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0.5mm to 1.0 mm (diameter)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097" y="5524500"/>
            <a:ext cx="8079006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m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illiampere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applications require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kiloCoulomb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charge lifetime to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provide uninterrupted operation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of reasonable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duration </a:t>
            </a:r>
            <a:endParaRPr 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Lifetime Studies at mA Beam Current</a:t>
            </a:r>
            <a:endParaRPr lang="en-US" sz="3600" b="0" dirty="0">
              <a:latin typeface="Minion Pr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507" y="1167253"/>
            <a:ext cx="4597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Polarized positrons for CEBAF, and on-going discussions with BNL related to high current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eRHIC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EIC, prompted experiments at CEBAF to characterize lifetime vs. laser spot size using high-polarization photocathodes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0422" y="933503"/>
            <a:ext cx="4087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CEBAF 130kV polarized “inverted gun” with load lock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058" y="3978848"/>
            <a:ext cx="8989742" cy="2025733"/>
            <a:chOff x="154258" y="3988373"/>
            <a:chExt cx="8989742" cy="20257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"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022" y="3988373"/>
              <a:ext cx="1772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04208" y="4253378"/>
              <a:ext cx="1511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Deliver it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053" y="5639283"/>
              <a:ext cx="2450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Vary the 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l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aser beam size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419226" y="4967666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01133" y="4438044"/>
              <a:ext cx="3047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and radiation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555" y="1148202"/>
            <a:ext cx="9096734" cy="5180953"/>
            <a:chOff x="0" y="1219960"/>
            <a:chExt cx="9096734" cy="5180953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3810000"/>
              <a:ext cx="9096734" cy="2590913"/>
              <a:chOff x="4747284" y="333375"/>
              <a:chExt cx="9096734" cy="25050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747284" y="333375"/>
                <a:ext cx="9096734" cy="2505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861749" y="440764"/>
                <a:ext cx="8982269" cy="2328981"/>
                <a:chOff x="61149" y="4025891"/>
                <a:chExt cx="8982269" cy="2328981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80" t="25463" r="12561" b="13768"/>
                <a:stretch/>
              </p:blipFill>
              <p:spPr>
                <a:xfrm>
                  <a:off x="2286000" y="4025891"/>
                  <a:ext cx="6757418" cy="2328981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61149" y="5245978"/>
                  <a:ext cx="64312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Century Gothic" charset="0"/>
                      <a:ea typeface="Century Gothic" charset="0"/>
                      <a:cs typeface="Century Gothic" charset="0"/>
                    </a:rPr>
                    <a:t>1mA</a:t>
                  </a:r>
                  <a:endParaRPr lang="en-US" sz="1600" dirty="0"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680227" y="5452946"/>
                  <a:ext cx="150541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150191" y="4025891"/>
                  <a:ext cx="1951462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3252FF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Required laser power, slope proportional to  QE decay</a:t>
                  </a:r>
                  <a:endPara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1701800" y="4584700"/>
                  <a:ext cx="1677020" cy="9603"/>
                </a:xfrm>
                <a:prstGeom prst="straightConnector1">
                  <a:avLst/>
                </a:prstGeom>
                <a:ln>
                  <a:solidFill>
                    <a:srgbClr val="3252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ight Arrow 21"/>
                <p:cNvSpPr/>
                <p:nvPr/>
              </p:nvSpPr>
              <p:spPr>
                <a:xfrm>
                  <a:off x="4999228" y="4453503"/>
                  <a:ext cx="1925680" cy="1131029"/>
                </a:xfrm>
                <a:prstGeom prst="rightArrow">
                  <a:avLst/>
                </a:prstGeom>
                <a:gradFill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99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latin typeface="Century Gothic" charset="0"/>
                      <a:ea typeface="Century Gothic" charset="0"/>
                      <a:cs typeface="Century Gothic" charset="0"/>
                    </a:rPr>
                    <a:t>Increasing laser size reduces QE decay proportionally</a:t>
                  </a:r>
                  <a:endParaRPr lang="en-US" sz="1200" dirty="0"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247454" y="1219960"/>
              <a:ext cx="4410271" cy="2246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Note: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1 mA	86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5 mA	432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10 mA	860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50 mA	4320 C/day</a:t>
              </a:r>
            </a:p>
            <a:p>
              <a:endParaRPr lang="en-US" sz="2000" dirty="0">
                <a:latin typeface="Century Gothic" charset="0"/>
                <a:ea typeface="Century Gothic" charset="0"/>
                <a:cs typeface="Century Gothic" charset="0"/>
              </a:endParaRPr>
            </a:p>
            <a:p>
              <a:endParaRPr lang="en-US" sz="2000" dirty="0" smtClean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First Results: GaAs/</a:t>
            </a:r>
            <a:r>
              <a:rPr lang="en-US" b="0" dirty="0" err="1" smtClean="0">
                <a:latin typeface="Minion Pro"/>
              </a:rPr>
              <a:t>GaAsP</a:t>
            </a:r>
            <a:r>
              <a:rPr lang="en-US" b="0" dirty="0" smtClean="0">
                <a:latin typeface="Minion Pro"/>
              </a:rPr>
              <a:t> at </a:t>
            </a:r>
            <a:r>
              <a:rPr lang="en-US" b="0" dirty="0" err="1" smtClean="0">
                <a:latin typeface="Minion Pro"/>
              </a:rPr>
              <a:t>milliampere</a:t>
            </a:r>
            <a:r>
              <a:rPr lang="en-US" b="0" dirty="0" smtClean="0">
                <a:latin typeface="Minion Pro"/>
              </a:rPr>
              <a:t> Current</a:t>
            </a:r>
            <a:endParaRPr lang="en-US" b="0" dirty="0">
              <a:latin typeface="Minion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46" y="4713303"/>
            <a:ext cx="8972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CEBAF charge lifetime improves with spot size, as expected, but eventually beam size becomes “too large” 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Laser diameters greater than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~4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mm (4 sigma) will require properly designed cathode/anode electrodes, to ensure 100% transmission, to maintain excellent vacuum, to minimize ion bombardment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6" name="Picture 2" descr="C:\Users\poelker\AppData\Local\Temp\life_v_area_1000_1500_expFi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4" y="828290"/>
            <a:ext cx="8163891" cy="39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5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2174</TotalTime>
  <Words>689</Words>
  <Application>Microsoft Macintosh PowerPoint</Application>
  <PresentationFormat>Overhead</PresentationFormat>
  <Paragraphs>86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Comic Sans MS</vt:lpstr>
      <vt:lpstr>Garamond</vt:lpstr>
      <vt:lpstr>Minion Pro</vt:lpstr>
      <vt:lpstr>Symbol</vt:lpstr>
      <vt:lpstr>JLab_presentation</vt:lpstr>
      <vt:lpstr>PowerPoint Presentation</vt:lpstr>
      <vt:lpstr>Outline</vt:lpstr>
      <vt:lpstr>Ion Bombardment</vt:lpstr>
      <vt:lpstr>Polarized Electrons for Polarized Positrons</vt:lpstr>
      <vt:lpstr>High Polarization Photocathodes</vt:lpstr>
      <vt:lpstr>Improving Lifetime with Larger Laser Size</vt:lpstr>
      <vt:lpstr>Improving charge lifetime with GaAs/GaAsP</vt:lpstr>
      <vt:lpstr>Lifetime Studies at mA Beam Current</vt:lpstr>
      <vt:lpstr>First Results: GaAs/GaAsP at milliampere Current</vt:lpstr>
      <vt:lpstr>Polarization Studies at mA Beam Current</vt:lpstr>
      <vt:lpstr>Summary</vt:lpstr>
      <vt:lpstr>PowerPoint Presentation</vt:lpstr>
      <vt:lpstr>PowerPoint Presentation</vt:lpstr>
      <vt:lpstr>Ions Bombarding the Electrostatic Center</vt:lpstr>
      <vt:lpstr>PowerPoint Presentation</vt:lpstr>
    </vt:vector>
  </TitlesOfParts>
  <Company>Jefferson Science Associates, LLC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Microsoft Office User</cp:lastModifiedBy>
  <cp:revision>62</cp:revision>
  <dcterms:created xsi:type="dcterms:W3CDTF">2016-10-03T15:46:18Z</dcterms:created>
  <dcterms:modified xsi:type="dcterms:W3CDTF">2017-09-07T19:00:07Z</dcterms:modified>
</cp:coreProperties>
</file>