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5"/>
  </p:notesMasterIdLst>
  <p:sldIdLst>
    <p:sldId id="256" r:id="rId5"/>
    <p:sldId id="392" r:id="rId6"/>
    <p:sldId id="393" r:id="rId7"/>
    <p:sldId id="273" r:id="rId8"/>
    <p:sldId id="267" r:id="rId9"/>
    <p:sldId id="394" r:id="rId10"/>
    <p:sldId id="377" r:id="rId11"/>
    <p:sldId id="364" r:id="rId12"/>
    <p:sldId id="284" r:id="rId13"/>
    <p:sldId id="289" r:id="rId14"/>
    <p:sldId id="288" r:id="rId15"/>
    <p:sldId id="266" r:id="rId16"/>
    <p:sldId id="290" r:id="rId17"/>
    <p:sldId id="294" r:id="rId18"/>
    <p:sldId id="295" r:id="rId19"/>
    <p:sldId id="378" r:id="rId20"/>
    <p:sldId id="358" r:id="rId21"/>
    <p:sldId id="362" r:id="rId22"/>
    <p:sldId id="366" r:id="rId23"/>
    <p:sldId id="280" r:id="rId24"/>
    <p:sldId id="396" r:id="rId25"/>
    <p:sldId id="269" r:id="rId26"/>
    <p:sldId id="277" r:id="rId27"/>
    <p:sldId id="402" r:id="rId28"/>
    <p:sldId id="397" r:id="rId29"/>
    <p:sldId id="398" r:id="rId30"/>
    <p:sldId id="399" r:id="rId31"/>
    <p:sldId id="400" r:id="rId32"/>
    <p:sldId id="401" r:id="rId33"/>
    <p:sldId id="39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2174" autoAdjust="0"/>
    <p:restoredTop sz="86384" autoAdjust="0"/>
  </p:normalViewPr>
  <p:slideViewPr>
    <p:cSldViewPr snapToGrid="0" snapToObjects="1">
      <p:cViewPr varScale="1">
        <p:scale>
          <a:sx n="136" d="100"/>
          <a:sy n="136" d="100"/>
        </p:scale>
        <p:origin x="232" y="440"/>
      </p:cViewPr>
      <p:guideLst/>
    </p:cSldViewPr>
  </p:slideViewPr>
  <p:outlineViewPr>
    <p:cViewPr>
      <p:scale>
        <a:sx n="33" d="100"/>
        <a:sy n="33" d="100"/>
      </p:scale>
      <p:origin x="0" y="-101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431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9/25/23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01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September 25,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September 25, 2023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3" y="1720793"/>
            <a:ext cx="5402445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3" y="5126730"/>
            <a:ext cx="540244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44325" y="561132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Monday, September 25,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653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September 25,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6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549" y="221779"/>
            <a:ext cx="12104451" cy="822464"/>
          </a:xfrm>
        </p:spPr>
        <p:txBody>
          <a:bodyPr/>
          <a:lstStyle/>
          <a:p>
            <a:pPr algn="ctr"/>
            <a:r>
              <a:rPr lang="en-US" sz="3200" dirty="0"/>
              <a:t>High voltage dc photo-electron guns with inverted geometry insulators: the quest for higher operating voltage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162" y="1232450"/>
            <a:ext cx="7900987" cy="4096166"/>
          </a:xfrm>
        </p:spPr>
        <p:txBody>
          <a:bodyPr>
            <a:normAutofit/>
          </a:bodyPr>
          <a:lstStyle/>
          <a:p>
            <a:r>
              <a:rPr lang="en-US" sz="2800" dirty="0"/>
              <a:t>Outline:</a:t>
            </a:r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Overview of DC photogun designs in operational accelerators at Jefferson 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Practical considerations to reliably apply high voltage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Successes and lessons learned over the two past decades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Latest developments on 500 kV feedthrough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13366" y="5128591"/>
            <a:ext cx="5530234" cy="1051379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Carlos Hernandez-Garcia</a:t>
            </a:r>
          </a:p>
          <a:p>
            <a:r>
              <a:rPr lang="en-US" sz="2000" dirty="0">
                <a:solidFill>
                  <a:schemeClr val="tx1"/>
                </a:solidFill>
              </a:rPr>
              <a:t>for the Center for Injectors and Sources team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>
          <a:xfrm>
            <a:off x="3294317" y="6348939"/>
            <a:ext cx="4341895" cy="365125"/>
          </a:xfrm>
        </p:spPr>
        <p:txBody>
          <a:bodyPr/>
          <a:lstStyle/>
          <a:p>
            <a:r>
              <a:rPr lang="en-US" dirty="0"/>
              <a:t>C. Hernandez-Garcia IVESC 2023. Tsukuba, 25-29 September</a:t>
            </a:r>
          </a:p>
        </p:txBody>
      </p:sp>
      <p:pic>
        <p:nvPicPr>
          <p:cNvPr id="9" name="Picture 2" descr="BlackR30 electrode assembly inside gun chamber zoomed in.jpg">
            <a:extLst>
              <a:ext uri="{FF2B5EF4-FFF2-40B4-BE49-F238E27FC236}">
                <a16:creationId xmlns:a16="http://schemas.microsoft.com/office/drawing/2014/main" id="{DB0DAC41-18D4-954D-8E33-7962D818F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596" y="1277976"/>
            <a:ext cx="3836010" cy="511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532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9D0BBFD-6E8E-5F49-B5B2-52C5751E8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290" r="19998" b="29612"/>
          <a:stretch/>
        </p:blipFill>
        <p:spPr>
          <a:xfrm>
            <a:off x="4494180" y="3618689"/>
            <a:ext cx="6857999" cy="2324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C6747-61A0-4448-BE4C-8AAB79B48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072938" cy="671513"/>
          </a:xfrm>
        </p:spPr>
        <p:txBody>
          <a:bodyPr>
            <a:normAutofit fontScale="90000"/>
          </a:bodyPr>
          <a:lstStyle/>
          <a:p>
            <a:r>
              <a:rPr lang="en-US" dirty="0"/>
              <a:t>The inverted-geometry insulator photogun design has a number of advantages over the large-bore insulator photogun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FA517-E51D-0F46-930A-DF73F2C0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1514678"/>
          </a:xfrm>
        </p:spPr>
        <p:txBody>
          <a:bodyPr>
            <a:normAutofit/>
          </a:bodyPr>
          <a:lstStyle/>
          <a:p>
            <a:r>
              <a:rPr lang="en-US" sz="2000" dirty="0"/>
              <a:t>helps achieving exceptional vacuum because there is less surface area to contribute a gas load</a:t>
            </a:r>
          </a:p>
          <a:p>
            <a:r>
              <a:rPr lang="en-US" sz="2000" dirty="0"/>
              <a:t>serves to reduce field emission because there is less metal biased at high voltage, and</a:t>
            </a:r>
          </a:p>
          <a:p>
            <a:r>
              <a:rPr lang="en-US" sz="2000" dirty="0"/>
              <a:t>a large SF6 tank is not required at the photogun, because a high voltage cable is used to apply high voltage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32328-CFB2-F24D-96A4-C57FE740D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01057" y="6402021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r>
              <a:rPr lang="en-US" dirty="0"/>
              <a:t>/30</a:t>
            </a:r>
          </a:p>
        </p:txBody>
      </p:sp>
      <p:sp>
        <p:nvSpPr>
          <p:cNvPr id="11" name="Date Placeholder 5">
            <a:extLst>
              <a:ext uri="{FF2B5EF4-FFF2-40B4-BE49-F238E27FC236}">
                <a16:creationId xmlns:a16="http://schemas.microsoft.com/office/drawing/2014/main" id="{6E430FAF-5B1B-3747-AE5E-A00F42503848}"/>
              </a:ext>
            </a:extLst>
          </p:cNvPr>
          <p:cNvSpPr txBox="1">
            <a:spLocks/>
          </p:cNvSpPr>
          <p:nvPr/>
        </p:nvSpPr>
        <p:spPr>
          <a:xfrm>
            <a:off x="959679" y="6492875"/>
            <a:ext cx="43418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Hernandez-Garcia IVESC 2023. Tsukuba, 25-29 September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090EC3-886E-9B43-B8BD-FB6500D4AE5E}"/>
              </a:ext>
            </a:extLst>
          </p:cNvPr>
          <p:cNvSpPr txBox="1"/>
          <p:nvPr/>
        </p:nvSpPr>
        <p:spPr>
          <a:xfrm>
            <a:off x="7330874" y="2388320"/>
            <a:ext cx="1779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Cylindrical insulator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28B162-6D1D-CA48-8234-2703FD33BDDA}"/>
              </a:ext>
            </a:extLst>
          </p:cNvPr>
          <p:cNvSpPr txBox="1"/>
          <p:nvPr/>
        </p:nvSpPr>
        <p:spPr>
          <a:xfrm>
            <a:off x="9682266" y="5995481"/>
            <a:ext cx="1258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Electrodes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17D4F28-F3BC-9F4B-9BC4-AFDF044D5FF6}"/>
              </a:ext>
            </a:extLst>
          </p:cNvPr>
          <p:cNvGrpSpPr/>
          <p:nvPr/>
        </p:nvGrpSpPr>
        <p:grpSpPr>
          <a:xfrm>
            <a:off x="11361907" y="4398524"/>
            <a:ext cx="567784" cy="747411"/>
            <a:chOff x="10758791" y="4515255"/>
            <a:chExt cx="567784" cy="747411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AEAB30F-392B-5D4E-ABC3-6512F9721EAB}"/>
                </a:ext>
              </a:extLst>
            </p:cNvPr>
            <p:cNvCxnSpPr>
              <a:cxnSpLocks/>
            </p:cNvCxnSpPr>
            <p:nvPr/>
          </p:nvCxnSpPr>
          <p:spPr>
            <a:xfrm>
              <a:off x="10993878" y="4515255"/>
              <a:ext cx="0" cy="74741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283833-074C-D745-A891-6CF63AC7E148}"/>
                </a:ext>
              </a:extLst>
            </p:cNvPr>
            <p:cNvSpPr txBox="1"/>
            <p:nvPr/>
          </p:nvSpPr>
          <p:spPr>
            <a:xfrm>
              <a:off x="10758791" y="4776280"/>
              <a:ext cx="5677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20 cm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9AE66FA-5EE1-F544-A238-198375FC789C}"/>
              </a:ext>
            </a:extLst>
          </p:cNvPr>
          <p:cNvSpPr txBox="1"/>
          <p:nvPr/>
        </p:nvSpPr>
        <p:spPr>
          <a:xfrm>
            <a:off x="1430687" y="2597644"/>
            <a:ext cx="2116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Conical insulator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250CAF-E217-984B-B3C0-4F3827545742}"/>
              </a:ext>
            </a:extLst>
          </p:cNvPr>
          <p:cNvSpPr txBox="1"/>
          <p:nvPr/>
        </p:nvSpPr>
        <p:spPr>
          <a:xfrm>
            <a:off x="3076823" y="5237443"/>
            <a:ext cx="1148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Electrode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049589E-EB5D-6F49-A415-C59600728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49"/>
          <a:stretch/>
        </p:blipFill>
        <p:spPr bwMode="auto">
          <a:xfrm>
            <a:off x="931240" y="3518890"/>
            <a:ext cx="2119641" cy="25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4C306D6-3226-1F48-B43F-A4C090F7E7E2}"/>
              </a:ext>
            </a:extLst>
          </p:cNvPr>
          <p:cNvGrpSpPr/>
          <p:nvPr/>
        </p:nvGrpSpPr>
        <p:grpSpPr>
          <a:xfrm>
            <a:off x="1345299" y="4496521"/>
            <a:ext cx="567784" cy="612843"/>
            <a:chOff x="1582366" y="4479588"/>
            <a:chExt cx="567784" cy="612843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DDE9A7D-AAB3-9F4B-9002-E69F4DE5816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566152" y="4786010"/>
              <a:ext cx="612843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AEDF3A2-B159-5449-B3DF-0502B496BE4E}"/>
                </a:ext>
              </a:extLst>
            </p:cNvPr>
            <p:cNvSpPr txBox="1"/>
            <p:nvPr/>
          </p:nvSpPr>
          <p:spPr>
            <a:xfrm>
              <a:off x="1582366" y="4636851"/>
              <a:ext cx="567784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15 cm</a:t>
              </a:r>
            </a:p>
          </p:txBody>
        </p:sp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46082E5-8849-0E4E-A974-3B9274F4A6B0}"/>
              </a:ext>
            </a:extLst>
          </p:cNvPr>
          <p:cNvCxnSpPr>
            <a:stCxn id="12" idx="1"/>
          </p:cNvCxnSpPr>
          <p:nvPr/>
        </p:nvCxnSpPr>
        <p:spPr>
          <a:xfrm flipH="1" flipV="1">
            <a:off x="2583954" y="5114227"/>
            <a:ext cx="492869" cy="2924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03BCE2E-F581-494B-A775-05940C3DC763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8220504" y="2973095"/>
            <a:ext cx="618696" cy="1133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A6D7958-BF87-CD47-9312-2DE510BFFA47}"/>
              </a:ext>
            </a:extLst>
          </p:cNvPr>
          <p:cNvCxnSpPr>
            <a:stCxn id="14" idx="0"/>
          </p:cNvCxnSpPr>
          <p:nvPr/>
        </p:nvCxnSpPr>
        <p:spPr>
          <a:xfrm flipV="1">
            <a:off x="10311702" y="5204299"/>
            <a:ext cx="554094" cy="791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6619387-425C-2447-BC53-B87EB6C9D224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9135534" y="4986867"/>
            <a:ext cx="1176168" cy="1008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3" descr="FEL Gun in Cleanroom small version">
            <a:extLst>
              <a:ext uri="{FF2B5EF4-FFF2-40B4-BE49-F238E27FC236}">
                <a16:creationId xmlns:a16="http://schemas.microsoft.com/office/drawing/2014/main" id="{41E45047-478A-F54C-9B74-55DD6C331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133" y="2188668"/>
            <a:ext cx="3016251" cy="148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54361EC-AD15-9549-A2E3-D2080477D28A}"/>
              </a:ext>
            </a:extLst>
          </p:cNvPr>
          <p:cNvCxnSpPr>
            <a:cxnSpLocks/>
            <a:stCxn id="13" idx="2"/>
          </p:cNvCxnSpPr>
          <p:nvPr/>
        </p:nvCxnSpPr>
        <p:spPr>
          <a:xfrm flipV="1">
            <a:off x="8220504" y="2675467"/>
            <a:ext cx="2041096" cy="2976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0ACCBA6-0139-0943-9F8F-10B5293DED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09" r="21852" b="10000"/>
          <a:stretch/>
        </p:blipFill>
        <p:spPr>
          <a:xfrm flipV="1">
            <a:off x="455213" y="2565401"/>
            <a:ext cx="679320" cy="1542756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AC62C6-3B40-524A-91C6-C2FEB0527DC7}"/>
              </a:ext>
            </a:extLst>
          </p:cNvPr>
          <p:cNvCxnSpPr>
            <a:cxnSpLocks/>
          </p:cNvCxnSpPr>
          <p:nvPr/>
        </p:nvCxnSpPr>
        <p:spPr>
          <a:xfrm flipH="1">
            <a:off x="788661" y="2963333"/>
            <a:ext cx="1963006" cy="179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D42697A-1C17-ED45-AC3E-83FC34005164}"/>
              </a:ext>
            </a:extLst>
          </p:cNvPr>
          <p:cNvCxnSpPr>
            <a:cxnSpLocks/>
          </p:cNvCxnSpPr>
          <p:nvPr/>
        </p:nvCxnSpPr>
        <p:spPr>
          <a:xfrm flipH="1">
            <a:off x="2439661" y="2937933"/>
            <a:ext cx="295072" cy="915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710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4566A6-4EFC-8A44-B035-0BEC8DC93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3" b="19291"/>
          <a:stretch/>
        </p:blipFill>
        <p:spPr>
          <a:xfrm>
            <a:off x="2081719" y="2208177"/>
            <a:ext cx="4378338" cy="4143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CD056E-075F-2746-BFAC-503DEF3A5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42950"/>
          </a:xfrm>
        </p:spPr>
        <p:txBody>
          <a:bodyPr>
            <a:normAutofit/>
          </a:bodyPr>
          <a:lstStyle/>
          <a:p>
            <a:r>
              <a:rPr lang="en-US" dirty="0"/>
              <a:t>In photogun with inverted-geometry ceramic insulators: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75CE8-5DC2-2046-BEAD-035053807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371" y="980343"/>
            <a:ext cx="5693230" cy="1462820"/>
          </a:xfrm>
        </p:spPr>
        <p:txBody>
          <a:bodyPr/>
          <a:lstStyle/>
          <a:p>
            <a:r>
              <a:rPr lang="en-US" dirty="0"/>
              <a:t>The cathode is isolated from the vacuum chamber at ground potential with a conical (inverted geometry) insulator feedthrough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862981-A2E0-EA4C-BFF2-7957EFF08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r>
              <a:rPr lang="en-US" dirty="0"/>
              <a:t>/30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904D8D0-7FD6-1C4D-A1CE-A0DDC0E9CCFE}"/>
              </a:ext>
            </a:extLst>
          </p:cNvPr>
          <p:cNvSpPr txBox="1">
            <a:spLocks/>
          </p:cNvSpPr>
          <p:nvPr/>
        </p:nvSpPr>
        <p:spPr>
          <a:xfrm>
            <a:off x="5936391" y="932719"/>
            <a:ext cx="4136296" cy="1439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cathode is connected to the high voltage power supply via the feedthrough using a commercial HV cable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B0DCAE0-4C1D-8C41-969A-9D0139743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952831" y="319881"/>
            <a:ext cx="2559049" cy="191928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C92E505-D8C0-3A48-9083-987AEE7EAC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566" r="3651" b="10212"/>
          <a:stretch/>
        </p:blipFill>
        <p:spPr>
          <a:xfrm rot="5400000">
            <a:off x="-889957" y="3480758"/>
            <a:ext cx="3831776" cy="1855918"/>
          </a:xfrm>
          <a:prstGeom prst="rect">
            <a:avLst/>
          </a:prstGeom>
        </p:spPr>
      </p:pic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AD898632-B439-4E4A-9772-1A438B7ADF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27" t="4459" r="15976" b="36795"/>
          <a:stretch/>
        </p:blipFill>
        <p:spPr>
          <a:xfrm>
            <a:off x="6672677" y="2577829"/>
            <a:ext cx="5519323" cy="3891065"/>
          </a:xfrm>
          <a:prstGeom prst="rect">
            <a:avLst/>
          </a:prstGeom>
        </p:spPr>
      </p:pic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8DCEA042-438B-014C-907F-1C3CE9581CCB}"/>
              </a:ext>
            </a:extLst>
          </p:cNvPr>
          <p:cNvSpPr txBox="1">
            <a:spLocks/>
          </p:cNvSpPr>
          <p:nvPr/>
        </p:nvSpPr>
        <p:spPr>
          <a:xfrm>
            <a:off x="76714" y="6358121"/>
            <a:ext cx="43418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Hernandez-Garcia IVESC 2023. Tsukuba, 25-29 September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AFCC445-B5BD-7C45-A737-60592E3070CA}"/>
              </a:ext>
            </a:extLst>
          </p:cNvPr>
          <p:cNvCxnSpPr>
            <a:cxnSpLocks/>
          </p:cNvCxnSpPr>
          <p:nvPr/>
        </p:nvCxnSpPr>
        <p:spPr>
          <a:xfrm flipH="1">
            <a:off x="3638144" y="6605083"/>
            <a:ext cx="1060316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C9E53F3-6F5E-6444-8243-8B7F55DFE9CF}"/>
              </a:ext>
            </a:extLst>
          </p:cNvPr>
          <p:cNvSpPr txBox="1"/>
          <p:nvPr/>
        </p:nvSpPr>
        <p:spPr>
          <a:xfrm>
            <a:off x="3907276" y="6465652"/>
            <a:ext cx="56778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15 cm</a:t>
            </a:r>
          </a:p>
        </p:txBody>
      </p:sp>
    </p:spTree>
    <p:extLst>
      <p:ext uri="{BB962C8B-B14F-4D97-AF65-F5344CB8AC3E}">
        <p14:creationId xmlns:p14="http://schemas.microsoft.com/office/powerpoint/2010/main" val="108125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8029"/>
          </a:xfrm>
        </p:spPr>
        <p:txBody>
          <a:bodyPr>
            <a:normAutofit fontScale="90000"/>
          </a:bodyPr>
          <a:lstStyle/>
          <a:p>
            <a:r>
              <a:rPr lang="en-US" dirty="0"/>
              <a:t>JLab currently operates 3 inverted-geometry ceramic insulator photoguns that use commercial high voltage cables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EF6AB3F-5DB9-1947-913F-2AA1D93A6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810" r="13992"/>
          <a:stretch/>
        </p:blipFill>
        <p:spPr>
          <a:xfrm>
            <a:off x="96596" y="1702886"/>
            <a:ext cx="4426506" cy="435697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r>
              <a:rPr lang="en-US" dirty="0"/>
              <a:t>/30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116051" y="791708"/>
            <a:ext cx="4414315" cy="8911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180 kV CEBAF</a:t>
            </a:r>
          </a:p>
          <a:p>
            <a:pPr marL="0" indent="0" algn="ctr">
              <a:buNone/>
            </a:pPr>
            <a:r>
              <a:rPr lang="en-US" sz="2400" dirty="0"/>
              <a:t>Nuclear Physics program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78F43A92-3F19-8B44-AF45-1AA9894351B6}"/>
              </a:ext>
            </a:extLst>
          </p:cNvPr>
          <p:cNvSpPr txBox="1">
            <a:spLocks/>
          </p:cNvSpPr>
          <p:nvPr/>
        </p:nvSpPr>
        <p:spPr>
          <a:xfrm>
            <a:off x="7868327" y="780961"/>
            <a:ext cx="4083698" cy="444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350 kV Gun Test Stand 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12107BD3-8E8C-E24D-B791-A81EE4DCCF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r="12813"/>
          <a:stretch/>
        </p:blipFill>
        <p:spPr>
          <a:xfrm>
            <a:off x="7886357" y="1737360"/>
            <a:ext cx="4085123" cy="44010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B73035-1BEB-5C40-8BF5-D6F309DB48C2}"/>
              </a:ext>
            </a:extLst>
          </p:cNvPr>
          <p:cNvSpPr txBox="1"/>
          <p:nvPr/>
        </p:nvSpPr>
        <p:spPr>
          <a:xfrm>
            <a:off x="8384920" y="2127503"/>
            <a:ext cx="905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500 kV power supply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B4817B-A0BF-1945-8B18-48652681E00A}"/>
              </a:ext>
            </a:extLst>
          </p:cNvPr>
          <p:cNvSpPr txBox="1"/>
          <p:nvPr/>
        </p:nvSpPr>
        <p:spPr>
          <a:xfrm>
            <a:off x="3605656" y="3944547"/>
            <a:ext cx="905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350 kV power supply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2F5920-57DD-5445-9A52-31C3676E7A9D}"/>
              </a:ext>
            </a:extLst>
          </p:cNvPr>
          <p:cNvSpPr txBox="1"/>
          <p:nvPr/>
        </p:nvSpPr>
        <p:spPr>
          <a:xfrm>
            <a:off x="9788738" y="2917469"/>
            <a:ext cx="1023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HV cable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80BBC9-BD45-8B40-8DB9-39DAA6C3A68F}"/>
              </a:ext>
            </a:extLst>
          </p:cNvPr>
          <p:cNvSpPr txBox="1"/>
          <p:nvPr/>
        </p:nvSpPr>
        <p:spPr>
          <a:xfrm>
            <a:off x="10049126" y="4925567"/>
            <a:ext cx="1261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 photogun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206DD3-D63A-7143-AF0D-A82B47ECAEA5}"/>
              </a:ext>
            </a:extLst>
          </p:cNvPr>
          <p:cNvSpPr txBox="1"/>
          <p:nvPr/>
        </p:nvSpPr>
        <p:spPr>
          <a:xfrm>
            <a:off x="349145" y="3325367"/>
            <a:ext cx="837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HV cable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D1B513-ADC4-8449-8CA0-6D3C72C96A22}"/>
              </a:ext>
            </a:extLst>
          </p:cNvPr>
          <p:cNvSpPr txBox="1"/>
          <p:nvPr/>
        </p:nvSpPr>
        <p:spPr>
          <a:xfrm>
            <a:off x="985612" y="3587692"/>
            <a:ext cx="907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photogun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929F44-AFCE-A849-8DCE-C3EC3B925C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18" b="33798"/>
          <a:stretch/>
        </p:blipFill>
        <p:spPr>
          <a:xfrm rot="5400000">
            <a:off x="3854382" y="2639273"/>
            <a:ext cx="4381060" cy="2486514"/>
          </a:xfrm>
          <a:prstGeom prst="rect">
            <a:avLst/>
          </a:prstGeom>
        </p:spPr>
      </p:pic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84128B4D-06DC-0C4F-8A04-B6A85F494E3C}"/>
              </a:ext>
            </a:extLst>
          </p:cNvPr>
          <p:cNvSpPr txBox="1">
            <a:spLocks/>
          </p:cNvSpPr>
          <p:nvPr/>
        </p:nvSpPr>
        <p:spPr>
          <a:xfrm>
            <a:off x="4587606" y="748486"/>
            <a:ext cx="2902691" cy="914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200 kV Beam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Test Accelerator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42477F-5A0B-B44F-A7DF-149878668EB2}"/>
              </a:ext>
            </a:extLst>
          </p:cNvPr>
          <p:cNvSpPr txBox="1"/>
          <p:nvPr/>
        </p:nvSpPr>
        <p:spPr>
          <a:xfrm>
            <a:off x="6032141" y="4447214"/>
            <a:ext cx="907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photogun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062A6A-2B7E-B047-A910-10D3728FD8CE}"/>
              </a:ext>
            </a:extLst>
          </p:cNvPr>
          <p:cNvSpPr txBox="1"/>
          <p:nvPr/>
        </p:nvSpPr>
        <p:spPr>
          <a:xfrm>
            <a:off x="5648222" y="3067599"/>
            <a:ext cx="837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HV cable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CF6B8F-B72C-E646-B200-8A5B14FA8BBC}"/>
              </a:ext>
            </a:extLst>
          </p:cNvPr>
          <p:cNvSpPr txBox="1"/>
          <p:nvPr/>
        </p:nvSpPr>
        <p:spPr>
          <a:xfrm>
            <a:off x="5105591" y="2062189"/>
            <a:ext cx="905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450 kV power supply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2A0AFF5-EB88-5849-9BED-1DCD82B8A4B4}"/>
              </a:ext>
            </a:extLst>
          </p:cNvPr>
          <p:cNvCxnSpPr>
            <a:cxnSpLocks/>
          </p:cNvCxnSpPr>
          <p:nvPr/>
        </p:nvCxnSpPr>
        <p:spPr>
          <a:xfrm flipH="1">
            <a:off x="985612" y="3851301"/>
            <a:ext cx="341954" cy="155491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3AA54082-5395-2047-B90F-5A3B9372EDE9}"/>
              </a:ext>
            </a:extLst>
          </p:cNvPr>
          <p:cNvSpPr txBox="1">
            <a:spLocks/>
          </p:cNvSpPr>
          <p:nvPr/>
        </p:nvSpPr>
        <p:spPr>
          <a:xfrm>
            <a:off x="959679" y="6492875"/>
            <a:ext cx="43418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Hernandez-Garcia IVESC 2023. Tsukuba, 25-29 September</a:t>
            </a:r>
          </a:p>
        </p:txBody>
      </p:sp>
    </p:spTree>
    <p:extLst>
      <p:ext uri="{BB962C8B-B14F-4D97-AF65-F5344CB8AC3E}">
        <p14:creationId xmlns:p14="http://schemas.microsoft.com/office/powerpoint/2010/main" val="3579014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87326-FE4A-024F-B32C-2EA076CE0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42950"/>
          </a:xfrm>
        </p:spPr>
        <p:txBody>
          <a:bodyPr>
            <a:normAutofit fontScale="90000"/>
          </a:bodyPr>
          <a:lstStyle/>
          <a:p>
            <a:r>
              <a:rPr lang="en-US" dirty="0"/>
              <a:t>The ceramic insulators were developed in collaboration with SCT (France) in two sizes that fit commercial cable terminations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783707-B357-FF4A-A8AC-13E4186F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r>
              <a:rPr lang="en-US" dirty="0"/>
              <a:t>/30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91AA7E6-42B6-5848-ACC7-5C716A879FFC}"/>
              </a:ext>
            </a:extLst>
          </p:cNvPr>
          <p:cNvSpPr txBox="1">
            <a:spLocks/>
          </p:cNvSpPr>
          <p:nvPr/>
        </p:nvSpPr>
        <p:spPr>
          <a:xfrm>
            <a:off x="71336" y="705245"/>
            <a:ext cx="12120664" cy="1250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0" dirty="0"/>
              <a:t>Cable terminations are standard for X-Ray commercial sources, with two size denominations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0" dirty="0"/>
              <a:t>Ceramic insulators must sustain 250</a:t>
            </a:r>
            <a:r>
              <a:rPr lang="en-US" sz="2000" baseline="30000" dirty="0"/>
              <a:t>o</a:t>
            </a:r>
            <a:r>
              <a:rPr lang="en-US" sz="2000" b="0" dirty="0"/>
              <a:t> C vacuum bake cycles, and have extremely low outgassing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0" dirty="0"/>
              <a:t>Epoxy receptacles do not meet these requirements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8F63FB6-1CAC-554D-BB92-55449B9A9419}"/>
              </a:ext>
            </a:extLst>
          </p:cNvPr>
          <p:cNvGrpSpPr/>
          <p:nvPr/>
        </p:nvGrpSpPr>
        <p:grpSpPr>
          <a:xfrm>
            <a:off x="783641" y="2405167"/>
            <a:ext cx="4323118" cy="4032466"/>
            <a:chOff x="678764" y="1914528"/>
            <a:chExt cx="4323118" cy="40324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B6BF98A-7BCB-8B49-888D-9A93A49B8D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6210"/>
            <a:stretch/>
          </p:blipFill>
          <p:spPr>
            <a:xfrm rot="5400000">
              <a:off x="1213248" y="2082406"/>
              <a:ext cx="3200397" cy="286464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E79C66-A014-324E-BF33-F4C4F7350304}"/>
                </a:ext>
              </a:extLst>
            </p:cNvPr>
            <p:cNvSpPr txBox="1"/>
            <p:nvPr/>
          </p:nvSpPr>
          <p:spPr>
            <a:xfrm>
              <a:off x="678764" y="3964370"/>
              <a:ext cx="7521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R28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611E625-BD73-BA40-8C4A-523F2533AB4F}"/>
                </a:ext>
              </a:extLst>
            </p:cNvPr>
            <p:cNvCxnSpPr>
              <a:cxnSpLocks/>
            </p:cNvCxnSpPr>
            <p:nvPr/>
          </p:nvCxnSpPr>
          <p:spPr>
            <a:xfrm>
              <a:off x="4462463" y="1995488"/>
              <a:ext cx="0" cy="29718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68DA33-FDF8-A848-A774-F522AA898A05}"/>
                </a:ext>
              </a:extLst>
            </p:cNvPr>
            <p:cNvSpPr txBox="1"/>
            <p:nvPr/>
          </p:nvSpPr>
          <p:spPr>
            <a:xfrm>
              <a:off x="4248150" y="3305176"/>
              <a:ext cx="7537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30 cm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25D3485-6307-DC4A-9A58-EA3E5CFD0834}"/>
                </a:ext>
              </a:extLst>
            </p:cNvPr>
            <p:cNvSpPr txBox="1"/>
            <p:nvPr/>
          </p:nvSpPr>
          <p:spPr>
            <a:xfrm>
              <a:off x="928688" y="5286375"/>
              <a:ext cx="1013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Ceramic</a:t>
              </a:r>
            </a:p>
            <a:p>
              <a:pPr algn="ctr"/>
              <a:r>
                <a:rPr lang="en-US" dirty="0"/>
                <a:t>Insulator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07315D9-36C5-4149-A79D-C824914526D8}"/>
                </a:ext>
              </a:extLst>
            </p:cNvPr>
            <p:cNvSpPr txBox="1"/>
            <p:nvPr/>
          </p:nvSpPr>
          <p:spPr>
            <a:xfrm>
              <a:off x="1900238" y="5300663"/>
              <a:ext cx="13129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Cable</a:t>
              </a:r>
            </a:p>
            <a:p>
              <a:pPr algn="ctr"/>
              <a:r>
                <a:rPr lang="en-US" dirty="0"/>
                <a:t>Termination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A22FCA-0C2D-DD4C-AB3F-C05E620FB286}"/>
                </a:ext>
              </a:extLst>
            </p:cNvPr>
            <p:cNvSpPr txBox="1"/>
            <p:nvPr/>
          </p:nvSpPr>
          <p:spPr>
            <a:xfrm>
              <a:off x="3206317" y="5295900"/>
              <a:ext cx="12059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Epoxy</a:t>
              </a:r>
            </a:p>
            <a:p>
              <a:pPr algn="ctr"/>
              <a:r>
                <a:rPr lang="en-US" dirty="0"/>
                <a:t>Receptacle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B37EF4A-B05B-DE47-AEFA-688B5C16F1CA}"/>
              </a:ext>
            </a:extLst>
          </p:cNvPr>
          <p:cNvGrpSpPr/>
          <p:nvPr/>
        </p:nvGrpSpPr>
        <p:grpSpPr>
          <a:xfrm>
            <a:off x="6327168" y="2065919"/>
            <a:ext cx="5218288" cy="4442038"/>
            <a:chOff x="6460619" y="1414469"/>
            <a:chExt cx="5218288" cy="444203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970EE8D-190E-C94A-BE57-F40F86DB7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2656"/>
            <a:stretch/>
          </p:blipFill>
          <p:spPr>
            <a:xfrm rot="5400000">
              <a:off x="7124702" y="1471618"/>
              <a:ext cx="3771898" cy="36576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75DEF99-BBD3-AD42-AD7C-C226D36DD7B5}"/>
                </a:ext>
              </a:extLst>
            </p:cNvPr>
            <p:cNvSpPr txBox="1"/>
            <p:nvPr/>
          </p:nvSpPr>
          <p:spPr>
            <a:xfrm>
              <a:off x="6460619" y="3639158"/>
              <a:ext cx="7521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R30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3956F7F-20FA-0F44-B55A-38FEF55B5363}"/>
                </a:ext>
              </a:extLst>
            </p:cNvPr>
            <p:cNvCxnSpPr>
              <a:cxnSpLocks/>
            </p:cNvCxnSpPr>
            <p:nvPr/>
          </p:nvCxnSpPr>
          <p:spPr>
            <a:xfrm>
              <a:off x="11139488" y="1985963"/>
              <a:ext cx="0" cy="29718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98EB442-3BE0-0244-9556-3D93891DF964}"/>
                </a:ext>
              </a:extLst>
            </p:cNvPr>
            <p:cNvSpPr txBox="1"/>
            <p:nvPr/>
          </p:nvSpPr>
          <p:spPr>
            <a:xfrm>
              <a:off x="10925175" y="3295651"/>
              <a:ext cx="7537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30 cm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FFEA67F-BBBF-5E4C-8BC3-9BEA222496A2}"/>
                </a:ext>
              </a:extLst>
            </p:cNvPr>
            <p:cNvSpPr txBox="1"/>
            <p:nvPr/>
          </p:nvSpPr>
          <p:spPr>
            <a:xfrm>
              <a:off x="7339013" y="5195888"/>
              <a:ext cx="1013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Ceramic</a:t>
              </a:r>
            </a:p>
            <a:p>
              <a:pPr algn="ctr"/>
              <a:r>
                <a:rPr lang="en-US" dirty="0"/>
                <a:t>Insulator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87A27CE-9152-7B4D-B36C-F143A3881108}"/>
                </a:ext>
              </a:extLst>
            </p:cNvPr>
            <p:cNvSpPr txBox="1"/>
            <p:nvPr/>
          </p:nvSpPr>
          <p:spPr>
            <a:xfrm>
              <a:off x="8310563" y="5210176"/>
              <a:ext cx="13129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Cable</a:t>
              </a:r>
            </a:p>
            <a:p>
              <a:pPr algn="ctr"/>
              <a:r>
                <a:rPr lang="en-US" dirty="0"/>
                <a:t>Termination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71B34C1-C271-1040-8E1E-7E7B684BA048}"/>
                </a:ext>
              </a:extLst>
            </p:cNvPr>
            <p:cNvSpPr txBox="1"/>
            <p:nvPr/>
          </p:nvSpPr>
          <p:spPr>
            <a:xfrm>
              <a:off x="9616642" y="5205413"/>
              <a:ext cx="12059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Epoxy</a:t>
              </a:r>
            </a:p>
            <a:p>
              <a:pPr algn="ctr"/>
              <a:r>
                <a:rPr lang="en-US" dirty="0"/>
                <a:t>Receptacle</a:t>
              </a:r>
            </a:p>
          </p:txBody>
        </p:sp>
      </p:grpSp>
      <p:sp>
        <p:nvSpPr>
          <p:cNvPr id="22" name="Date Placeholder 5">
            <a:extLst>
              <a:ext uri="{FF2B5EF4-FFF2-40B4-BE49-F238E27FC236}">
                <a16:creationId xmlns:a16="http://schemas.microsoft.com/office/drawing/2014/main" id="{3DD47006-2C8B-2D44-93E8-AC59A7BC7F0A}"/>
              </a:ext>
            </a:extLst>
          </p:cNvPr>
          <p:cNvSpPr txBox="1">
            <a:spLocks/>
          </p:cNvSpPr>
          <p:nvPr/>
        </p:nvSpPr>
        <p:spPr>
          <a:xfrm>
            <a:off x="959679" y="6492875"/>
            <a:ext cx="43418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Hernandez-Garcia IVESC 2023. Tsukuba, 25-29 September</a:t>
            </a:r>
          </a:p>
        </p:txBody>
      </p:sp>
    </p:spTree>
    <p:extLst>
      <p:ext uri="{BB962C8B-B14F-4D97-AF65-F5344CB8AC3E}">
        <p14:creationId xmlns:p14="http://schemas.microsoft.com/office/powerpoint/2010/main" val="415801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A4BBF-A34C-D345-BDDE-6F7582A7C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8029"/>
          </a:xfrm>
        </p:spPr>
        <p:txBody>
          <a:bodyPr>
            <a:normAutofit fontScale="90000"/>
          </a:bodyPr>
          <a:lstStyle/>
          <a:p>
            <a:r>
              <a:rPr lang="en-US" dirty="0"/>
              <a:t>Developing a 350 kV photogun based on inverted-geometry ceramic insulator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FFE76-405B-0D40-99A1-4BFF1AE61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58" y="956327"/>
            <a:ext cx="11285837" cy="7913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ea typeface="Arial" charset="0"/>
                <a:cs typeface="Arial" charset="0"/>
              </a:rPr>
              <a:t>Research started in 2013 by testing different insulator designs with a test spherical cathode and triple-point junction screening electrode</a:t>
            </a:r>
          </a:p>
          <a:p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E63691-10B8-304F-B6EE-737928D56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r>
              <a:rPr lang="en-US" dirty="0"/>
              <a:t>/30</a:t>
            </a:r>
          </a:p>
        </p:txBody>
      </p:sp>
      <p:pic>
        <p:nvPicPr>
          <p:cNvPr id="10" name="Picture 9" descr="Figure 2.png">
            <a:extLst>
              <a:ext uri="{FF2B5EF4-FFF2-40B4-BE49-F238E27FC236}">
                <a16:creationId xmlns:a16="http://schemas.microsoft.com/office/drawing/2014/main" id="{A163B656-91C9-0C42-9196-EFBF10EE46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02790" y="1948891"/>
            <a:ext cx="9101283" cy="3680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C604C4-4518-A549-8269-824764F0FD14}"/>
              </a:ext>
            </a:extLst>
          </p:cNvPr>
          <p:cNvSpPr txBox="1"/>
          <p:nvPr/>
        </p:nvSpPr>
        <p:spPr>
          <a:xfrm>
            <a:off x="5363580" y="4819324"/>
            <a:ext cx="637779" cy="44885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/>
              <a:t>R30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4ED2D0-D341-6643-A9E1-96FD07CBFCB8}"/>
              </a:ext>
            </a:extLst>
          </p:cNvPr>
          <p:cNvSpPr txBox="1"/>
          <p:nvPr/>
        </p:nvSpPr>
        <p:spPr>
          <a:xfrm>
            <a:off x="7418580" y="4842850"/>
            <a:ext cx="637779" cy="44885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R28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DE39A8-B1B0-C440-820E-7655DC845117}"/>
              </a:ext>
            </a:extLst>
          </p:cNvPr>
          <p:cNvSpPr txBox="1"/>
          <p:nvPr/>
        </p:nvSpPr>
        <p:spPr>
          <a:xfrm>
            <a:off x="3408438" y="5109662"/>
            <a:ext cx="637779" cy="44885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R30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A0AB62-70D7-8F4B-BDCA-99C35E2A5D01}"/>
              </a:ext>
            </a:extLst>
          </p:cNvPr>
          <p:cNvSpPr txBox="1"/>
          <p:nvPr/>
        </p:nvSpPr>
        <p:spPr>
          <a:xfrm>
            <a:off x="10057788" y="5094646"/>
            <a:ext cx="637779" cy="44885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/>
              <a:t>R30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3B037C-49DB-054A-AA7F-B7E64812F90A}"/>
              </a:ext>
            </a:extLst>
          </p:cNvPr>
          <p:cNvSpPr txBox="1"/>
          <p:nvPr/>
        </p:nvSpPr>
        <p:spPr>
          <a:xfrm>
            <a:off x="1441452" y="5964716"/>
            <a:ext cx="972590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C. Hernandez-Garcia, M. Poelker, and J. </a:t>
            </a:r>
            <a:r>
              <a:rPr lang="en-US" sz="1200" dirty="0" err="1">
                <a:latin typeface="Century Gothic" charset="0"/>
                <a:ea typeface="Century Gothic" charset="0"/>
                <a:cs typeface="Century Gothic" charset="0"/>
              </a:rPr>
              <a:t>Hansknecht</a:t>
            </a:r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, “</a:t>
            </a:r>
            <a:r>
              <a:rPr lang="en-US" sz="1200" i="1" dirty="0">
                <a:latin typeface="Century Gothic" charset="0"/>
                <a:ea typeface="Century Gothic" charset="0"/>
                <a:cs typeface="Century Gothic" charset="0"/>
              </a:rPr>
              <a:t>High Voltage Studies of Inverted-geometry Ceramic Insulators for a 350kV dc Polarized Electron Gun</a:t>
            </a:r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,” IEEE Transactions on Dielectrics and Electrical Insulation, Vol. 23, No. 1; February 2016</a:t>
            </a:r>
          </a:p>
        </p:txBody>
      </p:sp>
      <p:sp>
        <p:nvSpPr>
          <p:cNvPr id="17" name="Date Placeholder 5">
            <a:extLst>
              <a:ext uri="{FF2B5EF4-FFF2-40B4-BE49-F238E27FC236}">
                <a16:creationId xmlns:a16="http://schemas.microsoft.com/office/drawing/2014/main" id="{50944580-F742-074B-AA65-5237E8C58D5E}"/>
              </a:ext>
            </a:extLst>
          </p:cNvPr>
          <p:cNvSpPr txBox="1">
            <a:spLocks/>
          </p:cNvSpPr>
          <p:nvPr/>
        </p:nvSpPr>
        <p:spPr>
          <a:xfrm>
            <a:off x="959679" y="6492875"/>
            <a:ext cx="43418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Hernandez-Garcia IVESC 2023. Tsukuba, 25-29 September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9CE82B-3368-ED43-8527-89E663F48F07}"/>
              </a:ext>
            </a:extLst>
          </p:cNvPr>
          <p:cNvGrpSpPr/>
          <p:nvPr/>
        </p:nvGrpSpPr>
        <p:grpSpPr>
          <a:xfrm>
            <a:off x="632298" y="2071991"/>
            <a:ext cx="753732" cy="1206230"/>
            <a:chOff x="457200" y="2071991"/>
            <a:chExt cx="753732" cy="120623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55969E4-D91A-D14C-991A-D262571DAFF8}"/>
                </a:ext>
              </a:extLst>
            </p:cNvPr>
            <p:cNvCxnSpPr>
              <a:cxnSpLocks/>
            </p:cNvCxnSpPr>
            <p:nvPr/>
          </p:nvCxnSpPr>
          <p:spPr>
            <a:xfrm>
              <a:off x="836578" y="2071991"/>
              <a:ext cx="0" cy="1206230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140BD66-9162-F54E-8783-E7769337F55F}"/>
                </a:ext>
              </a:extLst>
            </p:cNvPr>
            <p:cNvSpPr txBox="1"/>
            <p:nvPr/>
          </p:nvSpPr>
          <p:spPr>
            <a:xfrm>
              <a:off x="457200" y="2529191"/>
              <a:ext cx="7537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15 cm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90D0A2A-739D-264C-B4CB-FFAC1AAC122E}"/>
              </a:ext>
            </a:extLst>
          </p:cNvPr>
          <p:cNvSpPr txBox="1"/>
          <p:nvPr/>
        </p:nvSpPr>
        <p:spPr>
          <a:xfrm>
            <a:off x="4244742" y="3320716"/>
            <a:ext cx="11935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Pure alumina</a:t>
            </a:r>
          </a:p>
          <a:p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~5x10</a:t>
            </a:r>
            <a:r>
              <a:rPr lang="en-US" baseline="300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15</a:t>
            </a:r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 Ω-cm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699B70-3599-9041-BE5F-C23CCF3B81BC}"/>
              </a:ext>
            </a:extLst>
          </p:cNvPr>
          <p:cNvSpPr txBox="1"/>
          <p:nvPr/>
        </p:nvSpPr>
        <p:spPr>
          <a:xfrm>
            <a:off x="7737108" y="2943726"/>
            <a:ext cx="11935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Doped alumina</a:t>
            </a:r>
          </a:p>
          <a:p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~8x10</a:t>
            </a:r>
            <a:r>
              <a:rPr lang="en-US" baseline="300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11</a:t>
            </a:r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 Ω-cm</a:t>
            </a:r>
          </a:p>
          <a:p>
            <a:endParaRPr lang="en-US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226A13-7097-114B-B413-EEA6E2D0DD39}"/>
              </a:ext>
            </a:extLst>
          </p:cNvPr>
          <p:cNvSpPr txBox="1"/>
          <p:nvPr/>
        </p:nvSpPr>
        <p:spPr>
          <a:xfrm>
            <a:off x="9747183" y="3423385"/>
            <a:ext cx="11935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Arial Rounded MT Bold" panose="020F0704030504030204" pitchFamily="34" charset="77"/>
              </a:rPr>
              <a:t>ZrO</a:t>
            </a:r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 coated alumina</a:t>
            </a:r>
          </a:p>
          <a:p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~2x10</a:t>
            </a:r>
            <a:r>
              <a:rPr lang="en-US" baseline="300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13</a:t>
            </a:r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 Ω-cm</a:t>
            </a:r>
          </a:p>
          <a:p>
            <a:endParaRPr lang="en-US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65645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E433-D923-9B4F-88F3-5DE4C1558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697729" cy="728029"/>
          </a:xfrm>
        </p:spPr>
        <p:txBody>
          <a:bodyPr/>
          <a:lstStyle/>
          <a:p>
            <a:r>
              <a:rPr lang="en-US" dirty="0"/>
              <a:t>The reality of HV breakdown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EAFA99-2942-994E-96CF-C860BAAB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r>
              <a:rPr lang="en-US" dirty="0"/>
              <a:t>/30</a:t>
            </a:r>
          </a:p>
        </p:txBody>
      </p:sp>
      <p:pic>
        <p:nvPicPr>
          <p:cNvPr id="6" name="Picture 5" descr="Figure 3.png">
            <a:extLst>
              <a:ext uri="{FF2B5EF4-FFF2-40B4-BE49-F238E27FC236}">
                <a16:creationId xmlns:a16="http://schemas.microsoft.com/office/drawing/2014/main" id="{C3E30A5F-C34C-5B41-9915-F98BC3709F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828925" y="1145540"/>
            <a:ext cx="5943600" cy="289052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1151326-8CB4-E844-8362-2CCBD38A0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980" y="884824"/>
            <a:ext cx="1600200" cy="34861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The first test with </a:t>
            </a:r>
            <a:r>
              <a:rPr lang="en-US" b="1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R30 </a:t>
            </a:r>
            <a:r>
              <a:rPr lang="en-US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pure alumina ceramic suffered breakdown at </a:t>
            </a:r>
            <a:r>
              <a:rPr lang="en-US" b="1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~315kV </a:t>
            </a:r>
            <a:r>
              <a:rPr lang="en-US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with subsequent puncture a</a:t>
            </a:r>
            <a:r>
              <a:rPr lang="en-US" b="1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t 330kV.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A38C5B4-7D78-B941-BFE8-391EE2209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717" y="1126085"/>
            <a:ext cx="1832204" cy="28905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A second test with a </a:t>
            </a:r>
            <a:r>
              <a:rPr lang="en-US" b="1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new R30 </a:t>
            </a:r>
            <a:r>
              <a:rPr lang="en-US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pure alumina suffered breakdown at </a:t>
            </a:r>
            <a:r>
              <a:rPr lang="en-US" b="1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~315 kV.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3C8094-7724-1C45-B1D2-DFDA2557E96C}"/>
              </a:ext>
            </a:extLst>
          </p:cNvPr>
          <p:cNvSpPr txBox="1"/>
          <p:nvPr/>
        </p:nvSpPr>
        <p:spPr>
          <a:xfrm>
            <a:off x="1228725" y="5600701"/>
            <a:ext cx="914399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* M. </a:t>
            </a:r>
            <a:r>
              <a:rPr lang="en-US" sz="1200" dirty="0" err="1">
                <a:latin typeface="Century Gothic" panose="020B0502020202020204" pitchFamily="34" charset="0"/>
              </a:rPr>
              <a:t>BastaniNejad</a:t>
            </a:r>
            <a:r>
              <a:rPr lang="en-US" sz="1200" dirty="0">
                <a:latin typeface="Century Gothic" panose="020B0502020202020204" pitchFamily="34" charset="0"/>
              </a:rPr>
              <a:t>, A. A. </a:t>
            </a:r>
            <a:r>
              <a:rPr lang="en-US" sz="1200" dirty="0" err="1">
                <a:latin typeface="Century Gothic" panose="020B0502020202020204" pitchFamily="34" charset="0"/>
              </a:rPr>
              <a:t>Elmustafa</a:t>
            </a:r>
            <a:r>
              <a:rPr lang="en-US" sz="1200" dirty="0">
                <a:latin typeface="Century Gothic" panose="020B0502020202020204" pitchFamily="34" charset="0"/>
              </a:rPr>
              <a:t>, E. Forman, J. Clark, S. Covert, J. </a:t>
            </a:r>
            <a:r>
              <a:rPr lang="en-US" sz="1200" dirty="0" err="1">
                <a:latin typeface="Century Gothic" panose="020B0502020202020204" pitchFamily="34" charset="0"/>
              </a:rPr>
              <a:t>Grames</a:t>
            </a:r>
            <a:r>
              <a:rPr lang="en-US" sz="1200" dirty="0">
                <a:latin typeface="Century Gothic" panose="020B0502020202020204" pitchFamily="34" charset="0"/>
              </a:rPr>
              <a:t>, J. </a:t>
            </a:r>
            <a:r>
              <a:rPr lang="en-US" sz="1200" dirty="0" err="1">
                <a:latin typeface="Century Gothic" panose="020B0502020202020204" pitchFamily="34" charset="0"/>
              </a:rPr>
              <a:t>Hansknecht</a:t>
            </a:r>
            <a:r>
              <a:rPr lang="en-US" sz="1200" dirty="0">
                <a:latin typeface="Century Gothic" panose="020B0502020202020204" pitchFamily="34" charset="0"/>
              </a:rPr>
              <a:t>, C. Hernandez-Garcia, M. </a:t>
            </a:r>
            <a:r>
              <a:rPr lang="en-US" sz="1200" dirty="0" err="1">
                <a:latin typeface="Century Gothic" panose="020B0502020202020204" pitchFamily="34" charset="0"/>
              </a:rPr>
              <a:t>Poelker</a:t>
            </a:r>
            <a:r>
              <a:rPr lang="en-US" sz="1200" dirty="0">
                <a:latin typeface="Century Gothic" panose="020B0502020202020204" pitchFamily="34" charset="0"/>
              </a:rPr>
              <a:t> and R. Suleiman, “</a:t>
            </a:r>
            <a:r>
              <a:rPr lang="en-US" sz="1200" i="1" dirty="0">
                <a:latin typeface="Century Gothic" panose="020B0502020202020204" pitchFamily="34" charset="0"/>
              </a:rPr>
              <a:t>Improving the performance of stainless-steel DC high voltage photoelectron gun cathode electrodes via gas conditioning with helium or krypton</a:t>
            </a:r>
            <a:r>
              <a:rPr lang="en-US" sz="1200" dirty="0">
                <a:latin typeface="Century Gothic" panose="020B0502020202020204" pitchFamily="34" charset="0"/>
              </a:rPr>
              <a:t>,” </a:t>
            </a:r>
            <a:r>
              <a:rPr lang="en-US" sz="1200" dirty="0" err="1">
                <a:latin typeface="Century Gothic" panose="020B0502020202020204" pitchFamily="34" charset="0"/>
              </a:rPr>
              <a:t>Nucl</a:t>
            </a:r>
            <a:r>
              <a:rPr lang="en-US" sz="1200" dirty="0">
                <a:latin typeface="Century Gothic" panose="020B0502020202020204" pitchFamily="34" charset="0"/>
              </a:rPr>
              <a:t>. Instr. and Meth. in Phys. Res. A, Vol. 762, pp. 135–141, 2014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A7AE59-B2EB-9745-914B-B9F4ECBF21D6}"/>
              </a:ext>
            </a:extLst>
          </p:cNvPr>
          <p:cNvSpPr txBox="1"/>
          <p:nvPr/>
        </p:nvSpPr>
        <p:spPr>
          <a:xfrm>
            <a:off x="1558926" y="45466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Field emission managed by krypton-processing*,  i.e., voltage was applied with ~10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-5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 Torr krypton added to gun chamber  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CE536062-3A69-1C4E-AB14-CD8C82084B70}"/>
              </a:ext>
            </a:extLst>
          </p:cNvPr>
          <p:cNvSpPr txBox="1">
            <a:spLocks/>
          </p:cNvSpPr>
          <p:nvPr/>
        </p:nvSpPr>
        <p:spPr>
          <a:xfrm>
            <a:off x="959679" y="6492875"/>
            <a:ext cx="43418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Hernandez-Garcia IVESC 2023. Tsukuba, 25-29 September</a:t>
            </a:r>
          </a:p>
        </p:txBody>
      </p:sp>
    </p:spTree>
    <p:extLst>
      <p:ext uri="{BB962C8B-B14F-4D97-AF65-F5344CB8AC3E}">
        <p14:creationId xmlns:p14="http://schemas.microsoft.com/office/powerpoint/2010/main" val="2066803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0C0F4-EA4D-3140-B385-4ED46C8D3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8029"/>
          </a:xfrm>
        </p:spPr>
        <p:txBody>
          <a:bodyPr>
            <a:normAutofit fontScale="90000"/>
          </a:bodyPr>
          <a:lstStyle/>
          <a:p>
            <a:r>
              <a:rPr lang="en-US" dirty="0"/>
              <a:t>Using a triple point junction shield was key for reaching 350 kV with no breakdown using the pure alumina R30 insulator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A0846F-552C-CB43-830B-2881EFC95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r>
              <a:rPr lang="en-US" dirty="0"/>
              <a:t>/30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FBCA95-D138-004C-B379-CCB261C754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46"/>
          <a:stretch/>
        </p:blipFill>
        <p:spPr>
          <a:xfrm>
            <a:off x="2369451" y="900113"/>
            <a:ext cx="2307719" cy="2943225"/>
          </a:xfrm>
          <a:prstGeom prst="rect">
            <a:avLst/>
          </a:prstGeom>
        </p:spPr>
      </p:pic>
      <p:pic>
        <p:nvPicPr>
          <p:cNvPr id="8" name="Picture 7" descr="Dummy ball on R30 white insulator.jpg">
            <a:extLst>
              <a:ext uri="{FF2B5EF4-FFF2-40B4-BE49-F238E27FC236}">
                <a16:creationId xmlns:a16="http://schemas.microsoft.com/office/drawing/2014/main" id="{966C7D1B-B5EE-9646-A1A5-8621CB125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80" y="914401"/>
            <a:ext cx="2175272" cy="29003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413112-5984-3341-9EE5-1EF6F9D6B2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8" t="9533" r="17873" b="8639"/>
          <a:stretch/>
        </p:blipFill>
        <p:spPr>
          <a:xfrm>
            <a:off x="5398851" y="2033081"/>
            <a:ext cx="6642126" cy="37159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3B8B9B-F554-DD4C-A806-FFFEB87F5A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2228"/>
          <a:stretch/>
        </p:blipFill>
        <p:spPr>
          <a:xfrm>
            <a:off x="521533" y="4400753"/>
            <a:ext cx="3536696" cy="1737401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B1E9FEDC-8675-3D4F-B2B7-FFA14D03E031}"/>
              </a:ext>
            </a:extLst>
          </p:cNvPr>
          <p:cNvSpPr/>
          <p:nvPr/>
        </p:nvSpPr>
        <p:spPr>
          <a:xfrm>
            <a:off x="1657350" y="2057400"/>
            <a:ext cx="1257300" cy="3429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2008AB4-400D-984E-A69B-3FCA671CCE9B}"/>
              </a:ext>
            </a:extLst>
          </p:cNvPr>
          <p:cNvCxnSpPr>
            <a:cxnSpLocks/>
          </p:cNvCxnSpPr>
          <p:nvPr/>
        </p:nvCxnSpPr>
        <p:spPr>
          <a:xfrm flipH="1">
            <a:off x="3891064" y="2782111"/>
            <a:ext cx="1536971" cy="22860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80905607-1317-294A-9B2B-63415CCE07F2}"/>
              </a:ext>
            </a:extLst>
          </p:cNvPr>
          <p:cNvSpPr/>
          <p:nvPr/>
        </p:nvSpPr>
        <p:spPr>
          <a:xfrm>
            <a:off x="2879387" y="1945532"/>
            <a:ext cx="1293779" cy="554477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30A7B065-998F-A448-8A4A-5C9D7B4924A3}"/>
              </a:ext>
            </a:extLst>
          </p:cNvPr>
          <p:cNvSpPr txBox="1">
            <a:spLocks/>
          </p:cNvSpPr>
          <p:nvPr/>
        </p:nvSpPr>
        <p:spPr>
          <a:xfrm>
            <a:off x="959679" y="6492875"/>
            <a:ext cx="43418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Hernandez-Garcia IVESC 2023. Tsukuba, 25-29 September</a:t>
            </a:r>
          </a:p>
        </p:txBody>
      </p:sp>
    </p:spTree>
    <p:extLst>
      <p:ext uri="{BB962C8B-B14F-4D97-AF65-F5344CB8AC3E}">
        <p14:creationId xmlns:p14="http://schemas.microsoft.com/office/powerpoint/2010/main" val="3206008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8AEB1-9EF3-A047-BDCC-6818824B5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809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Triple junction shield optimization: vacuum, metal and insulator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20B47-BC1C-0F43-8B46-46B8D3853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372" y="1409535"/>
            <a:ext cx="4190088" cy="2077583"/>
          </a:xfrm>
        </p:spPr>
        <p:txBody>
          <a:bodyPr>
            <a:normAutofit/>
          </a:bodyPr>
          <a:lstStyle/>
          <a:p>
            <a:r>
              <a:rPr lang="en-US" sz="1600" dirty="0"/>
              <a:t>Minimize gradient along the insulator</a:t>
            </a:r>
          </a:p>
          <a:p>
            <a:r>
              <a:rPr lang="en-US" sz="1600" dirty="0"/>
              <a:t>Minimize gradient at triple junction</a:t>
            </a:r>
          </a:p>
          <a:p>
            <a:r>
              <a:rPr lang="en-US" sz="1600" dirty="0"/>
              <a:t>Make the potential along the insulator as linear as possible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17D16-1F37-EA48-93F4-DE99CAA00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r>
              <a:rPr lang="en-US" dirty="0"/>
              <a:t>/30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86E61C-7828-E340-BD07-76A49C171466}"/>
              </a:ext>
            </a:extLst>
          </p:cNvPr>
          <p:cNvSpPr txBox="1"/>
          <p:nvPr/>
        </p:nvSpPr>
        <p:spPr>
          <a:xfrm>
            <a:off x="269823" y="816561"/>
            <a:ext cx="4428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To reduce risk of vacuum breakdown: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0C30A32-A918-DC4C-9847-5D9DB7F8CB64}"/>
              </a:ext>
            </a:extLst>
          </p:cNvPr>
          <p:cNvSpPr txBox="1">
            <a:spLocks/>
          </p:cNvSpPr>
          <p:nvPr/>
        </p:nvSpPr>
        <p:spPr>
          <a:xfrm>
            <a:off x="392795" y="4072661"/>
            <a:ext cx="4190088" cy="7318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Adjust electrode size and radius to maintain 10 MV/m maximum desired operating voltage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AC64A5-FDEA-5A4B-AD4A-9044B8FBE0F6}"/>
              </a:ext>
            </a:extLst>
          </p:cNvPr>
          <p:cNvSpPr txBox="1"/>
          <p:nvPr/>
        </p:nvSpPr>
        <p:spPr>
          <a:xfrm>
            <a:off x="205246" y="3607505"/>
            <a:ext cx="3759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To reduce risk of field emission: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686F375-DCD5-544E-8AF0-856E30C091D3}"/>
              </a:ext>
            </a:extLst>
          </p:cNvPr>
          <p:cNvSpPr txBox="1">
            <a:spLocks/>
          </p:cNvSpPr>
          <p:nvPr/>
        </p:nvSpPr>
        <p:spPr>
          <a:xfrm>
            <a:off x="421210" y="5882226"/>
            <a:ext cx="4190088" cy="731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Keep anode-cathode gap away from the line of sight to insulator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015EA0-FE4B-0145-AC29-3094AECE1EC9}"/>
              </a:ext>
            </a:extLst>
          </p:cNvPr>
          <p:cNvSpPr txBox="1"/>
          <p:nvPr/>
        </p:nvSpPr>
        <p:spPr>
          <a:xfrm>
            <a:off x="264658" y="4875782"/>
            <a:ext cx="4849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To attain a radially symmetric electric field in the anode-cathode gap (beam dynamics):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55851E-D583-2047-AD10-80BAFC76A15B}"/>
              </a:ext>
            </a:extLst>
          </p:cNvPr>
          <p:cNvGrpSpPr/>
          <p:nvPr/>
        </p:nvGrpSpPr>
        <p:grpSpPr>
          <a:xfrm>
            <a:off x="7033097" y="649177"/>
            <a:ext cx="3920605" cy="6131002"/>
            <a:chOff x="7196811" y="123986"/>
            <a:chExt cx="4584371" cy="669872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687014A-38FD-304A-8FF4-7FA48218F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09182" y="123986"/>
              <a:ext cx="4572000" cy="325480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A0B85D1-9837-544F-B018-6CC628CAFC84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6811" y="3165112"/>
              <a:ext cx="4572000" cy="36576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771D02F-BDAA-D44C-9960-AA66612CF8A1}"/>
              </a:ext>
            </a:extLst>
          </p:cNvPr>
          <p:cNvGrpSpPr/>
          <p:nvPr/>
        </p:nvGrpSpPr>
        <p:grpSpPr>
          <a:xfrm>
            <a:off x="4681655" y="1407064"/>
            <a:ext cx="642513" cy="470898"/>
            <a:chOff x="4691487" y="1790521"/>
            <a:chExt cx="642513" cy="685979"/>
          </a:xfrm>
        </p:grpSpPr>
        <p:sp>
          <p:nvSpPr>
            <p:cNvPr id="23" name="Right Bracket 22">
              <a:extLst>
                <a:ext uri="{FF2B5EF4-FFF2-40B4-BE49-F238E27FC236}">
                  <a16:creationId xmlns:a16="http://schemas.microsoft.com/office/drawing/2014/main" id="{0C998E72-9301-0043-9FB0-6260D7A8710D}"/>
                </a:ext>
              </a:extLst>
            </p:cNvPr>
            <p:cNvSpPr/>
            <p:nvPr/>
          </p:nvSpPr>
          <p:spPr>
            <a:xfrm>
              <a:off x="5092700" y="1790700"/>
              <a:ext cx="241300" cy="685800"/>
            </a:xfrm>
            <a:prstGeom prst="rightBracket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AB1EA70-36D4-044D-8D2F-E48D21D3C2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7390" y="1790521"/>
              <a:ext cx="495300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C65961A-14BA-9141-8E78-D1DEB0351C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1487" y="2476500"/>
              <a:ext cx="495300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757EDD3-F4A5-5242-ADB6-4EB7B1F57063}"/>
              </a:ext>
            </a:extLst>
          </p:cNvPr>
          <p:cNvGrpSpPr/>
          <p:nvPr/>
        </p:nvGrpSpPr>
        <p:grpSpPr>
          <a:xfrm>
            <a:off x="4685465" y="1887795"/>
            <a:ext cx="642513" cy="667856"/>
            <a:chOff x="4691487" y="1790521"/>
            <a:chExt cx="642513" cy="685979"/>
          </a:xfrm>
        </p:grpSpPr>
        <p:sp>
          <p:nvSpPr>
            <p:cNvPr id="30" name="Right Bracket 29">
              <a:extLst>
                <a:ext uri="{FF2B5EF4-FFF2-40B4-BE49-F238E27FC236}">
                  <a16:creationId xmlns:a16="http://schemas.microsoft.com/office/drawing/2014/main" id="{585DCEF9-0F02-AD48-84AF-D50A4DBF1E14}"/>
                </a:ext>
              </a:extLst>
            </p:cNvPr>
            <p:cNvSpPr/>
            <p:nvPr/>
          </p:nvSpPr>
          <p:spPr>
            <a:xfrm>
              <a:off x="5092700" y="1790700"/>
              <a:ext cx="241300" cy="685800"/>
            </a:xfrm>
            <a:prstGeom prst="rightBracket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883228A-4948-2840-9A08-407510F155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7390" y="1790521"/>
              <a:ext cx="495300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BC639FD-0741-384D-B359-4ABBEEC34C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1487" y="2476500"/>
              <a:ext cx="495300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0AEC107-448C-6742-BD06-78C930E8665D}"/>
              </a:ext>
            </a:extLst>
          </p:cNvPr>
          <p:cNvGrpSpPr/>
          <p:nvPr/>
        </p:nvGrpSpPr>
        <p:grpSpPr>
          <a:xfrm>
            <a:off x="4708325" y="2565303"/>
            <a:ext cx="642513" cy="1721562"/>
            <a:chOff x="4691487" y="1790521"/>
            <a:chExt cx="642513" cy="685979"/>
          </a:xfrm>
        </p:grpSpPr>
        <p:sp>
          <p:nvSpPr>
            <p:cNvPr id="34" name="Right Bracket 33">
              <a:extLst>
                <a:ext uri="{FF2B5EF4-FFF2-40B4-BE49-F238E27FC236}">
                  <a16:creationId xmlns:a16="http://schemas.microsoft.com/office/drawing/2014/main" id="{AD5CB7B1-B982-4A4A-8D6B-6635B057EA48}"/>
                </a:ext>
              </a:extLst>
            </p:cNvPr>
            <p:cNvSpPr/>
            <p:nvPr/>
          </p:nvSpPr>
          <p:spPr>
            <a:xfrm>
              <a:off x="5092700" y="1790700"/>
              <a:ext cx="241300" cy="685800"/>
            </a:xfrm>
            <a:prstGeom prst="rightBracket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03FF7F7-37AC-C848-B5B0-D4748D1CA3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7390" y="1790521"/>
              <a:ext cx="495300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6E885E6-56A6-8D49-8655-67153F4920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1487" y="2476500"/>
              <a:ext cx="495300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9C73A74-8AAF-9247-8D35-54DFFC553C21}"/>
              </a:ext>
            </a:extLst>
          </p:cNvPr>
          <p:cNvGrpSpPr/>
          <p:nvPr/>
        </p:nvGrpSpPr>
        <p:grpSpPr>
          <a:xfrm>
            <a:off x="4718157" y="4274641"/>
            <a:ext cx="642513" cy="1623239"/>
            <a:chOff x="4691487" y="1790521"/>
            <a:chExt cx="642513" cy="685979"/>
          </a:xfrm>
        </p:grpSpPr>
        <p:sp>
          <p:nvSpPr>
            <p:cNvPr id="38" name="Right Bracket 37">
              <a:extLst>
                <a:ext uri="{FF2B5EF4-FFF2-40B4-BE49-F238E27FC236}">
                  <a16:creationId xmlns:a16="http://schemas.microsoft.com/office/drawing/2014/main" id="{D8CF46AC-8842-DD4C-8C11-A60A513465CE}"/>
                </a:ext>
              </a:extLst>
            </p:cNvPr>
            <p:cNvSpPr/>
            <p:nvPr/>
          </p:nvSpPr>
          <p:spPr>
            <a:xfrm>
              <a:off x="5092700" y="1790700"/>
              <a:ext cx="241300" cy="685800"/>
            </a:xfrm>
            <a:prstGeom prst="rightBracket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E7FD586-110B-A74E-8304-3A73960CFF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7390" y="1790521"/>
              <a:ext cx="495300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849ED3A-48B6-5D49-A253-3BEA8EC778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1487" y="2476500"/>
              <a:ext cx="495300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E35892F-40CC-444F-97B0-9DA88E69B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7617" y="2367425"/>
            <a:ext cx="1788240" cy="134118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349FC45-D8DF-B54A-B698-CA952D5A2295}"/>
              </a:ext>
            </a:extLst>
          </p:cNvPr>
          <p:cNvSpPr txBox="1"/>
          <p:nvPr/>
        </p:nvSpPr>
        <p:spPr>
          <a:xfrm>
            <a:off x="387587" y="6488668"/>
            <a:ext cx="4560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CST simulations: Gabriel Palacios-Serrano, JLab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A04CAA-1B3F-0043-A294-DB86002B7833}"/>
              </a:ext>
            </a:extLst>
          </p:cNvPr>
          <p:cNvSpPr txBox="1"/>
          <p:nvPr/>
        </p:nvSpPr>
        <p:spPr>
          <a:xfrm rot="16200000">
            <a:off x="4786009" y="3297677"/>
            <a:ext cx="1758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Iterative process</a:t>
            </a:r>
          </a:p>
        </p:txBody>
      </p:sp>
    </p:spTree>
    <p:extLst>
      <p:ext uri="{BB962C8B-B14F-4D97-AF65-F5344CB8AC3E}">
        <p14:creationId xmlns:p14="http://schemas.microsoft.com/office/powerpoint/2010/main" val="2713455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74D35-E76D-DD4D-AB79-7E4A5E430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928BF-A073-1A48-AE5E-4E0AD710B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988800" cy="6858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The engineering design evolves from the electrostatic optimization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DF771952-6BD7-984C-91DC-F756BBB24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76477" y="6450403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r>
              <a:rPr lang="en-US" dirty="0"/>
              <a:t>/30</a:t>
            </a:r>
          </a:p>
        </p:txBody>
      </p:sp>
      <p:sp>
        <p:nvSpPr>
          <p:cNvPr id="32" name="Date Placeholder 5">
            <a:extLst>
              <a:ext uri="{FF2B5EF4-FFF2-40B4-BE49-F238E27FC236}">
                <a16:creationId xmlns:a16="http://schemas.microsoft.com/office/drawing/2014/main" id="{4DB9B2A3-4C9D-2E47-88C2-EB2609FD2444}"/>
              </a:ext>
            </a:extLst>
          </p:cNvPr>
          <p:cNvSpPr txBox="1">
            <a:spLocks/>
          </p:cNvSpPr>
          <p:nvPr/>
        </p:nvSpPr>
        <p:spPr>
          <a:xfrm>
            <a:off x="959679" y="6492875"/>
            <a:ext cx="43418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Hernandez-Garcia IVESC 2023. Tsukuba, 25-29 September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7DC42A6-67DE-504A-9623-64888076AC14}"/>
              </a:ext>
            </a:extLst>
          </p:cNvPr>
          <p:cNvGrpSpPr/>
          <p:nvPr/>
        </p:nvGrpSpPr>
        <p:grpSpPr>
          <a:xfrm>
            <a:off x="6620932" y="2006599"/>
            <a:ext cx="5335689" cy="4511433"/>
            <a:chOff x="0" y="805450"/>
            <a:chExt cx="6021488" cy="5423590"/>
          </a:xfrm>
        </p:grpSpPr>
        <p:pic>
          <p:nvPicPr>
            <p:cNvPr id="8" name="Picture 7" descr="350Mhz Gun with Guts no edges blue puck.jpg">
              <a:extLst>
                <a:ext uri="{FF2B5EF4-FFF2-40B4-BE49-F238E27FC236}">
                  <a16:creationId xmlns:a16="http://schemas.microsoft.com/office/drawing/2014/main" id="{26D6DE6A-CCD1-C747-B53E-973135BB7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37" t="6818" r="21202" b="5371"/>
            <a:stretch/>
          </p:blipFill>
          <p:spPr>
            <a:xfrm>
              <a:off x="0" y="805450"/>
              <a:ext cx="5882137" cy="505348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4AC04D7-36BF-0D43-91E9-B1EB9927D9C7}"/>
                </a:ext>
              </a:extLst>
            </p:cNvPr>
            <p:cNvSpPr txBox="1"/>
            <p:nvPr/>
          </p:nvSpPr>
          <p:spPr>
            <a:xfrm>
              <a:off x="773423" y="1833869"/>
              <a:ext cx="1254025" cy="40700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PT Sans Caption"/>
                  <a:cs typeface="PT Sans Caption"/>
                </a:rPr>
                <a:t>Insulator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630BC1-B4E7-6545-B9BC-10DB2F0F0802}"/>
                </a:ext>
              </a:extLst>
            </p:cNvPr>
            <p:cNvSpPr txBox="1"/>
            <p:nvPr/>
          </p:nvSpPr>
          <p:spPr>
            <a:xfrm>
              <a:off x="2003172" y="5225850"/>
              <a:ext cx="1304678" cy="4070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PT Sans Caption"/>
                  <a:cs typeface="PT Sans Caption"/>
                </a:rPr>
                <a:t>NEG array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D649ECE-0D96-CC41-A57D-C6AF98FBF514}"/>
                </a:ext>
              </a:extLst>
            </p:cNvPr>
            <p:cNvSpPr txBox="1"/>
            <p:nvPr/>
          </p:nvSpPr>
          <p:spPr>
            <a:xfrm>
              <a:off x="3049397" y="1919025"/>
              <a:ext cx="997778" cy="40700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PT Sans Caption"/>
                  <a:cs typeface="PT Sans Caption"/>
                </a:rPr>
                <a:t>Anode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9C44050-E879-D44B-94BD-3DAD001A900A}"/>
                </a:ext>
              </a:extLst>
            </p:cNvPr>
            <p:cNvCxnSpPr>
              <a:cxnSpLocks/>
            </p:cNvCxnSpPr>
            <p:nvPr/>
          </p:nvCxnSpPr>
          <p:spPr>
            <a:xfrm>
              <a:off x="3934048" y="2302645"/>
              <a:ext cx="0" cy="488181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FF414CE-A43F-3644-8DC1-2FFC2A56BF9F}"/>
                </a:ext>
              </a:extLst>
            </p:cNvPr>
            <p:cNvSpPr txBox="1"/>
            <p:nvPr/>
          </p:nvSpPr>
          <p:spPr>
            <a:xfrm>
              <a:off x="580824" y="2838125"/>
              <a:ext cx="1197636" cy="129501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PT Sans Caption"/>
                  <a:cs typeface="PT Sans Caption"/>
                </a:rPr>
                <a:t>Triple point junction shield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14FE1C5-A117-7D4C-8BCE-906E7DECF9E7}"/>
                </a:ext>
              </a:extLst>
            </p:cNvPr>
            <p:cNvSpPr txBox="1"/>
            <p:nvPr/>
          </p:nvSpPr>
          <p:spPr>
            <a:xfrm>
              <a:off x="4807147" y="1389005"/>
              <a:ext cx="1042987" cy="9990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F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PT Sans Caption"/>
                  <a:cs typeface="PT Sans Caption"/>
                </a:rPr>
                <a:t>Laser beam in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5DAB49C-BC8E-C248-A786-D4D9799BD70C}"/>
                </a:ext>
              </a:extLst>
            </p:cNvPr>
            <p:cNvSpPr txBox="1"/>
            <p:nvPr/>
          </p:nvSpPr>
          <p:spPr>
            <a:xfrm>
              <a:off x="4915301" y="4864872"/>
              <a:ext cx="891502" cy="99901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F3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PT Sans Caption"/>
                  <a:cs typeface="PT Sans Caption"/>
                </a:rPr>
                <a:t>Laser beam out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A56B30-8DEC-F44F-8DEF-7E5F03DA9B87}"/>
                </a:ext>
              </a:extLst>
            </p:cNvPr>
            <p:cNvSpPr txBox="1"/>
            <p:nvPr/>
          </p:nvSpPr>
          <p:spPr>
            <a:xfrm>
              <a:off x="4079725" y="3583576"/>
              <a:ext cx="1941763" cy="4070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PT Sans Caption"/>
                  <a:cs typeface="PT Sans Caption"/>
                </a:rPr>
                <a:t>Electron beam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2C117F9-8DAF-E744-928B-5D2D0C8AB7E2}"/>
                </a:ext>
              </a:extLst>
            </p:cNvPr>
            <p:cNvCxnSpPr>
              <a:stCxn id="17" idx="0"/>
            </p:cNvCxnSpPr>
            <p:nvPr/>
          </p:nvCxnSpPr>
          <p:spPr>
            <a:xfrm flipV="1">
              <a:off x="1179643" y="2676524"/>
              <a:ext cx="698566" cy="161601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BE27F09-F7CF-344D-8805-5022E8E3D724}"/>
                </a:ext>
              </a:extLst>
            </p:cNvPr>
            <p:cNvCxnSpPr>
              <a:cxnSpLocks/>
            </p:cNvCxnSpPr>
            <p:nvPr/>
          </p:nvCxnSpPr>
          <p:spPr>
            <a:xfrm>
              <a:off x="2003554" y="2004688"/>
              <a:ext cx="274705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CEAE51D8-708E-E045-A458-EF700923F5CF}"/>
                </a:ext>
              </a:extLst>
            </p:cNvPr>
            <p:cNvSpPr/>
            <p:nvPr/>
          </p:nvSpPr>
          <p:spPr>
            <a:xfrm rot="9165245">
              <a:off x="3470512" y="2797350"/>
              <a:ext cx="1947652" cy="186652"/>
            </a:xfrm>
            <a:prstGeom prst="rightArrow">
              <a:avLst/>
            </a:prstGeom>
            <a:solidFill>
              <a:srgbClr val="00F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44A4F0E6-0E56-4B44-9755-8950DAFD6600}"/>
                </a:ext>
              </a:extLst>
            </p:cNvPr>
            <p:cNvSpPr/>
            <p:nvPr/>
          </p:nvSpPr>
          <p:spPr>
            <a:xfrm>
              <a:off x="3692722" y="3485608"/>
              <a:ext cx="1966292" cy="162468"/>
            </a:xfrm>
            <a:prstGeom prst="rightArrow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D0787FC-25B2-B347-98D0-B90C2EE0E34B}"/>
                </a:ext>
              </a:extLst>
            </p:cNvPr>
            <p:cNvSpPr txBox="1"/>
            <p:nvPr/>
          </p:nvSpPr>
          <p:spPr>
            <a:xfrm>
              <a:off x="2284159" y="4678164"/>
              <a:ext cx="1818445" cy="4070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PT Sans Caption"/>
                  <a:cs typeface="PT Sans Caption"/>
                </a:rPr>
                <a:t>Photocathode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90066FD-9CDF-5248-83EC-79CBAA7498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82128" y="3560161"/>
              <a:ext cx="41056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ACF2120-5AB4-274E-9ED3-2A71E03CAA00}"/>
                </a:ext>
              </a:extLst>
            </p:cNvPr>
            <p:cNvCxnSpPr/>
            <p:nvPr/>
          </p:nvCxnSpPr>
          <p:spPr>
            <a:xfrm>
              <a:off x="3492697" y="3548063"/>
              <a:ext cx="0" cy="112871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ight Arrow 27">
              <a:extLst>
                <a:ext uri="{FF2B5EF4-FFF2-40B4-BE49-F238E27FC236}">
                  <a16:creationId xmlns:a16="http://schemas.microsoft.com/office/drawing/2014/main" id="{A4B57913-50C4-AF49-8704-C854ABCAB007}"/>
                </a:ext>
              </a:extLst>
            </p:cNvPr>
            <p:cNvSpPr/>
            <p:nvPr/>
          </p:nvSpPr>
          <p:spPr>
            <a:xfrm rot="1635202">
              <a:off x="3508612" y="4178476"/>
              <a:ext cx="1947652" cy="186652"/>
            </a:xfrm>
            <a:prstGeom prst="rightArrow">
              <a:avLst/>
            </a:prstGeom>
            <a:solidFill>
              <a:srgbClr val="00F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9336E74-15F4-BF40-857E-4E891AA994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70210" y="6063217"/>
              <a:ext cx="118785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CF38870-C6E0-2C47-9581-EA552D9C9F19}"/>
                </a:ext>
              </a:extLst>
            </p:cNvPr>
            <p:cNvSpPr txBox="1"/>
            <p:nvPr/>
          </p:nvSpPr>
          <p:spPr>
            <a:xfrm>
              <a:off x="2298609" y="5923785"/>
              <a:ext cx="622671" cy="3052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15 cm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801C65A-FE1D-3342-9AFD-BD92BB06A5EB}"/>
              </a:ext>
            </a:extLst>
          </p:cNvPr>
          <p:cNvSpPr txBox="1"/>
          <p:nvPr/>
        </p:nvSpPr>
        <p:spPr>
          <a:xfrm>
            <a:off x="731044" y="1184489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Electron gun electrostatic fields at 350 kV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1319C73-F4EE-7448-BAFC-788F8386C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64" y="1802942"/>
            <a:ext cx="6011335" cy="4326925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6DDCFC3-5EB9-0846-A65D-BA1A04F1A890}"/>
              </a:ext>
            </a:extLst>
          </p:cNvPr>
          <p:cNvCxnSpPr>
            <a:cxnSpLocks/>
          </p:cNvCxnSpPr>
          <p:nvPr/>
        </p:nvCxnSpPr>
        <p:spPr>
          <a:xfrm flipH="1">
            <a:off x="1496077" y="6266416"/>
            <a:ext cx="967723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2C87B49-8336-E94E-9C99-E8CC6154298C}"/>
              </a:ext>
            </a:extLst>
          </p:cNvPr>
          <p:cNvSpPr txBox="1"/>
          <p:nvPr/>
        </p:nvSpPr>
        <p:spPr>
          <a:xfrm>
            <a:off x="1705942" y="6126986"/>
            <a:ext cx="56778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15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8FFA9B-F42C-0346-A470-1CA620E0A41E}"/>
              </a:ext>
            </a:extLst>
          </p:cNvPr>
          <p:cNvSpPr txBox="1"/>
          <p:nvPr/>
        </p:nvSpPr>
        <p:spPr>
          <a:xfrm>
            <a:off x="6587067" y="956732"/>
            <a:ext cx="5190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Un-polarized beam gun design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(polarized beam guns use laser beam normal to photocathode)</a:t>
            </a:r>
          </a:p>
        </p:txBody>
      </p:sp>
    </p:spTree>
    <p:extLst>
      <p:ext uri="{BB962C8B-B14F-4D97-AF65-F5344CB8AC3E}">
        <p14:creationId xmlns:p14="http://schemas.microsoft.com/office/powerpoint/2010/main" val="28248832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184E78C-0A60-1B4E-A7E8-0D58AC4C7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188" t="5542" r="16519" b="5525"/>
          <a:stretch/>
        </p:blipFill>
        <p:spPr>
          <a:xfrm>
            <a:off x="554475" y="865761"/>
            <a:ext cx="5214027" cy="524601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B63697-B82E-064D-A007-C44E69777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C. Hernandez-Garcia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1240D-5426-8F45-8602-8CA87D4D5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r>
              <a:rPr lang="en-US" dirty="0"/>
              <a:t>/30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6F34C50-6314-634F-B518-5E192F29F79D}"/>
              </a:ext>
            </a:extLst>
          </p:cNvPr>
          <p:cNvSpPr txBox="1">
            <a:spLocks/>
          </p:cNvSpPr>
          <p:nvPr/>
        </p:nvSpPr>
        <p:spPr>
          <a:xfrm>
            <a:off x="5968100" y="1591733"/>
            <a:ext cx="5963054" cy="3208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Was connected with a HV cable to a 500 kV, 5 mA DC SF</a:t>
            </a:r>
            <a:r>
              <a:rPr lang="en-US" baseline="-25000" dirty="0"/>
              <a:t>6</a:t>
            </a:r>
            <a:r>
              <a:rPr lang="en-US" dirty="0"/>
              <a:t> gas insulated power supply</a:t>
            </a:r>
          </a:p>
          <a:p>
            <a:endParaRPr lang="en-US" dirty="0"/>
          </a:p>
          <a:p>
            <a:r>
              <a:rPr lang="en-US" dirty="0"/>
              <a:t>Was conditioned to 350 kV using Kr gas</a:t>
            </a:r>
          </a:p>
          <a:p>
            <a:endParaRPr lang="en-US" dirty="0"/>
          </a:p>
          <a:p>
            <a:r>
              <a:rPr lang="en-US" dirty="0"/>
              <a:t>Delivered over 1000 hours of un-polarized beam operating at 300 kV </a:t>
            </a:r>
            <a:r>
              <a:rPr lang="en-US" i="1" u="sng" dirty="0"/>
              <a:t>with no measurable field emission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0B468B-C6F2-A542-B716-0A96456E4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800" dirty="0"/>
              <a:t>The fully assembled photogun:</a:t>
            </a:r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88119A7C-1D3A-E54F-A80B-110221D62016}"/>
              </a:ext>
            </a:extLst>
          </p:cNvPr>
          <p:cNvSpPr txBox="1">
            <a:spLocks/>
          </p:cNvSpPr>
          <p:nvPr/>
        </p:nvSpPr>
        <p:spPr>
          <a:xfrm>
            <a:off x="959679" y="6492875"/>
            <a:ext cx="43418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Hernandez-Garcia IVESC 2023. Tsukuba, 25-29 September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016DAC-CF28-C34B-9037-2C9E98CDC067}"/>
              </a:ext>
            </a:extLst>
          </p:cNvPr>
          <p:cNvSpPr txBox="1"/>
          <p:nvPr/>
        </p:nvSpPr>
        <p:spPr>
          <a:xfrm>
            <a:off x="5877707" y="5447490"/>
            <a:ext cx="631429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entury Gothic" panose="020B0502020202020204" pitchFamily="34" charset="0"/>
              </a:rPr>
              <a:t>C. Hernandez-Garcia, et al., “</a:t>
            </a:r>
            <a:r>
              <a:rPr lang="en-US" sz="1200" i="1" dirty="0">
                <a:latin typeface="Century Gothic" panose="020B0502020202020204" pitchFamily="34" charset="0"/>
              </a:rPr>
              <a:t>Compact -300 kV dc inverted insulator photogun with biased anode and alkali-antimonide photocathode</a:t>
            </a:r>
            <a:r>
              <a:rPr lang="en-US" sz="1200" dirty="0">
                <a:latin typeface="Century Gothic" panose="020B0502020202020204" pitchFamily="34" charset="0"/>
              </a:rPr>
              <a:t>,” Phys. Rec. Acc. And Beams</a:t>
            </a:r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is-IS" sz="1200" b="1" dirty="0">
                <a:latin typeface="Century Gothic" charset="0"/>
                <a:ea typeface="Century Gothic" charset="0"/>
                <a:cs typeface="Century Gothic" charset="0"/>
              </a:rPr>
              <a:t>22</a:t>
            </a:r>
            <a:r>
              <a:rPr lang="is-IS" sz="1200" dirty="0">
                <a:latin typeface="Century Gothic" charset="0"/>
                <a:ea typeface="Century Gothic" charset="0"/>
                <a:cs typeface="Century Gothic" charset="0"/>
              </a:rPr>
              <a:t>, 113401 (2019)</a:t>
            </a:r>
            <a:endParaRPr lang="en-US" sz="12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975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E07E6-DFC1-4843-875C-71757548A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0936"/>
          </a:xfrm>
        </p:spPr>
        <p:txBody>
          <a:bodyPr>
            <a:normAutofit fontScale="90000"/>
          </a:bodyPr>
          <a:lstStyle/>
          <a:p>
            <a:r>
              <a:rPr lang="en-US" dirty="0"/>
              <a:t>The Jefferson Lab Continuous Electron Beam Accelerator Facility (CEBAF) provides high polarization CW beam to four nuclear physics experimental halls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1B32E6-8545-3F47-B2BC-29DC602F4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r>
              <a:rPr lang="en-US" dirty="0"/>
              <a:t>/30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B6E852-418A-D344-A918-8D23A74E6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77" y="1536459"/>
            <a:ext cx="8572902" cy="4822257"/>
          </a:xfrm>
          <a:prstGeom prst="rect">
            <a:avLst/>
          </a:prstGeom>
        </p:spPr>
      </p:pic>
      <p:pic>
        <p:nvPicPr>
          <p:cNvPr id="8" name="Picture 7" descr="CEBAF sketch.gif">
            <a:extLst>
              <a:ext uri="{FF2B5EF4-FFF2-40B4-BE49-F238E27FC236}">
                <a16:creationId xmlns:a16="http://schemas.microsoft.com/office/drawing/2014/main" id="{B14F2148-1E81-6D43-8C95-15B67C26A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9690" y="852484"/>
            <a:ext cx="4002849" cy="30421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2320DB-5529-0340-B85D-209B687635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1" b="20965"/>
          <a:stretch/>
        </p:blipFill>
        <p:spPr>
          <a:xfrm>
            <a:off x="8204200" y="4833201"/>
            <a:ext cx="3987800" cy="152526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6F41E54-350E-2D45-B448-0EA2FAF10A36}"/>
              </a:ext>
            </a:extLst>
          </p:cNvPr>
          <p:cNvCxnSpPr>
            <a:cxnSpLocks/>
          </p:cNvCxnSpPr>
          <p:nvPr/>
        </p:nvCxnSpPr>
        <p:spPr>
          <a:xfrm flipH="1">
            <a:off x="9480884" y="3355634"/>
            <a:ext cx="885524" cy="1876926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0A319C72-90E5-B741-A082-86DB7B9274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573" y="4931503"/>
            <a:ext cx="1148687" cy="13935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DFFD05-8DFC-B34B-AD3E-FC9C561DD0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742" y="5020804"/>
            <a:ext cx="1326547" cy="13427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399FFD-741A-E74E-82C9-B8E891AA9A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697"/>
          <a:stretch/>
        </p:blipFill>
        <p:spPr>
          <a:xfrm>
            <a:off x="6618259" y="4985087"/>
            <a:ext cx="1597795" cy="13839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0DAD4F-F7DC-4147-9648-DD4B58BA1A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6615" y="1343955"/>
            <a:ext cx="1003830" cy="10334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1E0AAB-0EA2-614B-98BA-94739852553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836" t="8092" r="20760" b="16381"/>
          <a:stretch/>
        </p:blipFill>
        <p:spPr>
          <a:xfrm flipH="1">
            <a:off x="9899676" y="3153504"/>
            <a:ext cx="1483800" cy="14534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B66DA99-A010-A14B-B4A6-58649EABDF32}"/>
              </a:ext>
            </a:extLst>
          </p:cNvPr>
          <p:cNvSpPr txBox="1"/>
          <p:nvPr/>
        </p:nvSpPr>
        <p:spPr>
          <a:xfrm>
            <a:off x="1" y="749029"/>
            <a:ext cx="10175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electron source is based on a 180 kV DC photogun with strained super lattice GaAs photocathode</a:t>
            </a:r>
          </a:p>
          <a:p>
            <a:r>
              <a:rPr lang="en-US" dirty="0"/>
              <a:t>The accelerator is based on SRF </a:t>
            </a:r>
            <a:r>
              <a:rPr lang="en-US" dirty="0" err="1"/>
              <a:t>linacs</a:t>
            </a:r>
            <a:r>
              <a:rPr lang="en-US" dirty="0"/>
              <a:t> providing ~ 2 GeV / pass</a:t>
            </a:r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7727C9FE-0511-DB46-ADD5-A0F650FF121D}"/>
              </a:ext>
            </a:extLst>
          </p:cNvPr>
          <p:cNvSpPr txBox="1">
            <a:spLocks/>
          </p:cNvSpPr>
          <p:nvPr/>
        </p:nvSpPr>
        <p:spPr>
          <a:xfrm>
            <a:off x="959679" y="6492875"/>
            <a:ext cx="43418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Hernandez-Garcia IVESC 2023. Tsukuba, 25-29 September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93240B-B2D3-DC48-8A2E-3DFBE52448CA}"/>
              </a:ext>
            </a:extLst>
          </p:cNvPr>
          <p:cNvSpPr txBox="1"/>
          <p:nvPr/>
        </p:nvSpPr>
        <p:spPr>
          <a:xfrm>
            <a:off x="288759" y="4312117"/>
            <a:ext cx="1799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Electron source 180 </a:t>
            </a:r>
            <a:r>
              <a:rPr lang="en-US" sz="1600" dirty="0" err="1">
                <a:solidFill>
                  <a:srgbClr val="FFFF00"/>
                </a:solidFill>
                <a:latin typeface="Arial Rounded MT Bold" panose="020F0704030504030204" pitchFamily="34" charset="77"/>
              </a:rPr>
              <a:t>keV</a:t>
            </a:r>
            <a:endParaRPr lang="en-US" sz="1600" dirty="0">
              <a:solidFill>
                <a:srgbClr val="FFFF00"/>
              </a:solidFill>
              <a:latin typeface="Arial Rounded MT Bold" panose="020F0704030504030204" pitchFamily="34" charset="77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2443A3-7167-734E-A6E9-C8E4EBE45D8B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731521" y="3715353"/>
            <a:ext cx="457200" cy="596764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03A3F45-16C4-6B44-BA64-9DB63C555EA5}"/>
              </a:ext>
            </a:extLst>
          </p:cNvPr>
          <p:cNvSpPr txBox="1"/>
          <p:nvPr/>
        </p:nvSpPr>
        <p:spPr>
          <a:xfrm>
            <a:off x="1365183" y="3867751"/>
            <a:ext cx="1917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Injector 120 MeV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81414DF-A59D-2C41-80E6-18B8DC7F9E98}"/>
              </a:ext>
            </a:extLst>
          </p:cNvPr>
          <p:cNvCxnSpPr>
            <a:cxnSpLocks/>
          </p:cNvCxnSpPr>
          <p:nvPr/>
        </p:nvCxnSpPr>
        <p:spPr>
          <a:xfrm flipH="1" flipV="1">
            <a:off x="1336309" y="3328738"/>
            <a:ext cx="457200" cy="596764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9865044-3E02-1747-97DA-6C707917533D}"/>
              </a:ext>
            </a:extLst>
          </p:cNvPr>
          <p:cNvSpPr txBox="1"/>
          <p:nvPr/>
        </p:nvSpPr>
        <p:spPr>
          <a:xfrm>
            <a:off x="391428" y="2460858"/>
            <a:ext cx="1917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North LINAC</a:t>
            </a:r>
          </a:p>
          <a:p>
            <a:r>
              <a:rPr lang="en-US" sz="16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1 GeV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0F7AD23-D2F6-9346-8744-501E22E4EBB0}"/>
              </a:ext>
            </a:extLst>
          </p:cNvPr>
          <p:cNvCxnSpPr>
            <a:cxnSpLocks/>
          </p:cNvCxnSpPr>
          <p:nvPr/>
        </p:nvCxnSpPr>
        <p:spPr>
          <a:xfrm>
            <a:off x="1742173" y="2666198"/>
            <a:ext cx="567890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6B509506-645E-DA46-A2B2-00702B2C1A5D}"/>
              </a:ext>
            </a:extLst>
          </p:cNvPr>
          <p:cNvSpPr txBox="1"/>
          <p:nvPr/>
        </p:nvSpPr>
        <p:spPr>
          <a:xfrm>
            <a:off x="5308334" y="2420753"/>
            <a:ext cx="1917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South LINAC </a:t>
            </a:r>
          </a:p>
          <a:p>
            <a:r>
              <a:rPr lang="en-US" sz="16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1 GeV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74F5502-3C13-3A42-B14B-9B13DE578827}"/>
              </a:ext>
            </a:extLst>
          </p:cNvPr>
          <p:cNvCxnSpPr>
            <a:cxnSpLocks/>
          </p:cNvCxnSpPr>
          <p:nvPr/>
        </p:nvCxnSpPr>
        <p:spPr>
          <a:xfrm flipH="1">
            <a:off x="4533499" y="2626093"/>
            <a:ext cx="749167" cy="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6651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10655-FC99-2948-8889-C7AE2ACF0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856" y="943121"/>
            <a:ext cx="9812090" cy="174171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i="1" u="sng" dirty="0"/>
              <a:t>Motivation</a:t>
            </a:r>
            <a:r>
              <a:rPr lang="en-US" dirty="0"/>
              <a:t>: A future photogun based a 500 kV feedthrough design could then be used in a 400 kV photogun with margin for high voltage conditioning to generate </a:t>
            </a:r>
            <a:r>
              <a:rPr lang="en-US" b="1" i="1" dirty="0"/>
              <a:t>high bunch charge spin-polarized electron beam as driver for generating positron beams on a target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B2D8F6-CDE9-2142-A309-5CC6FE363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The quest for higher operating voltage inverted geometry insulators continues toward developing a reliable 500 kV inverted insulator feedthrough</a:t>
            </a:r>
          </a:p>
        </p:txBody>
      </p:sp>
      <p:pic>
        <p:nvPicPr>
          <p:cNvPr id="4" name="Picture 3" descr="PRLMay2016illustration_F1-01-2.jpeg">
            <a:extLst>
              <a:ext uri="{FF2B5EF4-FFF2-40B4-BE49-F238E27FC236}">
                <a16:creationId xmlns:a16="http://schemas.microsoft.com/office/drawing/2014/main" id="{7C424806-F55A-1E4C-9CE2-736A1CF9E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313" y="815552"/>
            <a:ext cx="1747991" cy="174799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D471DFB-1AB6-274A-AA3D-7A832F98D335}"/>
              </a:ext>
            </a:extLst>
          </p:cNvPr>
          <p:cNvSpPr txBox="1">
            <a:spLocks/>
          </p:cNvSpPr>
          <p:nvPr/>
        </p:nvSpPr>
        <p:spPr>
          <a:xfrm>
            <a:off x="246975" y="4699000"/>
            <a:ext cx="11809378" cy="17749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There is no inverted insulator feedthrough capable of 500 kV that fits commercial cable connectors</a:t>
            </a:r>
          </a:p>
          <a:p>
            <a:endParaRPr lang="en-US" sz="2000" dirty="0"/>
          </a:p>
          <a:p>
            <a:r>
              <a:rPr lang="en-US" sz="2000" dirty="0"/>
              <a:t>Commercial cable connectors are rated to ~ 400 kV max in SF</a:t>
            </a:r>
            <a:r>
              <a:rPr lang="en-US" sz="2000" baseline="-25000" dirty="0"/>
              <a:t>6</a:t>
            </a:r>
            <a:r>
              <a:rPr lang="en-US" sz="2000" dirty="0"/>
              <a:t>, and have never been tested &gt; 375 kV connected to inverted insulators in vacuum. But JLab is making progress!!!</a:t>
            </a:r>
          </a:p>
          <a:p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07599F-FC0D-974F-9DA8-2DFE0DCF4523}"/>
              </a:ext>
            </a:extLst>
          </p:cNvPr>
          <p:cNvSpPr/>
          <p:nvPr/>
        </p:nvSpPr>
        <p:spPr>
          <a:xfrm>
            <a:off x="2113680" y="3249039"/>
            <a:ext cx="77112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/>
                <a:cs typeface="Arial"/>
              </a:rPr>
              <a:t>Physical Review Letters – Editor’s Suggestion and Focus Story: </a:t>
            </a:r>
            <a:r>
              <a:rPr lang="en-US" sz="1400" dirty="0">
                <a:solidFill>
                  <a:srgbClr val="3366FF"/>
                </a:solidFill>
                <a:latin typeface="Arial"/>
                <a:cs typeface="Arial"/>
              </a:rPr>
              <a:t>D. Abbott et al. (</a:t>
            </a:r>
            <a:r>
              <a:rPr lang="en-US" sz="1400" dirty="0" err="1">
                <a:solidFill>
                  <a:srgbClr val="3366FF"/>
                </a:solidFill>
                <a:latin typeface="Arial"/>
                <a:cs typeface="Arial"/>
              </a:rPr>
              <a:t>PEPPo</a:t>
            </a:r>
            <a:r>
              <a:rPr lang="en-US" sz="1400" dirty="0">
                <a:solidFill>
                  <a:srgbClr val="3366FF"/>
                </a:solidFill>
                <a:latin typeface="Arial"/>
                <a:cs typeface="Arial"/>
              </a:rPr>
              <a:t> Collaboration), “Production of Highly Polarized Positrons Using Polarized Electrons at MeV Energies” Phys. Rev. </a:t>
            </a:r>
            <a:r>
              <a:rPr lang="en-US" sz="1400" dirty="0" err="1">
                <a:solidFill>
                  <a:srgbClr val="3366FF"/>
                </a:solidFill>
                <a:latin typeface="Arial"/>
                <a:cs typeface="Arial"/>
              </a:rPr>
              <a:t>Lett</a:t>
            </a:r>
            <a:r>
              <a:rPr lang="en-US" sz="1400" dirty="0">
                <a:solidFill>
                  <a:srgbClr val="3366FF"/>
                </a:solidFill>
                <a:latin typeface="Arial"/>
                <a:cs typeface="Arial"/>
              </a:rPr>
              <a:t>. 116, 214801 – Published 27 May 2016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3366FF"/>
              </a:solidFill>
              <a:latin typeface="Arial"/>
              <a:cs typeface="Arial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3366FF"/>
                </a:solidFill>
                <a:latin typeface="Arial"/>
                <a:cs typeface="Arial"/>
              </a:rPr>
              <a:t>J. Grames et </a:t>
            </a:r>
            <a:r>
              <a:rPr lang="en-US" sz="1400" dirty="0" err="1">
                <a:solidFill>
                  <a:srgbClr val="3366FF"/>
                </a:solidFill>
                <a:latin typeface="Arial"/>
                <a:cs typeface="Arial"/>
              </a:rPr>
              <a:t>al."Status</a:t>
            </a:r>
            <a:r>
              <a:rPr lang="en-US" sz="1400" dirty="0">
                <a:solidFill>
                  <a:srgbClr val="3366FF"/>
                </a:solidFill>
                <a:latin typeface="Arial"/>
                <a:cs typeface="Arial"/>
              </a:rPr>
              <a:t> of </a:t>
            </a:r>
            <a:r>
              <a:rPr lang="en-US" sz="1400" dirty="0" err="1">
                <a:solidFill>
                  <a:srgbClr val="3366FF"/>
                </a:solidFill>
                <a:latin typeface="Arial"/>
                <a:cs typeface="Arial"/>
              </a:rPr>
              <a:t>Ce+BAF</a:t>
            </a:r>
            <a:r>
              <a:rPr lang="en-US" sz="1400" dirty="0">
                <a:solidFill>
                  <a:srgbClr val="3366FF"/>
                </a:solidFill>
                <a:latin typeface="Arial"/>
                <a:cs typeface="Arial"/>
              </a:rPr>
              <a:t>: Polarized Positron Beam Capability at CEBAF 12 GeV”, in proceedings of the 14</a:t>
            </a:r>
            <a:r>
              <a:rPr lang="en-US" sz="1400" baseline="30000" dirty="0">
                <a:solidFill>
                  <a:srgbClr val="3366FF"/>
                </a:solidFill>
                <a:latin typeface="Arial"/>
                <a:cs typeface="Arial"/>
              </a:rPr>
              <a:t>th</a:t>
            </a:r>
            <a:r>
              <a:rPr lang="en-US" sz="1400" dirty="0">
                <a:solidFill>
                  <a:srgbClr val="3366FF"/>
                </a:solidFill>
                <a:latin typeface="Arial"/>
                <a:cs typeface="Arial"/>
              </a:rPr>
              <a:t> International Particle Accelerator Conference, Venice, Italy, May 7-12, 2023.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77D9BE8-AB6F-AE41-A1B8-E6760CDE9C4C}"/>
              </a:ext>
            </a:extLst>
          </p:cNvPr>
          <p:cNvSpPr txBox="1">
            <a:spLocks/>
          </p:cNvSpPr>
          <p:nvPr/>
        </p:nvSpPr>
        <p:spPr>
          <a:xfrm>
            <a:off x="1481721" y="2217907"/>
            <a:ext cx="4636975" cy="1031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No field emission at 400 kV!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BBB6F4-E073-0440-A65D-46B2213EF5A6}"/>
              </a:ext>
            </a:extLst>
          </p:cNvPr>
          <p:cNvSpPr txBox="1">
            <a:spLocks/>
          </p:cNvSpPr>
          <p:nvPr/>
        </p:nvSpPr>
        <p:spPr>
          <a:xfrm>
            <a:off x="5437635" y="2185481"/>
            <a:ext cx="4636975" cy="1031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~ 1x10</a:t>
            </a:r>
            <a:r>
              <a:rPr lang="en-US" sz="2000" baseline="30000" dirty="0"/>
              <a:t>-12</a:t>
            </a:r>
            <a:r>
              <a:rPr lang="en-US" sz="2000" dirty="0"/>
              <a:t> Torr while delivering beam!</a:t>
            </a:r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3191915C-DF8E-7140-9AB3-83A457D6B565}"/>
              </a:ext>
            </a:extLst>
          </p:cNvPr>
          <p:cNvSpPr txBox="1">
            <a:spLocks/>
          </p:cNvSpPr>
          <p:nvPr/>
        </p:nvSpPr>
        <p:spPr>
          <a:xfrm>
            <a:off x="959679" y="6492875"/>
            <a:ext cx="43418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Hernandez-Garcia IVESC 2023. Tsukuba, 25-29 September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355820D-F54E-424B-9BC9-D3E4866E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r>
              <a:rPr lang="en-US" dirty="0"/>
              <a:t>/30</a:t>
            </a:r>
          </a:p>
        </p:txBody>
      </p:sp>
    </p:spTree>
    <p:extLst>
      <p:ext uri="{BB962C8B-B14F-4D97-AF65-F5344CB8AC3E}">
        <p14:creationId xmlns:p14="http://schemas.microsoft.com/office/powerpoint/2010/main" val="2437662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D6F0B-F219-1B43-B62D-C7866A206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8677072" cy="90467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dirty="0"/>
              <a:t>The 500 kV feedthrough concept is based on a commercial epoxy receptacle connected to a cable, but modified to fit the insulator with intervening SF</a:t>
            </a:r>
            <a:r>
              <a:rPr lang="en-US" baseline="-25000" dirty="0"/>
              <a:t>6</a:t>
            </a:r>
            <a:r>
              <a:rPr lang="en-US" dirty="0"/>
              <a:t> volume</a:t>
            </a:r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9296FE3A-A9B7-1045-83A4-4537D646E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946" y="957060"/>
            <a:ext cx="3246455" cy="53816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BB9D9D-A0B2-9840-BFFB-4A90FD1C0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r>
              <a:rPr lang="en-US" dirty="0"/>
              <a:t>/30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FD419B4-9C7B-3A45-B7C0-032ADA11B0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3" r="3604"/>
          <a:stretch/>
        </p:blipFill>
        <p:spPr>
          <a:xfrm>
            <a:off x="9921412" y="1080781"/>
            <a:ext cx="2270590" cy="51352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B24F42-85F9-AB41-804A-ACD12E8F2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4887" y="391067"/>
            <a:ext cx="1492353" cy="5976014"/>
          </a:xfrm>
          <a:prstGeom prst="rect">
            <a:avLst/>
          </a:prstGeom>
          <a:ln w="38100">
            <a:solidFill>
              <a:srgbClr val="FF0000"/>
            </a:solidFill>
            <a:prstDash val="dash"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75E5AFA-9D4D-844A-A70A-E4B2CEDD3FA9}"/>
              </a:ext>
            </a:extLst>
          </p:cNvPr>
          <p:cNvSpPr/>
          <p:nvPr/>
        </p:nvSpPr>
        <p:spPr>
          <a:xfrm>
            <a:off x="10482758" y="1080781"/>
            <a:ext cx="1077117" cy="349951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21FDC7-4F5D-074B-A1C3-BB7C1B018B24}"/>
              </a:ext>
            </a:extLst>
          </p:cNvPr>
          <p:cNvCxnSpPr/>
          <p:nvPr/>
        </p:nvCxnSpPr>
        <p:spPr>
          <a:xfrm>
            <a:off x="9847240" y="391067"/>
            <a:ext cx="635518" cy="689714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40A09AE-9BDE-F348-BE19-083EA1908143}"/>
              </a:ext>
            </a:extLst>
          </p:cNvPr>
          <p:cNvCxnSpPr/>
          <p:nvPr/>
        </p:nvCxnSpPr>
        <p:spPr>
          <a:xfrm flipV="1">
            <a:off x="9847240" y="4580293"/>
            <a:ext cx="635518" cy="178678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DA3BFA5-DB54-E847-9F5C-B0015723E1D2}"/>
              </a:ext>
            </a:extLst>
          </p:cNvPr>
          <p:cNvSpPr/>
          <p:nvPr/>
        </p:nvSpPr>
        <p:spPr>
          <a:xfrm>
            <a:off x="10181691" y="6216037"/>
            <a:ext cx="1641178" cy="51256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1.7 bar SF</a:t>
            </a:r>
            <a:r>
              <a:rPr lang="en-US" baseline="-25000" dirty="0"/>
              <a:t>6</a:t>
            </a:r>
            <a:r>
              <a:rPr lang="en-US" dirty="0"/>
              <a:t> in test chamber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79AA50-F8A7-6B45-9009-100D950223A1}"/>
              </a:ext>
            </a:extLst>
          </p:cNvPr>
          <p:cNvCxnSpPr>
            <a:stCxn id="9" idx="0"/>
          </p:cNvCxnSpPr>
          <p:nvPr/>
        </p:nvCxnSpPr>
        <p:spPr>
          <a:xfrm flipV="1">
            <a:off x="11002280" y="5270007"/>
            <a:ext cx="412309" cy="9460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86AF92B-CFF8-CA4F-A7B4-1A55FE2B3936}"/>
              </a:ext>
            </a:extLst>
          </p:cNvPr>
          <p:cNvSpPr/>
          <p:nvPr/>
        </p:nvSpPr>
        <p:spPr>
          <a:xfrm>
            <a:off x="10245873" y="0"/>
            <a:ext cx="1946127" cy="85340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3.7 bar SF</a:t>
            </a:r>
            <a:r>
              <a:rPr lang="en-US" baseline="-25000" dirty="0"/>
              <a:t>6</a:t>
            </a:r>
            <a:r>
              <a:rPr lang="en-US" dirty="0"/>
              <a:t> intervening volume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99C7B0D-1B7A-1C47-9FBD-6C901F39CF13}"/>
              </a:ext>
            </a:extLst>
          </p:cNvPr>
          <p:cNvCxnSpPr/>
          <p:nvPr/>
        </p:nvCxnSpPr>
        <p:spPr>
          <a:xfrm flipH="1">
            <a:off x="11260476" y="929737"/>
            <a:ext cx="283258" cy="11867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DA63030-ED1B-8342-BC14-6F17793E7356}"/>
              </a:ext>
            </a:extLst>
          </p:cNvPr>
          <p:cNvSpPr txBox="1">
            <a:spLocks/>
          </p:cNvSpPr>
          <p:nvPr/>
        </p:nvSpPr>
        <p:spPr>
          <a:xfrm rot="16200000">
            <a:off x="8354888" y="622236"/>
            <a:ext cx="593904" cy="45854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HV cable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C58FD78-BA72-A44B-82F8-2F2356E2ACAF}"/>
              </a:ext>
            </a:extLst>
          </p:cNvPr>
          <p:cNvSpPr txBox="1">
            <a:spLocks/>
          </p:cNvSpPr>
          <p:nvPr/>
        </p:nvSpPr>
        <p:spPr>
          <a:xfrm rot="16200000">
            <a:off x="8147102" y="2024314"/>
            <a:ext cx="1113442" cy="331995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Receptacle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D93E985-5BF2-D946-B167-40A7040E0861}"/>
              </a:ext>
            </a:extLst>
          </p:cNvPr>
          <p:cNvSpPr txBox="1">
            <a:spLocks/>
          </p:cNvSpPr>
          <p:nvPr/>
        </p:nvSpPr>
        <p:spPr>
          <a:xfrm rot="16200000">
            <a:off x="8110974" y="4299798"/>
            <a:ext cx="1020490" cy="33199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Insulator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2C6F8D2-2822-BB4D-A131-735503357652}"/>
              </a:ext>
            </a:extLst>
          </p:cNvPr>
          <p:cNvSpPr txBox="1">
            <a:spLocks/>
          </p:cNvSpPr>
          <p:nvPr/>
        </p:nvSpPr>
        <p:spPr>
          <a:xfrm rot="16200000">
            <a:off x="7929291" y="5338671"/>
            <a:ext cx="1420544" cy="48310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Cathode &amp; shield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19B0FFF-0D10-E540-B5CA-1CBD96C34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090154" y="1620872"/>
            <a:ext cx="5418309" cy="4063732"/>
          </a:xfrm>
          <a:prstGeom prst="rect">
            <a:avLst/>
          </a:prstGeom>
        </p:spPr>
      </p:pic>
      <p:sp>
        <p:nvSpPr>
          <p:cNvPr id="22" name="Date Placeholder 5">
            <a:extLst>
              <a:ext uri="{FF2B5EF4-FFF2-40B4-BE49-F238E27FC236}">
                <a16:creationId xmlns:a16="http://schemas.microsoft.com/office/drawing/2014/main" id="{719832AE-016E-4140-ACAC-CDFF2F415AED}"/>
              </a:ext>
            </a:extLst>
          </p:cNvPr>
          <p:cNvSpPr txBox="1">
            <a:spLocks/>
          </p:cNvSpPr>
          <p:nvPr/>
        </p:nvSpPr>
        <p:spPr>
          <a:xfrm>
            <a:off x="959679" y="6492875"/>
            <a:ext cx="43418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Hernandez-Garcia IVESC 2023. Tsukuba, 25-29 September</a:t>
            </a:r>
          </a:p>
        </p:txBody>
      </p:sp>
    </p:spTree>
    <p:extLst>
      <p:ext uri="{BB962C8B-B14F-4D97-AF65-F5344CB8AC3E}">
        <p14:creationId xmlns:p14="http://schemas.microsoft.com/office/powerpoint/2010/main" val="3190030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50D65-C64E-4A41-B54D-FA2A2B19F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7086"/>
            <a:ext cx="11697729" cy="815115"/>
          </a:xfrm>
        </p:spPr>
        <p:txBody>
          <a:bodyPr/>
          <a:lstStyle/>
          <a:p>
            <a:r>
              <a:rPr lang="en-US" dirty="0"/>
              <a:t>The test electrode and triple point junction shielding electrode were designed in CST EM to keep the maximum gradient at ~ 10 MV/m at 500 kV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E6E375-217A-2C47-A668-4FE37D542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r>
              <a:rPr lang="en-US" dirty="0"/>
              <a:t>/30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D8E21B9-1BAB-B845-955F-5DAB62BC34D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r="2759"/>
          <a:stretch/>
        </p:blipFill>
        <p:spPr>
          <a:xfrm>
            <a:off x="1409783" y="4591146"/>
            <a:ext cx="5341213" cy="1905407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D6123D0-6097-354F-8257-017F929EDBD1}"/>
              </a:ext>
            </a:extLst>
          </p:cNvPr>
          <p:cNvGrpSpPr/>
          <p:nvPr/>
        </p:nvGrpSpPr>
        <p:grpSpPr>
          <a:xfrm>
            <a:off x="1420865" y="777266"/>
            <a:ext cx="8591013" cy="3823918"/>
            <a:chOff x="6140634" y="3667539"/>
            <a:chExt cx="6051366" cy="269350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E2260CF-F45C-2F4B-BF2B-1D9BF110D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2675"/>
            <a:stretch/>
          </p:blipFill>
          <p:spPr>
            <a:xfrm>
              <a:off x="7612170" y="3667539"/>
              <a:ext cx="4579830" cy="2673626"/>
            </a:xfrm>
            <a:prstGeom prst="rect">
              <a:avLst/>
            </a:prstGeom>
          </p:spPr>
        </p:pic>
        <p:pic>
          <p:nvPicPr>
            <p:cNvPr id="15" name="Content Placeholder 5">
              <a:extLst>
                <a:ext uri="{FF2B5EF4-FFF2-40B4-BE49-F238E27FC236}">
                  <a16:creationId xmlns:a16="http://schemas.microsoft.com/office/drawing/2014/main" id="{ABE66B87-605A-CC45-AAFA-EA50DA3D2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70" t="4962" r="30936" b="24778"/>
            <a:stretch/>
          </p:blipFill>
          <p:spPr>
            <a:xfrm>
              <a:off x="6140634" y="3687417"/>
              <a:ext cx="1373347" cy="2673626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A4B6FFC-E992-0647-BBCD-E2CDB29F214D}"/>
              </a:ext>
            </a:extLst>
          </p:cNvPr>
          <p:cNvSpPr txBox="1"/>
          <p:nvPr/>
        </p:nvSpPr>
        <p:spPr>
          <a:xfrm>
            <a:off x="6951943" y="6119017"/>
            <a:ext cx="5370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and simulations by G. Palacios-Serrano, JLab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74E0D-5D53-CC40-BAAD-AB5B657317E2}"/>
              </a:ext>
            </a:extLst>
          </p:cNvPr>
          <p:cNvSpPr txBox="1"/>
          <p:nvPr/>
        </p:nvSpPr>
        <p:spPr>
          <a:xfrm>
            <a:off x="10093977" y="792110"/>
            <a:ext cx="1978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Gradients shown at 500 kV with test chamber in vacuum conditions</a:t>
            </a:r>
          </a:p>
        </p:txBody>
      </p:sp>
      <p:sp>
        <p:nvSpPr>
          <p:cNvPr id="17" name="Date Placeholder 5">
            <a:extLst>
              <a:ext uri="{FF2B5EF4-FFF2-40B4-BE49-F238E27FC236}">
                <a16:creationId xmlns:a16="http://schemas.microsoft.com/office/drawing/2014/main" id="{B65B323D-FE71-D34D-924F-E444043015BA}"/>
              </a:ext>
            </a:extLst>
          </p:cNvPr>
          <p:cNvSpPr txBox="1">
            <a:spLocks/>
          </p:cNvSpPr>
          <p:nvPr/>
        </p:nvSpPr>
        <p:spPr>
          <a:xfrm>
            <a:off x="959679" y="6492875"/>
            <a:ext cx="43418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Hernandez-Garcia IVESC 2023. Tsukuba, 25-29 September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C667814-6130-8647-9A06-B2E0E42E2B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86" t="81683" r="23004" b="2853"/>
          <a:stretch/>
        </p:blipFill>
        <p:spPr>
          <a:xfrm rot="16200000">
            <a:off x="6809357" y="5120696"/>
            <a:ext cx="846307" cy="924129"/>
          </a:xfrm>
          <a:prstGeom prst="rect">
            <a:avLst/>
          </a:prstGeom>
          <a:ln w="38100">
            <a:noFill/>
            <a:prstDash val="dash"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F9CAC54-3B9E-0445-BE52-929CD3CB364E}"/>
              </a:ext>
            </a:extLst>
          </p:cNvPr>
          <p:cNvSpPr txBox="1"/>
          <p:nvPr/>
        </p:nvSpPr>
        <p:spPr>
          <a:xfrm>
            <a:off x="7752945" y="5145931"/>
            <a:ext cx="1527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Spherical test electrode with triple point junction shielding electrode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15E223A-B61B-1246-8A90-97EFF6B9B0EB}"/>
              </a:ext>
            </a:extLst>
          </p:cNvPr>
          <p:cNvCxnSpPr/>
          <p:nvPr/>
        </p:nvCxnSpPr>
        <p:spPr>
          <a:xfrm>
            <a:off x="3793788" y="5389123"/>
            <a:ext cx="1099225" cy="87549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38BFD12-2FE8-A245-8F7D-879A551E59E3}"/>
              </a:ext>
            </a:extLst>
          </p:cNvPr>
          <p:cNvCxnSpPr>
            <a:cxnSpLocks/>
          </p:cNvCxnSpPr>
          <p:nvPr/>
        </p:nvCxnSpPr>
        <p:spPr>
          <a:xfrm flipV="1">
            <a:off x="3790545" y="5677710"/>
            <a:ext cx="1099225" cy="87549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90B9838-0FD2-6A4B-9FDB-1393823B282A}"/>
              </a:ext>
            </a:extLst>
          </p:cNvPr>
          <p:cNvCxnSpPr/>
          <p:nvPr/>
        </p:nvCxnSpPr>
        <p:spPr>
          <a:xfrm flipH="1" flipV="1">
            <a:off x="4552545" y="5758774"/>
            <a:ext cx="116732" cy="4474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708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2D62F-E09B-404B-900E-CCCFF8C35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4008"/>
            <a:ext cx="12192000" cy="729574"/>
          </a:xfrm>
        </p:spPr>
        <p:txBody>
          <a:bodyPr>
            <a:normAutofit fontScale="90000"/>
          </a:bodyPr>
          <a:lstStyle/>
          <a:p>
            <a:r>
              <a:rPr lang="en-US" dirty="0"/>
              <a:t>Two connector options were modeled, but only the SF</a:t>
            </a:r>
            <a:r>
              <a:rPr lang="en-US" baseline="-25000" dirty="0"/>
              <a:t>6</a:t>
            </a:r>
            <a:r>
              <a:rPr lang="en-US" dirty="0"/>
              <a:t> intervening volume was implemented. The cable termination manufacturer was not willing to make the solid rubber connector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FDC8A98-A8FE-124A-A80C-8CA149892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449" y="1008821"/>
            <a:ext cx="8388407" cy="502423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F12DDD-9DB2-DE4B-92C4-63D04AE9C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r>
              <a:rPr lang="en-US" dirty="0"/>
              <a:t>/30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8E3A26E-B515-944D-8FA2-34948512845A}"/>
              </a:ext>
            </a:extLst>
          </p:cNvPr>
          <p:cNvSpPr txBox="1">
            <a:spLocks/>
          </p:cNvSpPr>
          <p:nvPr/>
        </p:nvSpPr>
        <p:spPr>
          <a:xfrm>
            <a:off x="8912439" y="1098014"/>
            <a:ext cx="2991051" cy="40868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Varying dielectric constants in each material component induce discontinuities in the radial electric field</a:t>
            </a:r>
          </a:p>
          <a:p>
            <a:endParaRPr lang="en-US" sz="2000" dirty="0"/>
          </a:p>
          <a:p>
            <a:r>
              <a:rPr lang="en-US" sz="2000" dirty="0"/>
              <a:t>The radial electric field discontinuities are more drastic in the SF</a:t>
            </a:r>
            <a:r>
              <a:rPr lang="en-US" sz="2000" baseline="-25000" dirty="0"/>
              <a:t>6</a:t>
            </a:r>
            <a:r>
              <a:rPr lang="en-US" sz="2000" dirty="0"/>
              <a:t> intervening volume design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3D044C-C5A6-9645-A3C3-00065EA3702D}"/>
              </a:ext>
            </a:extLst>
          </p:cNvPr>
          <p:cNvSpPr txBox="1"/>
          <p:nvPr/>
        </p:nvSpPr>
        <p:spPr>
          <a:xfrm>
            <a:off x="5493026" y="5708374"/>
            <a:ext cx="3079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Simulations by G. Palacios Serrano, JLab</a:t>
            </a:r>
          </a:p>
        </p:txBody>
      </p:sp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D2C915B0-0059-5A4C-939B-8069C8570C12}"/>
              </a:ext>
            </a:extLst>
          </p:cNvPr>
          <p:cNvSpPr txBox="1">
            <a:spLocks/>
          </p:cNvSpPr>
          <p:nvPr/>
        </p:nvSpPr>
        <p:spPr>
          <a:xfrm>
            <a:off x="959679" y="6492875"/>
            <a:ext cx="43418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Hernandez-Garcia IVESC 2023. Tsukuba, 25-29 September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84B17-1F9E-5040-89DC-E2D0E2266A3F}"/>
              </a:ext>
            </a:extLst>
          </p:cNvPr>
          <p:cNvSpPr txBox="1"/>
          <p:nvPr/>
        </p:nvSpPr>
        <p:spPr>
          <a:xfrm>
            <a:off x="262647" y="972766"/>
            <a:ext cx="3162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Solid rubber cable termination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57ED3F-78C7-3C4A-A3A4-722D3163F7AA}"/>
              </a:ext>
            </a:extLst>
          </p:cNvPr>
          <p:cNvSpPr txBox="1"/>
          <p:nvPr/>
        </p:nvSpPr>
        <p:spPr>
          <a:xfrm>
            <a:off x="778214" y="5700408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SF</a:t>
            </a:r>
            <a:r>
              <a:rPr lang="en-US" baseline="-25000" dirty="0"/>
              <a:t>6</a:t>
            </a:r>
            <a:r>
              <a:rPr lang="en-US" dirty="0"/>
              <a:t> intervening volume termination</a:t>
            </a:r>
          </a:p>
        </p:txBody>
      </p:sp>
    </p:spTree>
    <p:extLst>
      <p:ext uri="{BB962C8B-B14F-4D97-AF65-F5344CB8AC3E}">
        <p14:creationId xmlns:p14="http://schemas.microsoft.com/office/powerpoint/2010/main" val="2882083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39402-2BFE-E04E-9F76-E7554ACB0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85837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Electrostatic simulations: Potential and vertical electric fields along the insulator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0C73B9D-5419-974E-A8F1-78ED4B49B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525" y="1164004"/>
            <a:ext cx="5565775" cy="380041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C97AC9-8FE6-DE4F-949C-C6D8A2BBA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r>
              <a:rPr lang="en-US" dirty="0"/>
              <a:t>/30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F2D0F2E-592E-844C-B1C6-1E040B0C0BCC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6272213" y="1120707"/>
            <a:ext cx="5359400" cy="384810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41433F-4078-624D-AFF8-D5D8392ED8D9}"/>
              </a:ext>
            </a:extLst>
          </p:cNvPr>
          <p:cNvSpPr txBox="1"/>
          <p:nvPr/>
        </p:nvSpPr>
        <p:spPr>
          <a:xfrm>
            <a:off x="633199" y="5200696"/>
            <a:ext cx="5155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potential along the insulator is more linear with the triple point junction shielding electrode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6955ED-2A94-0C4D-ADF8-902272B5B3EF}"/>
              </a:ext>
            </a:extLst>
          </p:cNvPr>
          <p:cNvSpPr txBox="1"/>
          <p:nvPr/>
        </p:nvSpPr>
        <p:spPr>
          <a:xfrm>
            <a:off x="6533745" y="5209342"/>
            <a:ext cx="5155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vertical vertical component of the electric field magnitude is significantly reduced at the triple point junction with the shielding electrode</a:t>
            </a:r>
          </a:p>
        </p:txBody>
      </p:sp>
      <p:sp>
        <p:nvSpPr>
          <p:cNvPr id="13" name="Date Placeholder 5">
            <a:extLst>
              <a:ext uri="{FF2B5EF4-FFF2-40B4-BE49-F238E27FC236}">
                <a16:creationId xmlns:a16="http://schemas.microsoft.com/office/drawing/2014/main" id="{7C3CF2EA-B8D7-E44E-A64E-C58521089CDE}"/>
              </a:ext>
            </a:extLst>
          </p:cNvPr>
          <p:cNvSpPr txBox="1">
            <a:spLocks/>
          </p:cNvSpPr>
          <p:nvPr/>
        </p:nvSpPr>
        <p:spPr>
          <a:xfrm>
            <a:off x="959679" y="6492875"/>
            <a:ext cx="43418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Hernandez-Garcia IVESC 2023. Tsukuba, 25-29 September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9CBFE3-5B43-0D49-B930-0ADE4CB94053}"/>
              </a:ext>
            </a:extLst>
          </p:cNvPr>
          <p:cNvSpPr txBox="1"/>
          <p:nvPr/>
        </p:nvSpPr>
        <p:spPr>
          <a:xfrm>
            <a:off x="7534433" y="6454123"/>
            <a:ext cx="2697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Simulations by G. Palacios-Serrano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BFF3F7-FDA4-0D48-9133-A6B001B02F58}"/>
              </a:ext>
            </a:extLst>
          </p:cNvPr>
          <p:cNvSpPr txBox="1"/>
          <p:nvPr/>
        </p:nvSpPr>
        <p:spPr>
          <a:xfrm>
            <a:off x="7391400" y="1083733"/>
            <a:ext cx="3505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Electric field vertical component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0DA867-CD7E-434C-92E9-1527BD44D681}"/>
              </a:ext>
            </a:extLst>
          </p:cNvPr>
          <p:cNvSpPr txBox="1"/>
          <p:nvPr/>
        </p:nvSpPr>
        <p:spPr>
          <a:xfrm>
            <a:off x="2260600" y="1168400"/>
            <a:ext cx="23960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Electrostatic potential</a:t>
            </a:r>
          </a:p>
        </p:txBody>
      </p:sp>
    </p:spTree>
    <p:extLst>
      <p:ext uri="{BB962C8B-B14F-4D97-AF65-F5344CB8AC3E}">
        <p14:creationId xmlns:p14="http://schemas.microsoft.com/office/powerpoint/2010/main" val="948603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522ED-7FAB-534F-A86F-1822436FA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19847"/>
          </a:xfrm>
        </p:spPr>
        <p:txBody>
          <a:bodyPr>
            <a:normAutofit fontScale="90000"/>
          </a:bodyPr>
          <a:lstStyle/>
          <a:p>
            <a:r>
              <a:rPr lang="en-US" dirty="0"/>
              <a:t>The assembled test apparatus was connected to a SF</a:t>
            </a:r>
            <a:r>
              <a:rPr lang="en-US" baseline="-25000" dirty="0"/>
              <a:t>6</a:t>
            </a:r>
            <a:r>
              <a:rPr lang="en-US" dirty="0"/>
              <a:t> gas insulated Glassman 500 kV DC power supply using a commercial high voltage cable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4ABB73A-E049-744D-9A50-42AD448139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0872" y="927878"/>
            <a:ext cx="4052047" cy="53816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AE2E29-85B7-0541-9D7A-68AED758A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r>
              <a:rPr lang="en-US" dirty="0"/>
              <a:t>/30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D41388-8115-B449-9E36-728616EA9E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1" r="19820"/>
          <a:stretch/>
        </p:blipFill>
        <p:spPr>
          <a:xfrm>
            <a:off x="5671226" y="927910"/>
            <a:ext cx="3229583" cy="53658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A1E896-C1B6-D94A-B77A-474C11BD492A}"/>
              </a:ext>
            </a:extLst>
          </p:cNvPr>
          <p:cNvSpPr txBox="1"/>
          <p:nvPr/>
        </p:nvSpPr>
        <p:spPr>
          <a:xfrm>
            <a:off x="145915" y="3035030"/>
            <a:ext cx="1381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Commercial epoxy connector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E02940-CBA0-754E-8C0C-C18A8C998B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93" r="3604" b="20649"/>
          <a:stretch/>
        </p:blipFill>
        <p:spPr>
          <a:xfrm>
            <a:off x="9746311" y="1460159"/>
            <a:ext cx="2270590" cy="40748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B92A5C-305C-1B47-A818-5F62CD02BC8F}"/>
              </a:ext>
            </a:extLst>
          </p:cNvPr>
          <p:cNvSpPr txBox="1"/>
          <p:nvPr/>
        </p:nvSpPr>
        <p:spPr>
          <a:xfrm>
            <a:off x="9027269" y="5444247"/>
            <a:ext cx="3164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Modified commercial epoxy connector coupled to HV cable and connected to the conical insulator</a:t>
            </a:r>
          </a:p>
        </p:txBody>
      </p:sp>
      <p:sp>
        <p:nvSpPr>
          <p:cNvPr id="16" name="Left-Right Arrow 15">
            <a:extLst>
              <a:ext uri="{FF2B5EF4-FFF2-40B4-BE49-F238E27FC236}">
                <a16:creationId xmlns:a16="http://schemas.microsoft.com/office/drawing/2014/main" id="{9D7550AD-D248-E040-AC7E-A4AE1FCCC3BE}"/>
              </a:ext>
            </a:extLst>
          </p:cNvPr>
          <p:cNvSpPr/>
          <p:nvPr/>
        </p:nvSpPr>
        <p:spPr>
          <a:xfrm>
            <a:off x="8005864" y="2373549"/>
            <a:ext cx="2500008" cy="262647"/>
          </a:xfrm>
          <a:prstGeom prst="leftRightArrow">
            <a:avLst>
              <a:gd name="adj1" fmla="val 35185"/>
              <a:gd name="adj2" fmla="val 50000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7D768E-FA25-8A43-B5A9-6EA0CC4B4D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77" t="23830" r="3807" b="17589"/>
          <a:stretch/>
        </p:blipFill>
        <p:spPr>
          <a:xfrm rot="16200000">
            <a:off x="418289" y="836579"/>
            <a:ext cx="1775003" cy="2334638"/>
          </a:xfrm>
          <a:prstGeom prst="rect">
            <a:avLst/>
          </a:prstGeom>
        </p:spPr>
      </p:pic>
      <p:sp>
        <p:nvSpPr>
          <p:cNvPr id="19" name="Left-Right Arrow 18">
            <a:extLst>
              <a:ext uri="{FF2B5EF4-FFF2-40B4-BE49-F238E27FC236}">
                <a16:creationId xmlns:a16="http://schemas.microsoft.com/office/drawing/2014/main" id="{DD24FC57-2F63-AD46-BAB5-3FA8A2372856}"/>
              </a:ext>
            </a:extLst>
          </p:cNvPr>
          <p:cNvSpPr/>
          <p:nvPr/>
        </p:nvSpPr>
        <p:spPr>
          <a:xfrm rot="3362999">
            <a:off x="928518" y="3136245"/>
            <a:ext cx="2024797" cy="262647"/>
          </a:xfrm>
          <a:prstGeom prst="leftRightArrow">
            <a:avLst>
              <a:gd name="adj1" fmla="val 35185"/>
              <a:gd name="adj2" fmla="val 50000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3433ED-CC3C-D146-862C-A807301642C9}"/>
              </a:ext>
            </a:extLst>
          </p:cNvPr>
          <p:cNvSpPr txBox="1"/>
          <p:nvPr/>
        </p:nvSpPr>
        <p:spPr>
          <a:xfrm>
            <a:off x="3025302" y="2986392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1.9 bar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74D59B-D7B8-C548-BEFE-5AB1C1267EAE}"/>
              </a:ext>
            </a:extLst>
          </p:cNvPr>
          <p:cNvSpPr txBox="1"/>
          <p:nvPr/>
        </p:nvSpPr>
        <p:spPr>
          <a:xfrm>
            <a:off x="10220527" y="4948136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anose="020F0704030504030204" pitchFamily="34" charset="77"/>
              </a:rPr>
              <a:t>1.7 bar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008917-B2F7-A04F-AC81-E0C718AB211A}"/>
              </a:ext>
            </a:extLst>
          </p:cNvPr>
          <p:cNvSpPr txBox="1"/>
          <p:nvPr/>
        </p:nvSpPr>
        <p:spPr>
          <a:xfrm>
            <a:off x="8889747" y="826850"/>
            <a:ext cx="2890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Volume between insulator and receptacle: 3.7 bar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1952BD-E32E-A948-A74D-C906BB92C72F}"/>
              </a:ext>
            </a:extLst>
          </p:cNvPr>
          <p:cNvSpPr txBox="1"/>
          <p:nvPr/>
        </p:nvSpPr>
        <p:spPr>
          <a:xfrm>
            <a:off x="7273046" y="4617396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1.7 bar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7D31C59-E860-7548-8807-3A15068A7CB1}"/>
              </a:ext>
            </a:extLst>
          </p:cNvPr>
          <p:cNvCxnSpPr>
            <a:cxnSpLocks/>
          </p:cNvCxnSpPr>
          <p:nvPr/>
        </p:nvCxnSpPr>
        <p:spPr>
          <a:xfrm flipH="1">
            <a:off x="10943617" y="2684834"/>
            <a:ext cx="116732" cy="1468877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DCA550C-54DF-4F45-8516-5E5E68ABFA1C}"/>
              </a:ext>
            </a:extLst>
          </p:cNvPr>
          <p:cNvCxnSpPr>
            <a:cxnSpLocks/>
          </p:cNvCxnSpPr>
          <p:nvPr/>
        </p:nvCxnSpPr>
        <p:spPr>
          <a:xfrm>
            <a:off x="10648544" y="2632953"/>
            <a:ext cx="116732" cy="1468877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DDEB35C-9925-1845-A6DF-5303F6044401}"/>
              </a:ext>
            </a:extLst>
          </p:cNvPr>
          <p:cNvCxnSpPr/>
          <p:nvPr/>
        </p:nvCxnSpPr>
        <p:spPr>
          <a:xfrm flipH="1">
            <a:off x="11040894" y="3268494"/>
            <a:ext cx="8073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DEE1FF5-712D-4145-9B31-63C827DE8223}"/>
              </a:ext>
            </a:extLst>
          </p:cNvPr>
          <p:cNvCxnSpPr>
            <a:cxnSpLocks/>
          </p:cNvCxnSpPr>
          <p:nvPr/>
        </p:nvCxnSpPr>
        <p:spPr>
          <a:xfrm flipV="1">
            <a:off x="11858017" y="1284051"/>
            <a:ext cx="0" cy="19844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5BC5B04-0A75-FA42-89C7-61EFE8DFD200}"/>
              </a:ext>
            </a:extLst>
          </p:cNvPr>
          <p:cNvCxnSpPr/>
          <p:nvPr/>
        </p:nvCxnSpPr>
        <p:spPr>
          <a:xfrm flipH="1">
            <a:off x="11517549" y="1274324"/>
            <a:ext cx="3404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Date Placeholder 5">
            <a:extLst>
              <a:ext uri="{FF2B5EF4-FFF2-40B4-BE49-F238E27FC236}">
                <a16:creationId xmlns:a16="http://schemas.microsoft.com/office/drawing/2014/main" id="{CDCBC665-97E3-F641-8E86-0C16D3A26E95}"/>
              </a:ext>
            </a:extLst>
          </p:cNvPr>
          <p:cNvSpPr txBox="1">
            <a:spLocks/>
          </p:cNvSpPr>
          <p:nvPr/>
        </p:nvSpPr>
        <p:spPr>
          <a:xfrm>
            <a:off x="959679" y="6492875"/>
            <a:ext cx="43418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Hernandez-Garcia IVESC 2023. Tsukuba, 25-29 September</a:t>
            </a:r>
          </a:p>
        </p:txBody>
      </p:sp>
    </p:spTree>
    <p:extLst>
      <p:ext uri="{BB962C8B-B14F-4D97-AF65-F5344CB8AC3E}">
        <p14:creationId xmlns:p14="http://schemas.microsoft.com/office/powerpoint/2010/main" val="959979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A068A-1613-4649-B495-E12777456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241" y="0"/>
            <a:ext cx="4117741" cy="659139"/>
          </a:xfrm>
        </p:spPr>
        <p:txBody>
          <a:bodyPr>
            <a:normAutofit fontScale="90000"/>
          </a:bodyPr>
          <a:lstStyle/>
          <a:p>
            <a:r>
              <a:rPr lang="en-US" sz="2800" i="1" u="sng" dirty="0">
                <a:solidFill>
                  <a:srgbClr val="C00000"/>
                </a:solidFill>
                <a:latin typeface="Chalkduster" panose="03050602040202020205" pitchFamily="66" charset="77"/>
              </a:rPr>
              <a:t>Achieved 500 kV !!!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F4F66D0-DF74-7543-BB19-C06AF8B589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14" t="5858" r="9773" b="1558"/>
          <a:stretch/>
        </p:blipFill>
        <p:spPr>
          <a:xfrm>
            <a:off x="3419060" y="983975"/>
            <a:ext cx="6613739" cy="419431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C56587-D41C-AA48-A31D-45E217438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r>
              <a:rPr lang="en-US" dirty="0"/>
              <a:t>/30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F5A9FF-D5D9-0C4E-93FA-35A3460EF41F}"/>
              </a:ext>
            </a:extLst>
          </p:cNvPr>
          <p:cNvSpPr txBox="1"/>
          <p:nvPr/>
        </p:nvSpPr>
        <p:spPr>
          <a:xfrm>
            <a:off x="9968949" y="894522"/>
            <a:ext cx="2223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Arial Rounded MT Bold" panose="020F0704030504030204" pitchFamily="34" charset="77"/>
              </a:rPr>
              <a:t>HVPS voltage (kV)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E19B13-4216-7643-8E96-EED459027E9E}"/>
              </a:ext>
            </a:extLst>
          </p:cNvPr>
          <p:cNvSpPr txBox="1"/>
          <p:nvPr/>
        </p:nvSpPr>
        <p:spPr>
          <a:xfrm>
            <a:off x="9968949" y="2358887"/>
            <a:ext cx="2223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HVPS current (mA)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E27C92-DFCC-4F4E-86A1-29D5CC8844B8}"/>
              </a:ext>
            </a:extLst>
          </p:cNvPr>
          <p:cNvSpPr txBox="1"/>
          <p:nvPr/>
        </p:nvSpPr>
        <p:spPr>
          <a:xfrm>
            <a:off x="10061715" y="3316358"/>
            <a:ext cx="2223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  <a:latin typeface="Arial Rounded MT Bold" panose="020F0704030504030204" pitchFamily="34" charset="77"/>
              </a:rPr>
              <a:t>HVPS average current (mA)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4DB9F2-3EFD-A74C-BF20-61A84EE62FD2}"/>
              </a:ext>
            </a:extLst>
          </p:cNvPr>
          <p:cNvSpPr txBox="1"/>
          <p:nvPr/>
        </p:nvSpPr>
        <p:spPr>
          <a:xfrm>
            <a:off x="3558837" y="5497490"/>
            <a:ext cx="79414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HVPS was manually limited to 1 mA to protect high voltage cable terminations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C9D4E7-9443-3B49-9414-64989454BAF6}"/>
              </a:ext>
            </a:extLst>
          </p:cNvPr>
          <p:cNvSpPr txBox="1"/>
          <p:nvPr/>
        </p:nvSpPr>
        <p:spPr>
          <a:xfrm>
            <a:off x="5887280" y="1374913"/>
            <a:ext cx="871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Arial Rounded MT Bold" panose="020F0704030504030204" pitchFamily="34" charset="77"/>
              </a:rPr>
              <a:t>500 kV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1667D6D-6B39-9C4C-9334-7A8764B2872F}"/>
              </a:ext>
            </a:extLst>
          </p:cNvPr>
          <p:cNvCxnSpPr/>
          <p:nvPr/>
        </p:nvCxnSpPr>
        <p:spPr>
          <a:xfrm flipV="1">
            <a:off x="6410739" y="1123122"/>
            <a:ext cx="477078" cy="278295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B6838C7F-5970-8846-B918-4F1E76D48CEC}"/>
              </a:ext>
            </a:extLst>
          </p:cNvPr>
          <p:cNvSpPr/>
          <p:nvPr/>
        </p:nvSpPr>
        <p:spPr>
          <a:xfrm>
            <a:off x="3717235" y="964096"/>
            <a:ext cx="844826" cy="5267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5B2EAE4-1019-1842-B240-5C8B7DB581CB}"/>
              </a:ext>
            </a:extLst>
          </p:cNvPr>
          <p:cNvSpPr/>
          <p:nvPr/>
        </p:nvSpPr>
        <p:spPr>
          <a:xfrm>
            <a:off x="9084365" y="897836"/>
            <a:ext cx="987288" cy="5267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Content Placeholder 22">
            <a:extLst>
              <a:ext uri="{FF2B5EF4-FFF2-40B4-BE49-F238E27FC236}">
                <a16:creationId xmlns:a16="http://schemas.microsoft.com/office/drawing/2014/main" id="{3216C187-49FC-B946-9109-59B7333AB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64" y="1023918"/>
            <a:ext cx="1299471" cy="2154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D84B48-193B-814D-B403-91161ABB2F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93" r="3604"/>
          <a:stretch/>
        </p:blipFill>
        <p:spPr>
          <a:xfrm>
            <a:off x="1600200" y="1847889"/>
            <a:ext cx="1817146" cy="4109730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854EB8C-E858-DA41-A7AB-380B810FC705}"/>
              </a:ext>
            </a:extLst>
          </p:cNvPr>
          <p:cNvSpPr/>
          <p:nvPr/>
        </p:nvSpPr>
        <p:spPr>
          <a:xfrm>
            <a:off x="0" y="4784802"/>
            <a:ext cx="1689652" cy="51256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1.7 bar SF</a:t>
            </a:r>
            <a:r>
              <a:rPr lang="en-US" baseline="-25000" dirty="0"/>
              <a:t>6</a:t>
            </a:r>
            <a:r>
              <a:rPr lang="en-US" dirty="0"/>
              <a:t> in test chamber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2B4B2C5-9BC8-8E4B-98B4-920416E950F9}"/>
              </a:ext>
            </a:extLst>
          </p:cNvPr>
          <p:cNvCxnSpPr>
            <a:cxnSpLocks/>
          </p:cNvCxnSpPr>
          <p:nvPr/>
        </p:nvCxnSpPr>
        <p:spPr>
          <a:xfrm flipV="1">
            <a:off x="1558097" y="4929809"/>
            <a:ext cx="817355" cy="935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6B855A4B-052B-7B4B-BB53-0B97B06B7958}"/>
              </a:ext>
            </a:extLst>
          </p:cNvPr>
          <p:cNvSpPr/>
          <p:nvPr/>
        </p:nvSpPr>
        <p:spPr>
          <a:xfrm>
            <a:off x="1569013" y="785191"/>
            <a:ext cx="1946127" cy="85340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3.7 bar SF</a:t>
            </a:r>
            <a:r>
              <a:rPr lang="en-US" baseline="-25000" dirty="0"/>
              <a:t>6</a:t>
            </a:r>
            <a:r>
              <a:rPr lang="en-US" dirty="0"/>
              <a:t> intervening volume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99DCA3C-0F5F-7243-80C7-F22D042BC9F5}"/>
              </a:ext>
            </a:extLst>
          </p:cNvPr>
          <p:cNvCxnSpPr/>
          <p:nvPr/>
        </p:nvCxnSpPr>
        <p:spPr>
          <a:xfrm flipH="1">
            <a:off x="2673068" y="1635416"/>
            <a:ext cx="283258" cy="11867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Date Placeholder 5">
            <a:extLst>
              <a:ext uri="{FF2B5EF4-FFF2-40B4-BE49-F238E27FC236}">
                <a16:creationId xmlns:a16="http://schemas.microsoft.com/office/drawing/2014/main" id="{987C4D0A-6584-7E4B-A276-B83C5329C99C}"/>
              </a:ext>
            </a:extLst>
          </p:cNvPr>
          <p:cNvSpPr txBox="1">
            <a:spLocks/>
          </p:cNvSpPr>
          <p:nvPr/>
        </p:nvSpPr>
        <p:spPr>
          <a:xfrm>
            <a:off x="959679" y="6492875"/>
            <a:ext cx="43418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Hernandez-Garcia IVESC 2023. Tsukuba, 25-29 September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809F52C-30B8-6449-8E2F-B682C202F613}"/>
              </a:ext>
            </a:extLst>
          </p:cNvPr>
          <p:cNvCxnSpPr>
            <a:cxnSpLocks/>
          </p:cNvCxnSpPr>
          <p:nvPr/>
        </p:nvCxnSpPr>
        <p:spPr>
          <a:xfrm flipH="1">
            <a:off x="2574235" y="2823982"/>
            <a:ext cx="87548" cy="1191427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8806C31-C45F-6D40-97F8-88CD3D77C4F7}"/>
              </a:ext>
            </a:extLst>
          </p:cNvPr>
          <p:cNvCxnSpPr>
            <a:cxnSpLocks/>
          </p:cNvCxnSpPr>
          <p:nvPr/>
        </p:nvCxnSpPr>
        <p:spPr>
          <a:xfrm>
            <a:off x="2349370" y="2831735"/>
            <a:ext cx="75778" cy="1193613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1ECBD0E-3BA0-DD4B-A982-EA51CF4958D9}"/>
              </a:ext>
            </a:extLst>
          </p:cNvPr>
          <p:cNvSpPr txBox="1"/>
          <p:nvPr/>
        </p:nvSpPr>
        <p:spPr>
          <a:xfrm>
            <a:off x="3551365" y="5865618"/>
            <a:ext cx="7365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Current stability limited by SF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pressure and suspect contamination by air in the HVPS tank</a:t>
            </a:r>
          </a:p>
        </p:txBody>
      </p:sp>
      <p:sp>
        <p:nvSpPr>
          <p:cNvPr id="4" name="Lightning Bolt 3">
            <a:extLst>
              <a:ext uri="{FF2B5EF4-FFF2-40B4-BE49-F238E27FC236}">
                <a16:creationId xmlns:a16="http://schemas.microsoft.com/office/drawing/2014/main" id="{7BE49130-0EBA-3640-8D98-7DFE800163DB}"/>
              </a:ext>
            </a:extLst>
          </p:cNvPr>
          <p:cNvSpPr/>
          <p:nvPr/>
        </p:nvSpPr>
        <p:spPr>
          <a:xfrm>
            <a:off x="3705638" y="86627"/>
            <a:ext cx="499534" cy="448733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ightning Bolt 23">
            <a:extLst>
              <a:ext uri="{FF2B5EF4-FFF2-40B4-BE49-F238E27FC236}">
                <a16:creationId xmlns:a16="http://schemas.microsoft.com/office/drawing/2014/main" id="{0AEDACBC-C214-104C-AFF4-F6AD5D692800}"/>
              </a:ext>
            </a:extLst>
          </p:cNvPr>
          <p:cNvSpPr/>
          <p:nvPr/>
        </p:nvSpPr>
        <p:spPr>
          <a:xfrm flipH="1">
            <a:off x="8551333" y="76200"/>
            <a:ext cx="499534" cy="448733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EEAAE97-31D3-324A-B201-2E26DA6BF8BB}"/>
              </a:ext>
            </a:extLst>
          </p:cNvPr>
          <p:cNvCxnSpPr/>
          <p:nvPr/>
        </p:nvCxnSpPr>
        <p:spPr>
          <a:xfrm flipH="1">
            <a:off x="3619099" y="5361271"/>
            <a:ext cx="6333423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C3E3AD4-0ABE-AF4C-B313-E9D506C07A0F}"/>
              </a:ext>
            </a:extLst>
          </p:cNvPr>
          <p:cNvSpPr txBox="1"/>
          <p:nvPr/>
        </p:nvSpPr>
        <p:spPr>
          <a:xfrm>
            <a:off x="6535554" y="5168767"/>
            <a:ext cx="8860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7 hours</a:t>
            </a:r>
          </a:p>
        </p:txBody>
      </p:sp>
    </p:spTree>
    <p:extLst>
      <p:ext uri="{BB962C8B-B14F-4D97-AF65-F5344CB8AC3E}">
        <p14:creationId xmlns:p14="http://schemas.microsoft.com/office/powerpoint/2010/main" val="315139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266B5-79F8-DD49-869E-E78A8EEC2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"/>
          </a:xfrm>
        </p:spPr>
        <p:txBody>
          <a:bodyPr>
            <a:normAutofit/>
          </a:bodyPr>
          <a:lstStyle/>
          <a:p>
            <a:r>
              <a:rPr lang="en-US" dirty="0"/>
              <a:t>The HVPS current is more stable at 475 kV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DE84245-267B-5641-BCC1-E05DBA75B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35" t="6440" r="9861" b="1601"/>
          <a:stretch/>
        </p:blipFill>
        <p:spPr>
          <a:xfrm>
            <a:off x="218660" y="1073427"/>
            <a:ext cx="9650896" cy="321033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4607A7-B06B-224F-9CF2-EA519DA63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r>
              <a:rPr lang="en-US" dirty="0"/>
              <a:t>/30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F17D2B-8986-7B49-8D48-33F1D425CEB5}"/>
              </a:ext>
            </a:extLst>
          </p:cNvPr>
          <p:cNvSpPr txBox="1"/>
          <p:nvPr/>
        </p:nvSpPr>
        <p:spPr>
          <a:xfrm>
            <a:off x="9968949" y="894522"/>
            <a:ext cx="2223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Arial Rounded MT Bold" panose="020F0704030504030204" pitchFamily="34" charset="77"/>
              </a:rPr>
              <a:t>HVPS voltage (kV)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E73548-1B4E-1F41-ACFF-92673F1E1E0D}"/>
              </a:ext>
            </a:extLst>
          </p:cNvPr>
          <p:cNvSpPr txBox="1"/>
          <p:nvPr/>
        </p:nvSpPr>
        <p:spPr>
          <a:xfrm>
            <a:off x="9968949" y="2199861"/>
            <a:ext cx="22230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HVPS current (mA)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D1D915-3C9A-4443-A675-57C024D5A3F6}"/>
              </a:ext>
            </a:extLst>
          </p:cNvPr>
          <p:cNvSpPr txBox="1"/>
          <p:nvPr/>
        </p:nvSpPr>
        <p:spPr>
          <a:xfrm>
            <a:off x="2348949" y="1404731"/>
            <a:ext cx="901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Arial Rounded MT Bold" panose="020F0704030504030204" pitchFamily="34" charset="77"/>
              </a:rPr>
              <a:t>475 kV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08DC1B-22E5-1346-A49E-9ABF37361026}"/>
              </a:ext>
            </a:extLst>
          </p:cNvPr>
          <p:cNvCxnSpPr/>
          <p:nvPr/>
        </p:nvCxnSpPr>
        <p:spPr>
          <a:xfrm flipV="1">
            <a:off x="2812774" y="1172817"/>
            <a:ext cx="477078" cy="278295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FDE02C0-6B08-2542-8F54-88DAC0DAA4E5}"/>
              </a:ext>
            </a:extLst>
          </p:cNvPr>
          <p:cNvSpPr txBox="1"/>
          <p:nvPr/>
        </p:nvSpPr>
        <p:spPr>
          <a:xfrm>
            <a:off x="10071654" y="3574776"/>
            <a:ext cx="2223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  <a:latin typeface="Arial Rounded MT Bold" panose="020F0704030504030204" pitchFamily="34" charset="77"/>
              </a:rPr>
              <a:t>HVPS average current (mA)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773CC5-C61E-BA47-B99F-2B234D893B94}"/>
              </a:ext>
            </a:extLst>
          </p:cNvPr>
          <p:cNvSpPr txBox="1"/>
          <p:nvPr/>
        </p:nvSpPr>
        <p:spPr>
          <a:xfrm>
            <a:off x="1536589" y="5190528"/>
            <a:ext cx="789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HVPS was manually limited to 1 mA to protect high voltage cable terminations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7E15D6-383D-924B-8D9A-0C84C48FB045}"/>
              </a:ext>
            </a:extLst>
          </p:cNvPr>
          <p:cNvSpPr/>
          <p:nvPr/>
        </p:nvSpPr>
        <p:spPr>
          <a:xfrm>
            <a:off x="566531" y="914401"/>
            <a:ext cx="1302026" cy="5267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B097604-62FF-EE4B-94B0-89CB9966C39D}"/>
              </a:ext>
            </a:extLst>
          </p:cNvPr>
          <p:cNvSpPr/>
          <p:nvPr/>
        </p:nvSpPr>
        <p:spPr>
          <a:xfrm>
            <a:off x="8650357" y="927653"/>
            <a:ext cx="1302026" cy="52677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5">
            <a:extLst>
              <a:ext uri="{FF2B5EF4-FFF2-40B4-BE49-F238E27FC236}">
                <a16:creationId xmlns:a16="http://schemas.microsoft.com/office/drawing/2014/main" id="{F44318BE-8A07-D942-B7F1-A6B6949AA440}"/>
              </a:ext>
            </a:extLst>
          </p:cNvPr>
          <p:cNvSpPr txBox="1">
            <a:spLocks/>
          </p:cNvSpPr>
          <p:nvPr/>
        </p:nvSpPr>
        <p:spPr>
          <a:xfrm>
            <a:off x="959679" y="6492875"/>
            <a:ext cx="43418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Hernandez-Garcia IVESC 2023. Tsukuba, 25-29 September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A37F6A-371B-0A40-BC7C-72376B54C5A5}"/>
              </a:ext>
            </a:extLst>
          </p:cNvPr>
          <p:cNvSpPr txBox="1"/>
          <p:nvPr/>
        </p:nvSpPr>
        <p:spPr>
          <a:xfrm>
            <a:off x="1544320" y="5534350"/>
            <a:ext cx="7365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Current stability limited by SF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pressure and quality in the HVPS tank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9410722-EA13-3F4F-866E-4325500FEB81}"/>
              </a:ext>
            </a:extLst>
          </p:cNvPr>
          <p:cNvCxnSpPr>
            <a:cxnSpLocks/>
          </p:cNvCxnSpPr>
          <p:nvPr/>
        </p:nvCxnSpPr>
        <p:spPr>
          <a:xfrm flipH="1">
            <a:off x="1116532" y="4754880"/>
            <a:ext cx="8710862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3D74B69-66E0-E64F-B060-648687AEC05A}"/>
              </a:ext>
            </a:extLst>
          </p:cNvPr>
          <p:cNvSpPr txBox="1"/>
          <p:nvPr/>
        </p:nvSpPr>
        <p:spPr>
          <a:xfrm>
            <a:off x="5072514" y="4552749"/>
            <a:ext cx="10030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22 hours</a:t>
            </a:r>
          </a:p>
        </p:txBody>
      </p:sp>
    </p:spTree>
    <p:extLst>
      <p:ext uri="{BB962C8B-B14F-4D97-AF65-F5344CB8AC3E}">
        <p14:creationId xmlns:p14="http://schemas.microsoft.com/office/powerpoint/2010/main" val="3074088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88FA1-2771-2D4D-95A9-FE515BC4A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15800" cy="685800"/>
          </a:xfrm>
        </p:spPr>
        <p:txBody>
          <a:bodyPr>
            <a:normAutofit/>
          </a:bodyPr>
          <a:lstStyle/>
          <a:p>
            <a:r>
              <a:rPr lang="en-US" dirty="0"/>
              <a:t>Next test will be performed under vacuum conditions in the test chamber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AF827B-484B-1648-B6B5-1DEB2F1CA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r>
              <a:rPr lang="en-US" dirty="0"/>
              <a:t>/30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2689E6-C575-CC4D-B29C-4501E7F33B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3" r="3604"/>
          <a:stretch/>
        </p:blipFill>
        <p:spPr>
          <a:xfrm>
            <a:off x="1340318" y="1847889"/>
            <a:ext cx="1817146" cy="410973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C49D0DB-E8AC-A543-BF3F-4EBFC9A5060B}"/>
              </a:ext>
            </a:extLst>
          </p:cNvPr>
          <p:cNvSpPr/>
          <p:nvPr/>
        </p:nvSpPr>
        <p:spPr>
          <a:xfrm>
            <a:off x="1" y="4784801"/>
            <a:ext cx="1328286" cy="6919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Vacuum in test chamber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2228067-F0BE-8E4E-B429-3A81FE99AD20}"/>
              </a:ext>
            </a:extLst>
          </p:cNvPr>
          <p:cNvCxnSpPr>
            <a:cxnSpLocks/>
          </p:cNvCxnSpPr>
          <p:nvPr/>
        </p:nvCxnSpPr>
        <p:spPr>
          <a:xfrm flipV="1">
            <a:off x="1384842" y="5016437"/>
            <a:ext cx="817355" cy="935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5884B32-6FFB-B543-9AB4-6EF6F09A26FE}"/>
              </a:ext>
            </a:extLst>
          </p:cNvPr>
          <p:cNvSpPr/>
          <p:nvPr/>
        </p:nvSpPr>
        <p:spPr>
          <a:xfrm>
            <a:off x="1569013" y="785191"/>
            <a:ext cx="1946127" cy="85340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3.7 bar SF6 intervening volume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8BF0B2C-6461-7B4A-8C12-F8B37BB96B91}"/>
              </a:ext>
            </a:extLst>
          </p:cNvPr>
          <p:cNvCxnSpPr/>
          <p:nvPr/>
        </p:nvCxnSpPr>
        <p:spPr>
          <a:xfrm flipH="1">
            <a:off x="2451687" y="1635416"/>
            <a:ext cx="283258" cy="118673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B5390F54-C720-5E47-BF80-6AB0684F2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80881" y="917940"/>
            <a:ext cx="4052047" cy="5381625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55AECE-AFE9-A24C-8441-A3CDD06D3C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1" r="19820"/>
          <a:stretch/>
        </p:blipFill>
        <p:spPr>
          <a:xfrm>
            <a:off x="4051149" y="885828"/>
            <a:ext cx="3229583" cy="53658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4A494E-CD3E-E141-B9E2-1EFDE655631D}"/>
              </a:ext>
            </a:extLst>
          </p:cNvPr>
          <p:cNvSpPr txBox="1"/>
          <p:nvPr/>
        </p:nvSpPr>
        <p:spPr>
          <a:xfrm>
            <a:off x="9555311" y="2976454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1.9 bar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E3E751-D075-BA44-AB17-9E6830150668}"/>
              </a:ext>
            </a:extLst>
          </p:cNvPr>
          <p:cNvSpPr txBox="1"/>
          <p:nvPr/>
        </p:nvSpPr>
        <p:spPr>
          <a:xfrm>
            <a:off x="5652969" y="4575314"/>
            <a:ext cx="1090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Vacuum</a:t>
            </a:r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8106C365-49CC-2645-BBE2-3EDCDE1E8A4D}"/>
              </a:ext>
            </a:extLst>
          </p:cNvPr>
          <p:cNvSpPr txBox="1">
            <a:spLocks/>
          </p:cNvSpPr>
          <p:nvPr/>
        </p:nvSpPr>
        <p:spPr>
          <a:xfrm>
            <a:off x="959679" y="6492875"/>
            <a:ext cx="43418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Hernandez-Garcia IVESC 2023. Tsukuba, 25-29 September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A717B13-8E09-034E-8084-95824DD9EFAC}"/>
              </a:ext>
            </a:extLst>
          </p:cNvPr>
          <p:cNvCxnSpPr>
            <a:cxnSpLocks/>
          </p:cNvCxnSpPr>
          <p:nvPr/>
        </p:nvCxnSpPr>
        <p:spPr>
          <a:xfrm flipH="1">
            <a:off x="2314353" y="2833607"/>
            <a:ext cx="87548" cy="1191427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AA2535-B0E9-5641-936A-5C2B0B93D636}"/>
              </a:ext>
            </a:extLst>
          </p:cNvPr>
          <p:cNvCxnSpPr>
            <a:cxnSpLocks/>
          </p:cNvCxnSpPr>
          <p:nvPr/>
        </p:nvCxnSpPr>
        <p:spPr>
          <a:xfrm>
            <a:off x="2079862" y="2793233"/>
            <a:ext cx="75778" cy="1193613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6AC3E6E-B5E6-6643-A187-8E60DED78797}"/>
              </a:ext>
            </a:extLst>
          </p:cNvPr>
          <p:cNvSpPr txBox="1"/>
          <p:nvPr/>
        </p:nvSpPr>
        <p:spPr>
          <a:xfrm>
            <a:off x="2964582" y="2964581"/>
            <a:ext cx="10972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Is charge distribution along insulator different between SF6 and vacuum conditions  in the test chamber? </a:t>
            </a:r>
          </a:p>
        </p:txBody>
      </p:sp>
      <p:pic>
        <p:nvPicPr>
          <p:cNvPr id="6" name="Content Placeholder 22">
            <a:extLst>
              <a:ext uri="{FF2B5EF4-FFF2-40B4-BE49-F238E27FC236}">
                <a16:creationId xmlns:a16="http://schemas.microsoft.com/office/drawing/2014/main" id="{0E93F005-8833-AB4F-8BBF-A80C2D3A6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64" y="1023918"/>
            <a:ext cx="1299471" cy="215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34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4E1D8-83BF-7240-BD17-4CBF6AD5F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655983"/>
          </a:xfrm>
        </p:spPr>
        <p:txBody>
          <a:bodyPr>
            <a:normAutofit fontScale="90000"/>
          </a:bodyPr>
          <a:lstStyle/>
          <a:p>
            <a:r>
              <a:rPr lang="en-US" dirty="0"/>
              <a:t>The next objective is to design and fabricate a 500 kV insulator compatible with commercial high voltage cable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65CF7D-8AF6-2945-9C5A-887AA17AB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r>
              <a:rPr lang="en-US" dirty="0"/>
              <a:t>/30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0435EBD8-4C83-E348-A4F3-023EEC39B7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229277"/>
            <a:ext cx="2276061" cy="50095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5382BB-713A-254E-902F-3ECA8E5F5B8C}"/>
              </a:ext>
            </a:extLst>
          </p:cNvPr>
          <p:cNvSpPr txBox="1"/>
          <p:nvPr/>
        </p:nvSpPr>
        <p:spPr>
          <a:xfrm>
            <a:off x="1517334" y="1575412"/>
            <a:ext cx="2173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Commercial</a:t>
            </a:r>
          </a:p>
          <a:p>
            <a:r>
              <a:rPr lang="en-US" dirty="0"/>
              <a:t>HV cable termination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2E3D7F-2E86-CE4D-A78A-01B2F61A78B6}"/>
              </a:ext>
            </a:extLst>
          </p:cNvPr>
          <p:cNvSpPr txBox="1"/>
          <p:nvPr/>
        </p:nvSpPr>
        <p:spPr>
          <a:xfrm>
            <a:off x="1577689" y="2599380"/>
            <a:ext cx="2566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Ceramic insulator yet to be designed, fabricated and tested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6DBE66-B87A-EF40-8923-BCFC1CDE7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122" y="3349487"/>
            <a:ext cx="1503852" cy="2810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55FC3A-9865-A54D-9B48-B9600B339474}"/>
              </a:ext>
            </a:extLst>
          </p:cNvPr>
          <p:cNvSpPr txBox="1"/>
          <p:nvPr/>
        </p:nvSpPr>
        <p:spPr>
          <a:xfrm>
            <a:off x="268356" y="824949"/>
            <a:ext cx="11837505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Finding ceramic manufacturers capable and willing to engineer and fabricate such an insulator has been very challenging!!!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8A909F-2FEA-A149-ACB4-EB4A5F4D81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9"/>
          <a:stretch/>
        </p:blipFill>
        <p:spPr>
          <a:xfrm rot="16200000">
            <a:off x="6837092" y="-1558161"/>
            <a:ext cx="2075803" cy="80177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2C6B11-AA38-F84B-B65A-BC44186868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812"/>
          <a:stretch/>
        </p:blipFill>
        <p:spPr>
          <a:xfrm>
            <a:off x="5082209" y="3548268"/>
            <a:ext cx="5204791" cy="2856978"/>
          </a:xfrm>
          <a:prstGeom prst="rect">
            <a:avLst/>
          </a:prstGeom>
        </p:spPr>
      </p:pic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B7F45C9C-54C0-9746-880E-04A03955A4B3}"/>
              </a:ext>
            </a:extLst>
          </p:cNvPr>
          <p:cNvSpPr txBox="1">
            <a:spLocks/>
          </p:cNvSpPr>
          <p:nvPr/>
        </p:nvSpPr>
        <p:spPr>
          <a:xfrm>
            <a:off x="959679" y="6492875"/>
            <a:ext cx="43418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Hernandez-Garcia IVESC 2023. Tsukuba, 25-29 September</a:t>
            </a:r>
          </a:p>
        </p:txBody>
      </p:sp>
    </p:spTree>
    <p:extLst>
      <p:ext uri="{BB962C8B-B14F-4D97-AF65-F5344CB8AC3E}">
        <p14:creationId xmlns:p14="http://schemas.microsoft.com/office/powerpoint/2010/main" val="1980282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DD1F0-E445-624A-8ADA-F98FE6F97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85837" cy="487490"/>
          </a:xfrm>
        </p:spPr>
        <p:txBody>
          <a:bodyPr/>
          <a:lstStyle/>
          <a:p>
            <a:r>
              <a:rPr lang="en-US" dirty="0"/>
              <a:t>The Jefferson Lab complex hosts two additional accelerators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C74B9-010F-E545-A627-278504B30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518" y="878505"/>
            <a:ext cx="5697077" cy="118375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US" sz="2000" dirty="0"/>
              <a:t>The Upgrade Injector Test Facility UITF is a testbed accelerator with capability for 10 MeV SRF booster and 200 kV DC photogun based on inverted insulator design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CCBB66-5B91-6549-A587-F93296F88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r>
              <a:rPr lang="en-US" dirty="0"/>
              <a:t>/30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3C552E-EFEB-6E4C-AF3A-5B51B03BD5E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903299" y="829869"/>
            <a:ext cx="5857442" cy="135885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dirty="0"/>
              <a:t>The Low Energy Recirculation Facility has a 10 MeV SRF booster and 30 MeV SRF </a:t>
            </a:r>
            <a:r>
              <a:rPr lang="en-US" dirty="0" err="1"/>
              <a:t>linac</a:t>
            </a:r>
            <a:r>
              <a:rPr lang="en-US" dirty="0"/>
              <a:t>. The 350 kV DC photogun is based on large-bore cylindrical insulators</a:t>
            </a:r>
          </a:p>
        </p:txBody>
      </p:sp>
      <p:pic>
        <p:nvPicPr>
          <p:cNvPr id="7" name="Picture 11" descr="FEL Layout v2">
            <a:extLst>
              <a:ext uri="{FF2B5EF4-FFF2-40B4-BE49-F238E27FC236}">
                <a16:creationId xmlns:a16="http://schemas.microsoft.com/office/drawing/2014/main" id="{1E6A0E83-2FE9-7640-8EE1-5E01B7982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492" y="2169268"/>
            <a:ext cx="6274439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EACC77-C82A-2B44-9676-351F033CF4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13" r="11551" b="22721"/>
          <a:stretch/>
        </p:blipFill>
        <p:spPr>
          <a:xfrm>
            <a:off x="272374" y="2208179"/>
            <a:ext cx="5350213" cy="312170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08153B-5F04-BE4A-9CDE-0426344B4049}"/>
              </a:ext>
            </a:extLst>
          </p:cNvPr>
          <p:cNvSpPr txBox="1"/>
          <p:nvPr/>
        </p:nvSpPr>
        <p:spPr>
          <a:xfrm>
            <a:off x="321013" y="5457217"/>
            <a:ext cx="5272391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Evaluation of polarized hydrogen targets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HDIce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Irradiation of wastewater with electron beam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F584F5-4849-A542-B99B-55327A86B0FF}"/>
              </a:ext>
            </a:extLst>
          </p:cNvPr>
          <p:cNvSpPr txBox="1"/>
          <p:nvPr/>
        </p:nvSpPr>
        <p:spPr>
          <a:xfrm>
            <a:off x="5843082" y="5453975"/>
            <a:ext cx="5785701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Demonstrated &gt; 1 MW of recirculated beam power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Holds the world record at 14 kW CW in the IR as an FEL</a:t>
            </a: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F21943DF-A245-6B40-A0C7-E8A6ECC93242}"/>
              </a:ext>
            </a:extLst>
          </p:cNvPr>
          <p:cNvSpPr txBox="1">
            <a:spLocks/>
          </p:cNvSpPr>
          <p:nvPr/>
        </p:nvSpPr>
        <p:spPr>
          <a:xfrm>
            <a:off x="959679" y="6492875"/>
            <a:ext cx="43418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Hernandez-Garcia IVESC 2023. Tsukuba, 25-29 September</a:t>
            </a:r>
          </a:p>
        </p:txBody>
      </p:sp>
    </p:spTree>
    <p:extLst>
      <p:ext uri="{BB962C8B-B14F-4D97-AF65-F5344CB8AC3E}">
        <p14:creationId xmlns:p14="http://schemas.microsoft.com/office/powerpoint/2010/main" val="19696608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3278D-04DB-504E-8E75-4D495F36F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0936"/>
          </a:xfrm>
        </p:spPr>
        <p:txBody>
          <a:bodyPr/>
          <a:lstStyle/>
          <a:p>
            <a:r>
              <a:rPr lang="en-US" i="1" dirty="0">
                <a:latin typeface="Chalkduster" panose="03050602040202020205" pitchFamily="66" charset="77"/>
              </a:rPr>
              <a:t>Conclusions, and thank you for your attention!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C7893C-77DD-3044-9D61-4DA618D3B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09511" y="65546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r>
              <a:rPr lang="en-US" dirty="0"/>
              <a:t>/30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3DC0F3-2039-B34F-87EA-2983EFE54C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61" b="7373"/>
          <a:stretch/>
        </p:blipFill>
        <p:spPr>
          <a:xfrm>
            <a:off x="7192802" y="1909085"/>
            <a:ext cx="4922196" cy="405539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3B0B3DF-56E1-974A-8B34-E49FD03EB641}"/>
              </a:ext>
            </a:extLst>
          </p:cNvPr>
          <p:cNvSpPr txBox="1">
            <a:spLocks/>
          </p:cNvSpPr>
          <p:nvPr/>
        </p:nvSpPr>
        <p:spPr>
          <a:xfrm>
            <a:off x="185120" y="2114384"/>
            <a:ext cx="6750907" cy="4027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B050"/>
                </a:solidFill>
              </a:rPr>
              <a:t>Inverted geometry ceramic insulator photoguns have provided highly polarized electron beam at 130 </a:t>
            </a:r>
            <a:r>
              <a:rPr lang="en-US" sz="1800" dirty="0" err="1">
                <a:solidFill>
                  <a:srgbClr val="00B050"/>
                </a:solidFill>
              </a:rPr>
              <a:t>keV</a:t>
            </a:r>
            <a:r>
              <a:rPr lang="en-US" sz="1800" dirty="0">
                <a:solidFill>
                  <a:srgbClr val="00B050"/>
                </a:solidFill>
              </a:rPr>
              <a:t> and 0.2 mA CW for nuclear physics experiments at JLab for over a decade, and have demonstrated up to 300 </a:t>
            </a:r>
            <a:r>
              <a:rPr lang="en-US" sz="1800" dirty="0" err="1">
                <a:solidFill>
                  <a:srgbClr val="00B050"/>
                </a:solidFill>
              </a:rPr>
              <a:t>keV</a:t>
            </a:r>
            <a:r>
              <a:rPr lang="en-US" sz="1800" dirty="0">
                <a:solidFill>
                  <a:srgbClr val="00B050"/>
                </a:solidFill>
              </a:rPr>
              <a:t> and 5 mA CW un-polarized beam</a:t>
            </a:r>
          </a:p>
          <a:p>
            <a:r>
              <a:rPr lang="en-US" sz="1800" dirty="0">
                <a:solidFill>
                  <a:srgbClr val="FFC000"/>
                </a:solidFill>
              </a:rPr>
              <a:t>Achieving 200-300 kV operations w/o field emission in inverted insulators photoguns is still challenging</a:t>
            </a:r>
          </a:p>
          <a:p>
            <a:r>
              <a:rPr lang="en-US" sz="1800" i="1" dirty="0">
                <a:solidFill>
                  <a:srgbClr val="FF0000"/>
                </a:solidFill>
              </a:rPr>
              <a:t>Finding manufacturers capable and willing to engineer and fabricate custom 500 kV inverted insulator feedthroughs has been very challenging. </a:t>
            </a:r>
            <a:r>
              <a:rPr lang="en-US" sz="1800" dirty="0">
                <a:solidFill>
                  <a:srgbClr val="FF0000"/>
                </a:solidFill>
              </a:rPr>
              <a:t>This is slowing down progress in developing next generation of high polarization high intensity electron guns for ILC and proposed positron sources</a:t>
            </a:r>
          </a:p>
          <a:p>
            <a:endParaRPr lang="en-US" sz="18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0661AE-F234-704D-BAC1-2C7673454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611" y="849323"/>
            <a:ext cx="11868432" cy="1335612"/>
          </a:xfrm>
        </p:spPr>
        <p:txBody>
          <a:bodyPr>
            <a:normAutofit/>
          </a:bodyPr>
          <a:lstStyle/>
          <a:p>
            <a:r>
              <a:rPr lang="en-US" sz="2000" dirty="0"/>
              <a:t>JLab has demonstrated custom 500 kV feedthrough with SF</a:t>
            </a:r>
            <a:r>
              <a:rPr lang="en-US" sz="2000" baseline="-25000" dirty="0"/>
              <a:t>6</a:t>
            </a:r>
            <a:r>
              <a:rPr lang="en-US" sz="2000" dirty="0"/>
              <a:t> intervening volume using commercial HV cable termination</a:t>
            </a:r>
          </a:p>
          <a:p>
            <a:r>
              <a:rPr lang="en-US" sz="2000" dirty="0"/>
              <a:t>Custom 500 kV feedthrough with SF</a:t>
            </a:r>
            <a:r>
              <a:rPr lang="en-US" sz="2000" baseline="-25000" dirty="0"/>
              <a:t>6</a:t>
            </a:r>
            <a:r>
              <a:rPr lang="en-US" sz="2000" dirty="0"/>
              <a:t> intervening volume has yet to be tested with electrode in vacuum conditions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B6953D-9074-484C-8F56-E728DC5928E3}"/>
              </a:ext>
            </a:extLst>
          </p:cNvPr>
          <p:cNvSpPr/>
          <p:nvPr/>
        </p:nvSpPr>
        <p:spPr>
          <a:xfrm rot="5400000">
            <a:off x="10327906" y="4052238"/>
            <a:ext cx="1520794" cy="904774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D5DCBF-C76A-5444-A91D-C96C04135FBB}"/>
              </a:ext>
            </a:extLst>
          </p:cNvPr>
          <p:cNvSpPr txBox="1">
            <a:spLocks/>
          </p:cNvSpPr>
          <p:nvPr/>
        </p:nvSpPr>
        <p:spPr>
          <a:xfrm>
            <a:off x="225258" y="5447899"/>
            <a:ext cx="11868432" cy="10395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Acknowledgement: </a:t>
            </a:r>
          </a:p>
          <a:p>
            <a:pPr lvl="1"/>
            <a:r>
              <a:rPr lang="en-US" sz="1800" b="1" dirty="0"/>
              <a:t>IVESC2023 organizers for their kind invitation!</a:t>
            </a:r>
          </a:p>
          <a:p>
            <a:pPr lvl="1"/>
            <a:r>
              <a:rPr lang="en-US" sz="1800" b="1" dirty="0"/>
              <a:t>DOE US-Japan HEP award, and Office of Science Funding Opportunity Award PAMS-254442</a:t>
            </a:r>
          </a:p>
        </p:txBody>
      </p:sp>
      <p:sp>
        <p:nvSpPr>
          <p:cNvPr id="11" name="Date Placeholder 5">
            <a:extLst>
              <a:ext uri="{FF2B5EF4-FFF2-40B4-BE49-F238E27FC236}">
                <a16:creationId xmlns:a16="http://schemas.microsoft.com/office/drawing/2014/main" id="{F059800A-F874-154C-ACBB-3F6CAB1B9E54}"/>
              </a:ext>
            </a:extLst>
          </p:cNvPr>
          <p:cNvSpPr txBox="1">
            <a:spLocks/>
          </p:cNvSpPr>
          <p:nvPr/>
        </p:nvSpPr>
        <p:spPr>
          <a:xfrm>
            <a:off x="959679" y="6492875"/>
            <a:ext cx="43418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Hernandez-Garcia IVESC 2023. Tsukuba, 25-29 September</a:t>
            </a:r>
          </a:p>
        </p:txBody>
      </p:sp>
    </p:spTree>
    <p:extLst>
      <p:ext uri="{BB962C8B-B14F-4D97-AF65-F5344CB8AC3E}">
        <p14:creationId xmlns:p14="http://schemas.microsoft.com/office/powerpoint/2010/main" val="316216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A57F-61BF-E64E-99D9-3E52E0B2D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28029"/>
          </a:xfrm>
        </p:spPr>
        <p:txBody>
          <a:bodyPr>
            <a:normAutofit fontScale="90000"/>
          </a:bodyPr>
          <a:lstStyle/>
          <a:p>
            <a:r>
              <a:rPr lang="en-US" dirty="0"/>
              <a:t>High Voltage DC photoemission gun characteristics makes them an ideal electron beam source in a variety of accelerator applications, but must meet stringent criteria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3C20F7-0EC6-2F4F-ADB1-CD1870747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r>
              <a:rPr lang="en-US" dirty="0"/>
              <a:t>/30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4BB93C-2EC4-EA42-8F34-C10BFD023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095" y="941113"/>
            <a:ext cx="7758679" cy="5206767"/>
          </a:xfrm>
        </p:spPr>
        <p:txBody>
          <a:bodyPr/>
          <a:lstStyle/>
          <a:p>
            <a:r>
              <a:rPr lang="en-US" dirty="0"/>
              <a:t>Extreme-high vacuum conditions provide long-photocathode lifetime from high polarization GaAs photocathodes for nuclear physics experiments</a:t>
            </a:r>
          </a:p>
          <a:p>
            <a:endParaRPr lang="en-US" dirty="0"/>
          </a:p>
          <a:p>
            <a:r>
              <a:rPr lang="en-US" dirty="0"/>
              <a:t>High CW beam current capability provide:</a:t>
            </a:r>
          </a:p>
          <a:p>
            <a:pPr lvl="1"/>
            <a:r>
              <a:rPr lang="en-US" dirty="0"/>
              <a:t>Hundreds of micro-Amperes &gt; 80% spin-polarized electron beams for nuclear physics experiments</a:t>
            </a:r>
          </a:p>
          <a:p>
            <a:pPr lvl="1"/>
            <a:r>
              <a:rPr lang="en-US" dirty="0"/>
              <a:t>Tens of milli-Amperes un-polarized beams for electron coolers, energy recovery </a:t>
            </a:r>
            <a:r>
              <a:rPr lang="en-US" dirty="0" err="1"/>
              <a:t>linacs</a:t>
            </a:r>
            <a:r>
              <a:rPr lang="en-US" dirty="0"/>
              <a:t> and free electron lasers</a:t>
            </a:r>
          </a:p>
          <a:p>
            <a:endParaRPr lang="en-US" dirty="0"/>
          </a:p>
          <a:p>
            <a:r>
              <a:rPr lang="en-US" dirty="0"/>
              <a:t>High photocathode gradient contributes to managing space charge forces in high intensity bright electron beams for accelerator applications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00B05A6-3576-C443-A946-9F21158FD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250677" y="843631"/>
            <a:ext cx="3585148" cy="341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4A1BC2-4F98-144E-8786-C72FC63FEA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18" t="18768" r="27590" b="33759"/>
          <a:stretch/>
        </p:blipFill>
        <p:spPr>
          <a:xfrm>
            <a:off x="9601201" y="4299624"/>
            <a:ext cx="2237362" cy="2480555"/>
          </a:xfrm>
          <a:prstGeom prst="rect">
            <a:avLst/>
          </a:prstGeom>
        </p:spPr>
      </p:pic>
      <p:sp>
        <p:nvSpPr>
          <p:cNvPr id="15" name="Date Placeholder 5">
            <a:extLst>
              <a:ext uri="{FF2B5EF4-FFF2-40B4-BE49-F238E27FC236}">
                <a16:creationId xmlns:a16="http://schemas.microsoft.com/office/drawing/2014/main" id="{80375409-5B55-1148-B56A-1D20AB4FA4EB}"/>
              </a:ext>
            </a:extLst>
          </p:cNvPr>
          <p:cNvSpPr txBox="1">
            <a:spLocks/>
          </p:cNvSpPr>
          <p:nvPr/>
        </p:nvSpPr>
        <p:spPr>
          <a:xfrm>
            <a:off x="959679" y="6492875"/>
            <a:ext cx="43418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Hernandez-Garcia IVESC 2023. Tsukuba, 25-29 September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3A1D47-925E-3147-AEF7-308780E38E5B}"/>
              </a:ext>
            </a:extLst>
          </p:cNvPr>
          <p:cNvSpPr txBox="1"/>
          <p:nvPr/>
        </p:nvSpPr>
        <p:spPr>
          <a:xfrm>
            <a:off x="7490300" y="5087566"/>
            <a:ext cx="249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GaAs photocathode mounted to a molybdenum puck holder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E791CA-646D-B843-9E10-C400DC668D45}"/>
              </a:ext>
            </a:extLst>
          </p:cNvPr>
          <p:cNvSpPr txBox="1"/>
          <p:nvPr/>
        </p:nvSpPr>
        <p:spPr>
          <a:xfrm>
            <a:off x="6916366" y="1556426"/>
            <a:ext cx="1507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Non evaporable getter pump array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58CBF68-95AA-AE49-8CA2-64041D6C5844}"/>
              </a:ext>
            </a:extLst>
          </p:cNvPr>
          <p:cNvCxnSpPr/>
          <p:nvPr/>
        </p:nvCxnSpPr>
        <p:spPr>
          <a:xfrm>
            <a:off x="10340502" y="6575898"/>
            <a:ext cx="1011677" cy="0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F0F68A0-4D1B-A646-9651-16B3200D9491}"/>
              </a:ext>
            </a:extLst>
          </p:cNvPr>
          <p:cNvSpPr txBox="1"/>
          <p:nvPr/>
        </p:nvSpPr>
        <p:spPr>
          <a:xfrm>
            <a:off x="10525327" y="6322978"/>
            <a:ext cx="670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1.5 cm</a:t>
            </a:r>
          </a:p>
        </p:txBody>
      </p:sp>
    </p:spTree>
    <p:extLst>
      <p:ext uri="{BB962C8B-B14F-4D97-AF65-F5344CB8AC3E}">
        <p14:creationId xmlns:p14="http://schemas.microsoft.com/office/powerpoint/2010/main" val="3871491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BE8DE16-61DE-D44F-8D35-6EDECC019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26" y="3120957"/>
            <a:ext cx="6216920" cy="334824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57238"/>
          </a:xfrm>
        </p:spPr>
        <p:txBody>
          <a:bodyPr/>
          <a:lstStyle/>
          <a:p>
            <a:r>
              <a:rPr lang="en-US" dirty="0"/>
              <a:t>Compensating for space charge forces in the electron bunch and improving injector transmission imposes challenging requirements on the electron gun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r>
              <a:rPr lang="en-US" dirty="0"/>
              <a:t>/30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90BA3E20-0F93-8B4C-A9B4-4DB6B60FD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864" y="925648"/>
            <a:ext cx="6298315" cy="220665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photocathode accelerating field must be sufficiently high, but no higher than ~ 10 MV/m to minimize field emission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Electrodes must be free of field emission at the operating voltage to preserve the vacuum conditions necessary for long photocathode lifetime</a:t>
            </a:r>
          </a:p>
          <a:p>
            <a:endParaRPr lang="en-US" dirty="0"/>
          </a:p>
        </p:txBody>
      </p:sp>
      <p:pic>
        <p:nvPicPr>
          <p:cNvPr id="15" name="Picture 14" descr="DCgun_normal">
            <a:extLst>
              <a:ext uri="{FF2B5EF4-FFF2-40B4-BE49-F238E27FC236}">
                <a16:creationId xmlns:a16="http://schemas.microsoft.com/office/drawing/2014/main" id="{BBD11ACE-C81C-7E46-B434-310479F77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21" y="785813"/>
            <a:ext cx="5171022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E5BFA6-B23A-984E-9DB7-8834F83EB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851182" y="4081971"/>
            <a:ext cx="1832372" cy="2443162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476DE9EF-E159-6649-8671-83AFB173525C}"/>
              </a:ext>
            </a:extLst>
          </p:cNvPr>
          <p:cNvSpPr txBox="1">
            <a:spLocks/>
          </p:cNvSpPr>
          <p:nvPr/>
        </p:nvSpPr>
        <p:spPr>
          <a:xfrm>
            <a:off x="6733504" y="4083894"/>
            <a:ext cx="2760691" cy="2355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r>
              <a:rPr lang="en-US" dirty="0"/>
              <a:t>High voltage must be applied to the electrodes and HV feedthroughs without breakdown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8BE5B2-79AE-5142-B52C-DF119C749684}"/>
              </a:ext>
            </a:extLst>
          </p:cNvPr>
          <p:cNvSpPr txBox="1"/>
          <p:nvPr/>
        </p:nvSpPr>
        <p:spPr>
          <a:xfrm>
            <a:off x="2957209" y="3336588"/>
            <a:ext cx="597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7EB885-B937-034C-96DF-1A15C7AF4FC9}"/>
              </a:ext>
            </a:extLst>
          </p:cNvPr>
          <p:cNvSpPr txBox="1"/>
          <p:nvPr/>
        </p:nvSpPr>
        <p:spPr>
          <a:xfrm>
            <a:off x="4883285" y="3949429"/>
            <a:ext cx="899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BETTER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01FC1F-124D-3546-B3BF-A00450016A56}"/>
                  </a:ext>
                </a:extLst>
              </p:cNvPr>
              <p:cNvSpPr txBox="1"/>
              <p:nvPr/>
            </p:nvSpPr>
            <p:spPr>
              <a:xfrm>
                <a:off x="4250986" y="3035030"/>
                <a:ext cx="2023354" cy="484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501FC1F-124D-3546-B3BF-A00450016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986" y="3035030"/>
                <a:ext cx="2023354" cy="484684"/>
              </a:xfrm>
              <a:prstGeom prst="rect">
                <a:avLst/>
              </a:prstGeom>
              <a:blipFill>
                <a:blip r:embed="rId5"/>
                <a:stretch>
                  <a:fillRect l="-1875" t="-87179" r="-1250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A99893DC-4772-474A-B3AD-A90B926C919B}"/>
              </a:ext>
            </a:extLst>
          </p:cNvPr>
          <p:cNvSpPr txBox="1">
            <a:spLocks/>
          </p:cNvSpPr>
          <p:nvPr/>
        </p:nvSpPr>
        <p:spPr>
          <a:xfrm>
            <a:off x="959679" y="6492875"/>
            <a:ext cx="43418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Hernandez-Garcia IVESC 2023. Tsukuba, 25-29 September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ECBCAC-1840-2C4A-BDED-C01A70767F36}"/>
              </a:ext>
            </a:extLst>
          </p:cNvPr>
          <p:cNvSpPr txBox="1"/>
          <p:nvPr/>
        </p:nvSpPr>
        <p:spPr>
          <a:xfrm>
            <a:off x="2912533" y="6045200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" pitchFamily="2" charset="0"/>
              </a:rPr>
              <a:t>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9F6895-9ABC-A042-A4AD-B81796E4D213}"/>
              </a:ext>
            </a:extLst>
          </p:cNvPr>
          <p:cNvSpPr txBox="1"/>
          <p:nvPr/>
        </p:nvSpPr>
        <p:spPr>
          <a:xfrm rot="16200000">
            <a:off x="651932" y="5494867"/>
            <a:ext cx="264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" pitchFamily="2" charset="0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3216112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7CE59-7E42-994C-B227-940F16443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20664" cy="651753"/>
          </a:xfrm>
        </p:spPr>
        <p:txBody>
          <a:bodyPr/>
          <a:lstStyle/>
          <a:p>
            <a:r>
              <a:rPr lang="en-US" dirty="0"/>
              <a:t>Field emission is a harsh opponent. The electrodes: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C1372-243C-9E4E-A601-E4B002034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781229"/>
            <a:ext cx="11138170" cy="4637077"/>
          </a:xfrm>
        </p:spPr>
        <p:txBody>
          <a:bodyPr>
            <a:normAutofit/>
          </a:bodyPr>
          <a:lstStyle/>
          <a:p>
            <a:r>
              <a:rPr lang="en-US" dirty="0"/>
              <a:t>Material with the least amount of inclusions and defects to reduce potential field emitters</a:t>
            </a:r>
          </a:p>
          <a:p>
            <a:r>
              <a:rPr lang="en-US" dirty="0"/>
              <a:t>Small size to minimize surface area for better vacuum, but shape and size designed to minimize  gradient</a:t>
            </a:r>
          </a:p>
          <a:p>
            <a:r>
              <a:rPr lang="en-US" dirty="0"/>
              <a:t>Mirror finish polishing to minimize surface roughness and thus potential field emitters</a:t>
            </a:r>
          </a:p>
          <a:p>
            <a:r>
              <a:rPr lang="en-US" dirty="0"/>
              <a:t>Vacuum heat treatments to reduce outgassing for vacuum performance</a:t>
            </a:r>
          </a:p>
          <a:p>
            <a:r>
              <a:rPr lang="en-US" dirty="0"/>
              <a:t>UHV ultrasonic chemical cleaning to minimize potential field emitters from particulates</a:t>
            </a:r>
          </a:p>
          <a:p>
            <a:r>
              <a:rPr lang="en-US" dirty="0"/>
              <a:t>Assembly in best possible clean room conditions to minimize number of foreign particulates</a:t>
            </a:r>
          </a:p>
          <a:p>
            <a:r>
              <a:rPr lang="en-US" dirty="0"/>
              <a:t>High voltage conditioning, using Kr gas helps processing field emitters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5310C2-BA80-1E41-BB6D-AA90DE84F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r>
              <a:rPr lang="en-US" dirty="0"/>
              <a:t>/30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B7BBA9-70B7-0F45-86BB-FE45BF423E24}"/>
              </a:ext>
            </a:extLst>
          </p:cNvPr>
          <p:cNvSpPr txBox="1"/>
          <p:nvPr/>
        </p:nvSpPr>
        <p:spPr>
          <a:xfrm>
            <a:off x="321014" y="5291846"/>
            <a:ext cx="10778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solidFill>
                  <a:srgbClr val="C00000"/>
                </a:solidFill>
              </a:rPr>
              <a:t>Similar practices apply to the vacuum chamber and anode electrodes to minimize </a:t>
            </a:r>
            <a:r>
              <a:rPr lang="en-US" sz="2000" i="1" u="sng" dirty="0">
                <a:solidFill>
                  <a:srgbClr val="C00000"/>
                </a:solidFill>
              </a:rPr>
              <a:t>voltage induced gas desorption</a:t>
            </a:r>
            <a:r>
              <a:rPr lang="en-US" sz="2000" u="sng" dirty="0">
                <a:solidFill>
                  <a:srgbClr val="C00000"/>
                </a:solidFill>
              </a:rPr>
              <a:t>, typically observed &gt; 200 kV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7EF25B-8394-AF4C-9FE7-4F8508CACF44}"/>
              </a:ext>
            </a:extLst>
          </p:cNvPr>
          <p:cNvSpPr/>
          <p:nvPr/>
        </p:nvSpPr>
        <p:spPr>
          <a:xfrm>
            <a:off x="88594" y="6148950"/>
            <a:ext cx="10991209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Times" pitchFamily="2" charset="0"/>
                <a:ea typeface="Times-Bold" pitchFamily="2" charset="0"/>
                <a:cs typeface="Times New Roman" pitchFamily="2" charset="0"/>
              </a:rPr>
              <a:t>W. Diamond, “A model of gas desorption and radiation during initial high voltage conditioning in vacuum”, J. Appl. Phys. 126, 193303 (2019)</a:t>
            </a:r>
            <a:endParaRPr lang="en-US" sz="1400" dirty="0">
              <a:latin typeface="Times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C84A67-3C48-694A-922C-5139C97C9D70}"/>
                  </a:ext>
                </a:extLst>
              </p:cNvPr>
              <p:cNvSpPr txBox="1"/>
              <p:nvPr/>
            </p:nvSpPr>
            <p:spPr>
              <a:xfrm>
                <a:off x="11081065" y="1471218"/>
                <a:ext cx="908646" cy="564898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C84A67-3C48-694A-922C-5139C97C9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1065" y="1471218"/>
                <a:ext cx="908646" cy="5648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7C558BE3-774F-B94B-8642-369DB8FAC64C}"/>
              </a:ext>
            </a:extLst>
          </p:cNvPr>
          <p:cNvSpPr txBox="1">
            <a:spLocks/>
          </p:cNvSpPr>
          <p:nvPr/>
        </p:nvSpPr>
        <p:spPr>
          <a:xfrm>
            <a:off x="959679" y="6492875"/>
            <a:ext cx="43418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Hernandez-Garcia IVESC 2023. Tsukuba, 25-29 September</a:t>
            </a:r>
          </a:p>
        </p:txBody>
      </p:sp>
    </p:spTree>
    <p:extLst>
      <p:ext uri="{BB962C8B-B14F-4D97-AF65-F5344CB8AC3E}">
        <p14:creationId xmlns:p14="http://schemas.microsoft.com/office/powerpoint/2010/main" val="3632229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FC792-5A2E-9E41-A12C-4F02F319C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ACF0EC-5D70-B944-9B74-FEC1B6236839}"/>
              </a:ext>
            </a:extLst>
          </p:cNvPr>
          <p:cNvGrpSpPr/>
          <p:nvPr/>
        </p:nvGrpSpPr>
        <p:grpSpPr>
          <a:xfrm>
            <a:off x="3023830" y="1034026"/>
            <a:ext cx="8788400" cy="4457701"/>
            <a:chOff x="1765301" y="1270000"/>
            <a:chExt cx="8788400" cy="4457701"/>
          </a:xfrm>
        </p:grpSpPr>
        <p:pic>
          <p:nvPicPr>
            <p:cNvPr id="8" name="Picture 2" descr="G:\my_pix\1016140945.jpg">
              <a:extLst>
                <a:ext uri="{FF2B5EF4-FFF2-40B4-BE49-F238E27FC236}">
                  <a16:creationId xmlns:a16="http://schemas.microsoft.com/office/drawing/2014/main" id="{48343B4A-DC03-8545-896E-91E7244607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7274" y="3552480"/>
              <a:ext cx="2866427" cy="2149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303A3C-0196-814C-BD3B-79DA23A02D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8" r="16712" b="2466"/>
            <a:stretch/>
          </p:blipFill>
          <p:spPr>
            <a:xfrm>
              <a:off x="4848583" y="2253272"/>
              <a:ext cx="2542818" cy="347442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4FB153-799D-864F-A047-3D6C9122C6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78" t="17717" r="22161" b="19270"/>
            <a:stretch/>
          </p:blipFill>
          <p:spPr>
            <a:xfrm>
              <a:off x="1765301" y="2216238"/>
              <a:ext cx="2646180" cy="347380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6915C9-DC66-7C40-B083-E55E64F4530A}"/>
                </a:ext>
              </a:extLst>
            </p:cNvPr>
            <p:cNvSpPr/>
            <p:nvPr/>
          </p:nvSpPr>
          <p:spPr>
            <a:xfrm>
              <a:off x="1765301" y="1798941"/>
              <a:ext cx="26461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/>
              <a:r>
                <a:rPr lang="en-US" dirty="0">
                  <a:latin typeface="Century Gothic" panose="020B0502020202020204" pitchFamily="34" charset="0"/>
                  <a:cs typeface="Arial" panose="020B0604020202020204" pitchFamily="34" charset="0"/>
                </a:rPr>
                <a:t>From machine shop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E76D49-FB1F-EB4B-8F54-2D2DAA6FF78F}"/>
                </a:ext>
              </a:extLst>
            </p:cNvPr>
            <p:cNvSpPr/>
            <p:nvPr/>
          </p:nvSpPr>
          <p:spPr>
            <a:xfrm>
              <a:off x="4305301" y="1327049"/>
              <a:ext cx="364807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entury Gothic" panose="020B0502020202020204" pitchFamily="34" charset="0"/>
                  <a:cs typeface="Arial" panose="020B0604020202020204" pitchFamily="34" charset="0"/>
                </a:rPr>
                <a:t>After barrel polishing</a:t>
              </a:r>
            </a:p>
            <a:p>
              <a:pPr algn="ctr"/>
              <a:r>
                <a:rPr lang="en-US" dirty="0">
                  <a:latin typeface="Century Gothic" panose="020B0502020202020204" pitchFamily="34" charset="0"/>
                  <a:cs typeface="Arial" panose="020B0604020202020204" pitchFamily="34" charset="0"/>
                </a:rPr>
                <a:t>60 min. plastic cones </a:t>
              </a:r>
            </a:p>
            <a:p>
              <a:pPr algn="ctr"/>
              <a:r>
                <a:rPr lang="en-US" dirty="0">
                  <a:latin typeface="Century Gothic" panose="020B0502020202020204" pitchFamily="34" charset="0"/>
                  <a:cs typeface="Arial" panose="020B0604020202020204" pitchFamily="34" charset="0"/>
                </a:rPr>
                <a:t>60 min. crushed </a:t>
              </a:r>
              <a:r>
                <a:rPr lang="en-US" b="1" i="1" dirty="0">
                  <a:latin typeface="Century Gothic" panose="020B0502020202020204" pitchFamily="34" charset="0"/>
                  <a:cs typeface="Arial" panose="020B0604020202020204" pitchFamily="34" charset="0"/>
                </a:rPr>
                <a:t>corncob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F2B4F75-267C-424F-B5FC-B0C55C5835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7915" b="15107"/>
            <a:stretch/>
          </p:blipFill>
          <p:spPr>
            <a:xfrm>
              <a:off x="8153400" y="1270000"/>
              <a:ext cx="2324100" cy="1346201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37FEFAC-D0F6-A74E-9848-9A57188228F5}"/>
                </a:ext>
              </a:extLst>
            </p:cNvPr>
            <p:cNvCxnSpPr/>
            <p:nvPr/>
          </p:nvCxnSpPr>
          <p:spPr>
            <a:xfrm>
              <a:off x="7620001" y="2005920"/>
              <a:ext cx="178117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58017A2-599E-B349-ACE5-27C686A7911A}"/>
                </a:ext>
              </a:extLst>
            </p:cNvPr>
            <p:cNvCxnSpPr/>
            <p:nvPr/>
          </p:nvCxnSpPr>
          <p:spPr>
            <a:xfrm>
              <a:off x="7391402" y="1732923"/>
              <a:ext cx="952499" cy="3079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2B6B131-38B7-0442-8EDC-73463A02D3E6}"/>
                </a:ext>
              </a:extLst>
            </p:cNvPr>
            <p:cNvSpPr/>
            <p:nvPr/>
          </p:nvSpPr>
          <p:spPr>
            <a:xfrm>
              <a:off x="7752446" y="2959623"/>
              <a:ext cx="278855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 algn="ctr"/>
              <a:r>
                <a:rPr lang="en-US" dirty="0">
                  <a:latin typeface="Century Gothic" panose="020B0502020202020204" pitchFamily="34" charset="0"/>
                  <a:cs typeface="Arial" panose="020B0604020202020204" pitchFamily="34" charset="0"/>
                </a:rPr>
                <a:t>Barrel polishing machine at </a:t>
              </a:r>
              <a:r>
                <a:rPr lang="en-US" dirty="0" err="1">
                  <a:latin typeface="Century Gothic" panose="020B0502020202020204" pitchFamily="34" charset="0"/>
                  <a:cs typeface="Arial" panose="020B0604020202020204" pitchFamily="34" charset="0"/>
                </a:rPr>
                <a:t>JLab</a:t>
              </a:r>
              <a:r>
                <a:rPr lang="en-US" dirty="0">
                  <a:latin typeface="Century Gothic" panose="020B0502020202020204" pitchFamily="34" charset="0"/>
                  <a:cs typeface="Arial" panose="020B0604020202020204" pitchFamily="34" charset="0"/>
                </a:rPr>
                <a:t> SRF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A8334B0-27DA-BA46-A528-B4DD04531B62}"/>
              </a:ext>
            </a:extLst>
          </p:cNvPr>
          <p:cNvSpPr txBox="1"/>
          <p:nvPr/>
        </p:nvSpPr>
        <p:spPr>
          <a:xfrm>
            <a:off x="1671484" y="6046838"/>
            <a:ext cx="915383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C. Hernandez-Garcia, D. Bullard, F. Hannon, Y. Wang and M. Poelker, Review of Scientific Instruments </a:t>
            </a:r>
            <a:r>
              <a:rPr lang="en-US" sz="1400" b="1" dirty="0">
                <a:latin typeface="Times" pitchFamily="2" charset="0"/>
              </a:rPr>
              <a:t>88</a:t>
            </a:r>
            <a:r>
              <a:rPr lang="en-US" sz="1400" dirty="0">
                <a:latin typeface="Times" pitchFamily="2" charset="0"/>
              </a:rPr>
              <a:t>, 093303 (2017)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DDF02D-D39E-7241-AD5F-E55F171868D5}"/>
              </a:ext>
            </a:extLst>
          </p:cNvPr>
          <p:cNvSpPr txBox="1"/>
          <p:nvPr/>
        </p:nvSpPr>
        <p:spPr>
          <a:xfrm>
            <a:off x="198284" y="1856111"/>
            <a:ext cx="266454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Lapping with sandpaper and diamond paste polishing is a labor intensive process that takes about 3 weeks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Implementing centrifugal barrel polishing has reduced polishing time from weeks to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94E258-B584-8E4A-AD17-5B3A34F8E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668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The electrodes must be mirror polished to minimize field emission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56A7ED9F-C01A-CB4D-929C-371C8D496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r>
              <a:rPr lang="en-US" dirty="0"/>
              <a:t>/30</a:t>
            </a:r>
          </a:p>
        </p:txBody>
      </p:sp>
      <p:sp>
        <p:nvSpPr>
          <p:cNvPr id="18" name="Date Placeholder 5">
            <a:extLst>
              <a:ext uri="{FF2B5EF4-FFF2-40B4-BE49-F238E27FC236}">
                <a16:creationId xmlns:a16="http://schemas.microsoft.com/office/drawing/2014/main" id="{BC09F7FF-0C0B-554C-B3B9-7E4205AD2BC8}"/>
              </a:ext>
            </a:extLst>
          </p:cNvPr>
          <p:cNvSpPr txBox="1">
            <a:spLocks/>
          </p:cNvSpPr>
          <p:nvPr/>
        </p:nvSpPr>
        <p:spPr>
          <a:xfrm>
            <a:off x="959679" y="6492875"/>
            <a:ext cx="43418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Hernandez-Garcia IVESC 2023. Tsukuba, 25-29 September</a:t>
            </a:r>
          </a:p>
        </p:txBody>
      </p:sp>
    </p:spTree>
    <p:extLst>
      <p:ext uri="{BB962C8B-B14F-4D97-AF65-F5344CB8AC3E}">
        <p14:creationId xmlns:p14="http://schemas.microsoft.com/office/powerpoint/2010/main" val="3535714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D3612-4395-8D4E-99DA-757C6B5B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384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/>
              <a:t>High voltage conditioning with Kr gas serves to eliminate field emission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B6A36C0-8BB8-7F48-BC75-51661A1CF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70143"/>
            <a:ext cx="7750629" cy="5249893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CC48F-D052-AA4B-BF2A-32BDAF321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93495" y="6458383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r>
              <a:rPr lang="en-US" dirty="0"/>
              <a:t>/30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2F0D0DF-6259-764E-A705-E05BC23280FE}"/>
              </a:ext>
            </a:extLst>
          </p:cNvPr>
          <p:cNvSpPr txBox="1">
            <a:spLocks/>
          </p:cNvSpPr>
          <p:nvPr/>
        </p:nvSpPr>
        <p:spPr>
          <a:xfrm>
            <a:off x="7709836" y="793628"/>
            <a:ext cx="4482164" cy="2815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 purpose of high voltage conditioning is to achieve vacuum and radiation levels indistinguishable from background at operating voltage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Kr gas facilities field emitter ‘burn out’ by ion back bombarding and by increasing stainless steel work function as it is implanted at the gun electrode bias voltage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874B83-9DA6-1F4D-8B6B-A825FA64E22F}"/>
              </a:ext>
            </a:extLst>
          </p:cNvPr>
          <p:cNvSpPr/>
          <p:nvPr/>
        </p:nvSpPr>
        <p:spPr>
          <a:xfrm>
            <a:off x="98322" y="5944669"/>
            <a:ext cx="10991209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Times" pitchFamily="2" charset="0"/>
                <a:ea typeface="Times-Bold" pitchFamily="2" charset="0"/>
                <a:cs typeface="Times New Roman" pitchFamily="2" charset="0"/>
              </a:rPr>
              <a:t>M. </a:t>
            </a:r>
            <a:r>
              <a:rPr lang="en-US" sz="1400" dirty="0" err="1">
                <a:latin typeface="Times" pitchFamily="2" charset="0"/>
                <a:ea typeface="Times-Bold" pitchFamily="2" charset="0"/>
                <a:cs typeface="Times New Roman" pitchFamily="2" charset="0"/>
              </a:rPr>
              <a:t>BastaniNejad</a:t>
            </a:r>
            <a:r>
              <a:rPr lang="en-US" sz="1400" dirty="0">
                <a:latin typeface="Times" pitchFamily="2" charset="0"/>
                <a:ea typeface="Times-Bold" pitchFamily="2" charset="0"/>
                <a:cs typeface="Times New Roman" pitchFamily="2" charset="0"/>
              </a:rPr>
              <a:t>, et al., “Improving the performance of stainless-steel DC high voltage photoelectron gun cathode electrodes via gas conditioning with helium or krypton”, </a:t>
            </a:r>
            <a:r>
              <a:rPr lang="en-US" sz="1400" dirty="0" err="1">
                <a:latin typeface="Times" pitchFamily="2" charset="0"/>
                <a:ea typeface="Times-Bold" pitchFamily="2" charset="0"/>
                <a:cs typeface="Times New Roman" pitchFamily="2" charset="0"/>
              </a:rPr>
              <a:t>Nucl</a:t>
            </a:r>
            <a:r>
              <a:rPr lang="en-US" sz="1400" dirty="0">
                <a:latin typeface="Times" pitchFamily="2" charset="0"/>
                <a:ea typeface="Times-Bold" pitchFamily="2" charset="0"/>
                <a:cs typeface="Times New Roman" pitchFamily="2" charset="0"/>
              </a:rPr>
              <a:t>. Instr. and Meth. in Phys. Res. A, Vol. </a:t>
            </a:r>
            <a:r>
              <a:rPr lang="en-US" sz="1400" b="1" dirty="0">
                <a:latin typeface="Times" pitchFamily="2" charset="0"/>
                <a:ea typeface="Times-Bold" pitchFamily="2" charset="0"/>
                <a:cs typeface="Times New Roman" pitchFamily="2" charset="0"/>
              </a:rPr>
              <a:t>762</a:t>
            </a:r>
            <a:r>
              <a:rPr lang="en-US" sz="1400" dirty="0">
                <a:latin typeface="Times" pitchFamily="2" charset="0"/>
                <a:ea typeface="Times-Bold" pitchFamily="2" charset="0"/>
                <a:cs typeface="Times New Roman" pitchFamily="2" charset="0"/>
              </a:rPr>
              <a:t>, pp. 135–141, 2014</a:t>
            </a:r>
            <a:r>
              <a:rPr lang="en-US" sz="1400" dirty="0">
                <a:latin typeface="Times" pitchFamily="2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0EDE74-34A3-FF47-B7CA-618673CC1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127" y="3532471"/>
            <a:ext cx="3186482" cy="240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45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BB2456-A3F3-A440-BBE6-DB663F0A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r>
              <a:rPr lang="en-US" dirty="0"/>
              <a:t>/30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4DCD31C-A324-2148-9FAB-2902554831E1}"/>
              </a:ext>
            </a:extLst>
          </p:cNvPr>
          <p:cNvSpPr txBox="1">
            <a:spLocks/>
          </p:cNvSpPr>
          <p:nvPr/>
        </p:nvSpPr>
        <p:spPr>
          <a:xfrm>
            <a:off x="478567" y="0"/>
            <a:ext cx="11394346" cy="764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The high voltage power supply is often based on a Cockcroft-Walton generator inside a vessel filled with compressed sulfur hexa-fluoride (SF</a:t>
            </a:r>
            <a:r>
              <a:rPr lang="en-US" baseline="-25000" dirty="0"/>
              <a:t>6</a:t>
            </a:r>
            <a:r>
              <a:rPr lang="en-US" dirty="0"/>
              <a:t>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E781D7-1DE8-504B-A430-DA63190AC8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44"/>
          <a:stretch/>
        </p:blipFill>
        <p:spPr>
          <a:xfrm>
            <a:off x="650050" y="785812"/>
            <a:ext cx="3331366" cy="5634443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C873F204-B59D-0E40-9B4E-395C4949B3BC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5334001" y="2249233"/>
            <a:ext cx="5492750" cy="410260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4E4A42-C37A-CA4A-A73D-D1AECD9AA113}"/>
              </a:ext>
            </a:extLst>
          </p:cNvPr>
          <p:cNvSpPr txBox="1"/>
          <p:nvPr/>
        </p:nvSpPr>
        <p:spPr>
          <a:xfrm>
            <a:off x="5586411" y="1114425"/>
            <a:ext cx="5143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Voltage ranges from 100 to 500 kV DC,</a:t>
            </a:r>
          </a:p>
          <a:p>
            <a:r>
              <a:rPr lang="en-US" sz="2400" b="1" dirty="0"/>
              <a:t>and current from 1 to 10 mA </a:t>
            </a:r>
          </a:p>
        </p:txBody>
      </p:sp>
      <p:sp>
        <p:nvSpPr>
          <p:cNvPr id="9" name="Date Placeholder 5">
            <a:extLst>
              <a:ext uri="{FF2B5EF4-FFF2-40B4-BE49-F238E27FC236}">
                <a16:creationId xmlns:a16="http://schemas.microsoft.com/office/drawing/2014/main" id="{5CDB062C-7BD3-674A-B83D-FAE495225611}"/>
              </a:ext>
            </a:extLst>
          </p:cNvPr>
          <p:cNvSpPr txBox="1">
            <a:spLocks/>
          </p:cNvSpPr>
          <p:nvPr/>
        </p:nvSpPr>
        <p:spPr>
          <a:xfrm>
            <a:off x="959679" y="6492875"/>
            <a:ext cx="43418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C. Hernandez-Garcia IVESC 2023. Tsukuba, 25-29 September</a:t>
            </a:r>
          </a:p>
        </p:txBody>
      </p:sp>
    </p:spTree>
    <p:extLst>
      <p:ext uri="{BB962C8B-B14F-4D97-AF65-F5344CB8AC3E}">
        <p14:creationId xmlns:p14="http://schemas.microsoft.com/office/powerpoint/2010/main" val="1731909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A5FD7C6451A74C97D39B31C97C4F89" ma:contentTypeVersion="11" ma:contentTypeDescription="Create a new document." ma:contentTypeScope="" ma:versionID="529e891fcf0f6787dbdb6355299d8b31">
  <xsd:schema xmlns:xsd="http://www.w3.org/2001/XMLSchema" xmlns:xs="http://www.w3.org/2001/XMLSchema" xmlns:p="http://schemas.microsoft.com/office/2006/metadata/properties" xmlns:ns1="http://schemas.microsoft.com/sharepoint/v3" xmlns:ns3="a70d8eeb-72b1-424a-a9ed-df5e2ed16667" xmlns:ns4="d5fb7fb9-b445-4de2-92ec-c83865c00062" targetNamespace="http://schemas.microsoft.com/office/2006/metadata/properties" ma:root="true" ma:fieldsID="0f347f0bdeefee5ef70c19d5f49f845d" ns1:_="" ns3:_="" ns4:_="">
    <xsd:import namespace="http://schemas.microsoft.com/sharepoint/v3"/>
    <xsd:import namespace="a70d8eeb-72b1-424a-a9ed-df5e2ed16667"/>
    <xsd:import namespace="d5fb7fb9-b445-4de2-92ec-c83865c0006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0d8eeb-72b1-424a-a9ed-df5e2ed166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b7fb9-b445-4de2-92ec-c83865c0006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651BA44-A179-4D4E-B85F-D345665B00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F8515A-23E4-4B19-8E91-76B249B84B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70d8eeb-72b1-424a-a9ed-df5e2ed16667"/>
    <ds:schemaRef ds:uri="d5fb7fb9-b445-4de2-92ec-c83865c000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D9A00BE-2254-443E-8330-4B6A28640F2D}">
  <ds:schemaRefs>
    <ds:schemaRef ds:uri="http://schemas.microsoft.com/sharepoint/v3"/>
    <ds:schemaRef ds:uri="http://purl.org/dc/dcmitype/"/>
    <ds:schemaRef ds:uri="a70d8eeb-72b1-424a-a9ed-df5e2ed16667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d5fb7fb9-b445-4de2-92ec-c83865c00062"/>
    <ds:schemaRef ds:uri="http://purl.org/dc/terms/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 (1)</Template>
  <TotalTime>17072</TotalTime>
  <Words>2754</Words>
  <Application>Microsoft Macintosh PowerPoint</Application>
  <PresentationFormat>Widescreen</PresentationFormat>
  <Paragraphs>318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PingFangSC-Regular</vt:lpstr>
      <vt:lpstr>.PingFangSC-Regular</vt:lpstr>
      <vt:lpstr>Arial</vt:lpstr>
      <vt:lpstr>Arial Rounded MT Bold</vt:lpstr>
      <vt:lpstr>Calibri</vt:lpstr>
      <vt:lpstr>Cambria Math</vt:lpstr>
      <vt:lpstr>Century Gothic</vt:lpstr>
      <vt:lpstr>Chalkduster</vt:lpstr>
      <vt:lpstr>PT Sans Caption</vt:lpstr>
      <vt:lpstr>Times</vt:lpstr>
      <vt:lpstr>Times New Roman</vt:lpstr>
      <vt:lpstr>Times-Bold</vt:lpstr>
      <vt:lpstr>Office Theme</vt:lpstr>
      <vt:lpstr>High voltage dc photo-electron guns with inverted geometry insulators: the quest for higher operating voltage</vt:lpstr>
      <vt:lpstr>The Jefferson Lab Continuous Electron Beam Accelerator Facility (CEBAF) provides high polarization CW beam to four nuclear physics experimental halls</vt:lpstr>
      <vt:lpstr>The Jefferson Lab complex hosts two additional accelerators</vt:lpstr>
      <vt:lpstr>High Voltage DC photoemission gun characteristics makes them an ideal electron beam source in a variety of accelerator applications, but must meet stringent criteria</vt:lpstr>
      <vt:lpstr>Compensating for space charge forces in the electron bunch and improving injector transmission imposes challenging requirements on the electron gun</vt:lpstr>
      <vt:lpstr>Field emission is a harsh opponent. The electrodes:</vt:lpstr>
      <vt:lpstr>The electrodes must be mirror polished to minimize field emission</vt:lpstr>
      <vt:lpstr>High voltage conditioning with Kr gas serves to eliminate field emission </vt:lpstr>
      <vt:lpstr>PowerPoint Presentation</vt:lpstr>
      <vt:lpstr>The inverted-geometry insulator photogun design has a number of advantages over the large-bore insulator photogun design</vt:lpstr>
      <vt:lpstr>In photogun with inverted-geometry ceramic insulators:</vt:lpstr>
      <vt:lpstr>JLab currently operates 3 inverted-geometry ceramic insulator photoguns that use commercial high voltage cables</vt:lpstr>
      <vt:lpstr>The ceramic insulators were developed in collaboration with SCT (France) in two sizes that fit commercial cable terminations</vt:lpstr>
      <vt:lpstr>Developing a 350 kV photogun based on inverted-geometry ceramic insulator design</vt:lpstr>
      <vt:lpstr>The reality of HV breakdown</vt:lpstr>
      <vt:lpstr>Using a triple point junction shield was key for reaching 350 kV with no breakdown using the pure alumina R30 insulator</vt:lpstr>
      <vt:lpstr>Triple junction shield optimization: vacuum, metal and insulator interface</vt:lpstr>
      <vt:lpstr>The engineering design evolves from the electrostatic optimization</vt:lpstr>
      <vt:lpstr>The fully assembled photogun:</vt:lpstr>
      <vt:lpstr>The quest for higher operating voltage inverted geometry insulators continues toward developing a reliable 500 kV inverted insulator feedthrough</vt:lpstr>
      <vt:lpstr>The 500 kV feedthrough concept is based on a commercial epoxy receptacle connected to a cable, but modified to fit the insulator with intervening SF6 volume</vt:lpstr>
      <vt:lpstr>The test electrode and triple point junction shielding electrode were designed in CST EM to keep the maximum gradient at ~ 10 MV/m at 500 kV</vt:lpstr>
      <vt:lpstr>Two connector options were modeled, but only the SF6 intervening volume was implemented. The cable termination manufacturer was not willing to make the solid rubber connector</vt:lpstr>
      <vt:lpstr>Electrostatic simulations: Potential and vertical electric fields along the insulator</vt:lpstr>
      <vt:lpstr>The assembled test apparatus was connected to a SF6 gas insulated Glassman 500 kV DC power supply using a commercial high voltage cable</vt:lpstr>
      <vt:lpstr>Achieved 500 kV !!!</vt:lpstr>
      <vt:lpstr>The HVPS current is more stable at 475 kV</vt:lpstr>
      <vt:lpstr>Next test will be performed under vacuum conditions in the test chamber</vt:lpstr>
      <vt:lpstr>The next objective is to design and fabricate a 500 kV insulator compatible with commercial high voltage cable</vt:lpstr>
      <vt:lpstr>Conclusions, and thank you for your attention!</vt:lpstr>
    </vt:vector>
  </TitlesOfParts>
  <Company>JLAB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Spata</dc:creator>
  <cp:lastModifiedBy>Carlos Hernandez-Garcia</cp:lastModifiedBy>
  <cp:revision>286</cp:revision>
  <dcterms:created xsi:type="dcterms:W3CDTF">2020-10-14T20:38:09Z</dcterms:created>
  <dcterms:modified xsi:type="dcterms:W3CDTF">2023-09-25T18:21:02Z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0x0101000EA5FD7C6451A74C97D39B31C97C4F89</vt:lpwstr>
  </property>
</Properties>
</file>