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25" r:id="rId2"/>
    <p:sldId id="262" r:id="rId3"/>
    <p:sldId id="341" r:id="rId4"/>
    <p:sldId id="342" r:id="rId5"/>
    <p:sldId id="340" r:id="rId6"/>
    <p:sldId id="343" r:id="rId7"/>
    <p:sldId id="344" r:id="rId8"/>
    <p:sldId id="345" r:id="rId9"/>
    <p:sldId id="346" r:id="rId10"/>
    <p:sldId id="347" r:id="rId11"/>
    <p:sldId id="348" r:id="rId12"/>
    <p:sldId id="351" r:id="rId13"/>
    <p:sldId id="349" r:id="rId14"/>
    <p:sldId id="350" r:id="rId15"/>
    <p:sldId id="352" r:id="rId16"/>
    <p:sldId id="353" r:id="rId17"/>
    <p:sldId id="354" r:id="rId18"/>
    <p:sldId id="355" r:id="rId19"/>
    <p:sldId id="356" r:id="rId2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98" autoAdjust="0"/>
    <p:restoredTop sz="99847" autoAdjust="0"/>
  </p:normalViewPr>
  <p:slideViewPr>
    <p:cSldViewPr>
      <p:cViewPr varScale="1">
        <p:scale>
          <a:sx n="86" d="100"/>
          <a:sy n="86" d="100"/>
        </p:scale>
        <p:origin x="-4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AB32B43-9960-4E84-BFF7-CE9D4E4C3390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6069873-D799-419E-A352-0456C9027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36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A9A5F-8EA1-4A41-8D55-F4A57E7DE438}" type="datetime1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BBB6-05B4-4A31-906A-2B03E0C65C7C}" type="datetime1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4841-FB8F-4F3A-82D0-064DF62E5331}" type="datetime1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E540-249B-4BF0-8C06-C8F13FDE71F1}" type="datetime1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DABBF-5BEF-4A5A-8C16-61AC396A7B23}" type="datetime1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8EFD-E1DF-419C-9980-D77ABAF1FD55}" type="datetime1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4EE7-8905-4AD4-A52A-33B3EA92D38B}" type="datetime1">
              <a:rPr lang="en-US" smtClean="0"/>
              <a:pPr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F2B56-79C2-4651-866A-233D563CBE52}" type="datetime1">
              <a:rPr lang="en-US" smtClean="0"/>
              <a:pPr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7056-2C44-4D5C-9D26-95A3B3A2EE7D}" type="datetime1">
              <a:rPr lang="en-US" smtClean="0"/>
              <a:pPr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EDCF-2092-496F-9B7F-0E153EEF1114}" type="datetime1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C029-756A-432C-BFE8-3DD82FFF2867}" type="datetime1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C7FD9-B32F-45DA-894F-D6DC9B02D96A}" type="datetime1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Error Analysis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Monte Carlo Technique</a:t>
            </a:r>
            <a:endParaRPr lang="en-US" b="1" dirty="0" smtClean="0"/>
          </a:p>
          <a:p>
            <a:endParaRPr lang="en-US" dirty="0"/>
          </a:p>
          <a:p>
            <a:r>
              <a:rPr lang="en-US" dirty="0" smtClean="0"/>
              <a:t>02 October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18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Systematic Error – Beam Energy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Subtitle 4"/>
          <p:cNvSpPr txBox="1">
            <a:spLocks/>
          </p:cNvSpPr>
          <p:nvPr/>
        </p:nvSpPr>
        <p:spPr>
          <a:xfrm>
            <a:off x="639896" y="1371600"/>
            <a:ext cx="7818304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Calculate the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ij</a:t>
            </a:r>
            <a:r>
              <a:rPr lang="en-US" dirty="0" smtClean="0"/>
              <a:t> for each nominal beam energy,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 (since we will use GEANT4)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Allow for absolute beam energy to change by:</a:t>
            </a:r>
          </a:p>
          <a:p>
            <a:pPr marL="571500" indent="-571500">
              <a:buFont typeface="+mj-lt"/>
              <a:buAutoNum type="romanUcPeriod"/>
            </a:pPr>
            <a:endParaRPr lang="en-US" dirty="0"/>
          </a:p>
          <a:p>
            <a:pPr marL="571500" indent="-571500">
              <a:buFont typeface="+mj-lt"/>
              <a:buAutoNum type="romanUcPeriod"/>
            </a:pPr>
            <a:endParaRPr lang="en-US" dirty="0" smtClean="0"/>
          </a:p>
          <a:p>
            <a:pPr marL="571500" indent="-571500">
              <a:buFont typeface="+mj-lt"/>
              <a:buAutoNum type="romanUcPeriod"/>
            </a:pPr>
            <a:r>
              <a:rPr lang="en-US" dirty="0"/>
              <a:t>Calculate the </a:t>
            </a:r>
            <a:r>
              <a:rPr lang="en-US" dirty="0" smtClean="0"/>
              <a:t>yield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Unfold cross section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Repeat for 1000 tries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14599" y="3302181"/>
            <a:ext cx="44101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en-US" sz="2400" i="1" dirty="0" err="1"/>
              <a:t>E</a:t>
            </a:r>
            <a:r>
              <a:rPr lang="en-US" sz="2400" i="1" baseline="-25000" dirty="0" err="1" smtClean="0"/>
              <a:t>i</a:t>
            </a:r>
            <a:r>
              <a:rPr lang="en-US" sz="2400" i="1" dirty="0"/>
              <a:t>= </a:t>
            </a:r>
            <a:r>
              <a:rPr lang="en-US" sz="2400" i="1" dirty="0" err="1"/>
              <a:t>E</a:t>
            </a:r>
            <a:r>
              <a:rPr lang="en-US" sz="2400" i="1" baseline="-25000" dirty="0" err="1"/>
              <a:t>i</a:t>
            </a:r>
            <a:r>
              <a:rPr lang="en-US" sz="2400" i="1" baseline="-25000" dirty="0"/>
              <a:t> </a:t>
            </a:r>
            <a:r>
              <a:rPr lang="en-US" sz="2400" i="1" dirty="0" smtClean="0"/>
              <a:t>* </a:t>
            </a:r>
            <a:r>
              <a:rPr lang="en-US" sz="2400" i="1" dirty="0" err="1" smtClean="0"/>
              <a:t>gRandom</a:t>
            </a:r>
            <a:r>
              <a:rPr lang="en-US" sz="2400" i="1" dirty="0" smtClean="0"/>
              <a:t>-&gt;</a:t>
            </a:r>
            <a:r>
              <a:rPr lang="en-US" sz="2400" i="1" dirty="0" err="1" smtClean="0"/>
              <a:t>Gaus</a:t>
            </a:r>
            <a:r>
              <a:rPr lang="en-US" sz="2400" i="1" dirty="0" smtClean="0"/>
              <a:t>(1, 0.001 )</a:t>
            </a:r>
          </a:p>
        </p:txBody>
      </p:sp>
    </p:spTree>
    <p:extLst>
      <p:ext uri="{BB962C8B-B14F-4D97-AF65-F5344CB8AC3E}">
        <p14:creationId xmlns:p14="http://schemas.microsoft.com/office/powerpoint/2010/main" val="67421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8443341" cy="6544437"/>
          </a:xfrm>
        </p:spPr>
      </p:pic>
    </p:spTree>
    <p:extLst>
      <p:ext uri="{BB962C8B-B14F-4D97-AF65-F5344CB8AC3E}">
        <p14:creationId xmlns:p14="http://schemas.microsoft.com/office/powerpoint/2010/main" val="497939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8443341" cy="6544437"/>
          </a:xfrm>
        </p:spPr>
      </p:pic>
    </p:spTree>
    <p:extLst>
      <p:ext uri="{BB962C8B-B14F-4D97-AF65-F5344CB8AC3E}">
        <p14:creationId xmlns:p14="http://schemas.microsoft.com/office/powerpoint/2010/main" val="1332037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8443341" cy="6544437"/>
          </a:xfrm>
        </p:spPr>
      </p:pic>
    </p:spTree>
    <p:extLst>
      <p:ext uri="{BB962C8B-B14F-4D97-AF65-F5344CB8AC3E}">
        <p14:creationId xmlns:p14="http://schemas.microsoft.com/office/powerpoint/2010/main" val="669276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5215304"/>
              </p:ext>
            </p:extLst>
          </p:nvPr>
        </p:nvGraphicFramePr>
        <p:xfrm>
          <a:off x="152400" y="152400"/>
          <a:ext cx="80772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9600"/>
                <a:gridCol w="1949600"/>
                <a:gridCol w="1949600"/>
                <a:gridCol w="1153032"/>
                <a:gridCol w="10753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Electron</a:t>
                      </a:r>
                    </a:p>
                    <a:p>
                      <a:pPr algn="ctr"/>
                      <a:r>
                        <a:rPr lang="en-US" b="1" dirty="0" smtClean="0"/>
                        <a:t>Beam</a:t>
                      </a:r>
                      <a:r>
                        <a:rPr lang="en-US" b="1" baseline="0" dirty="0" smtClean="0"/>
                        <a:t> K. E.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Beam</a:t>
                      </a:r>
                    </a:p>
                    <a:p>
                      <a:pPr algn="ctr"/>
                      <a:r>
                        <a:rPr lang="en-US" b="1" dirty="0" smtClean="0"/>
                        <a:t>Current (µA)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Time</a:t>
                      </a:r>
                    </a:p>
                    <a:p>
                      <a:pPr algn="ctr"/>
                      <a:r>
                        <a:rPr lang="en-US" b="1" dirty="0" smtClean="0"/>
                        <a:t>(hour)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 err="1" smtClean="0"/>
                        <a:t>y</a:t>
                      </a:r>
                      <a:r>
                        <a:rPr lang="en-US" b="1" baseline="-25000" dirty="0" err="1" smtClean="0"/>
                        <a:t>i</a:t>
                      </a:r>
                      <a:r>
                        <a:rPr lang="en-US" b="1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/>
                        <a:t>dy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i="1" dirty="0" smtClean="0"/>
                        <a:t>/</a:t>
                      </a:r>
                      <a:r>
                        <a:rPr lang="en-US" i="1" dirty="0" err="1" smtClean="0"/>
                        <a:t>y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6638667"/>
              </p:ext>
            </p:extLst>
          </p:nvPr>
        </p:nvGraphicFramePr>
        <p:xfrm>
          <a:off x="4114800" y="3505200"/>
          <a:ext cx="4114800" cy="3235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Electron</a:t>
                      </a:r>
                    </a:p>
                    <a:p>
                      <a:pPr algn="ctr"/>
                      <a:r>
                        <a:rPr lang="en-US" dirty="0" smtClean="0"/>
                        <a:t>Beam</a:t>
                      </a:r>
                      <a:r>
                        <a:rPr lang="en-US" baseline="0" dirty="0" smtClean="0"/>
                        <a:t> K. E.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Cross</a:t>
                      </a:r>
                      <a:r>
                        <a:rPr lang="en-US" baseline="0" dirty="0" smtClean="0"/>
                        <a:t> Section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nb</a:t>
                      </a:r>
                      <a:r>
                        <a:rPr lang="en-US" dirty="0" smtClean="0"/>
                        <a:t>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Sys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(Energy, %)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715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Systematic Error – </a:t>
            </a:r>
            <a:r>
              <a:rPr lang="en-US" sz="4000" u="sng" dirty="0" smtClean="0"/>
              <a:t>Relative</a:t>
            </a:r>
            <a:r>
              <a:rPr lang="en-US" sz="4000" dirty="0" smtClean="0"/>
              <a:t> Beam Energy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0" name="Subtitle 4"/>
          <p:cNvSpPr txBox="1">
            <a:spLocks/>
          </p:cNvSpPr>
          <p:nvPr/>
        </p:nvSpPr>
        <p:spPr>
          <a:xfrm>
            <a:off x="457200" y="909934"/>
            <a:ext cx="7818304" cy="5948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Calculate the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ij</a:t>
            </a:r>
            <a:r>
              <a:rPr lang="en-US" dirty="0" smtClean="0"/>
              <a:t> for each nominal beam energy,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 (since we will use GEANT4)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Allow for absolute beam energy 7.9 MeV to change by:</a:t>
            </a:r>
          </a:p>
          <a:p>
            <a:pPr marL="571500" indent="-571500">
              <a:buFont typeface="+mj-lt"/>
              <a:buAutoNum type="romanUcPeriod"/>
            </a:pPr>
            <a:endParaRPr lang="en-US" dirty="0"/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Higher energies has </a:t>
            </a:r>
            <a:r>
              <a:rPr lang="en-US" u="sng" dirty="0" smtClean="0"/>
              <a:t>zero relative error</a:t>
            </a:r>
            <a:r>
              <a:rPr lang="en-US" dirty="0" smtClean="0"/>
              <a:t>,</a:t>
            </a:r>
          </a:p>
          <a:p>
            <a:pPr marL="571500" indent="-571500">
              <a:buFont typeface="+mj-lt"/>
              <a:buAutoNum type="romanUcPeriod"/>
            </a:pPr>
            <a:endParaRPr lang="en-US" dirty="0" smtClean="0"/>
          </a:p>
          <a:p>
            <a:pPr marL="571500" indent="-571500">
              <a:buFont typeface="+mj-lt"/>
              <a:buAutoNum type="romanUcPeriod"/>
            </a:pPr>
            <a:r>
              <a:rPr lang="en-US" dirty="0"/>
              <a:t>Calculate the </a:t>
            </a:r>
            <a:r>
              <a:rPr lang="en-US" dirty="0" smtClean="0"/>
              <a:t>yield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Unfold cross section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Repeat for 1000 tries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29000" y="2895600"/>
            <a:ext cx="46810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en-US" sz="2400" i="1" dirty="0" smtClean="0"/>
              <a:t>E</a:t>
            </a:r>
            <a:r>
              <a:rPr lang="en-US" sz="2400" i="1" baseline="-25000" dirty="0"/>
              <a:t>1</a:t>
            </a:r>
            <a:r>
              <a:rPr lang="en-US" sz="2400" i="1" dirty="0" smtClean="0"/>
              <a:t>= 7.9 * </a:t>
            </a:r>
            <a:r>
              <a:rPr lang="en-US" sz="2400" i="1" dirty="0" err="1" smtClean="0"/>
              <a:t>gRandom</a:t>
            </a:r>
            <a:r>
              <a:rPr lang="en-US" sz="2400" i="1" dirty="0" smtClean="0"/>
              <a:t>-&gt;</a:t>
            </a:r>
            <a:r>
              <a:rPr lang="en-US" sz="2400" i="1" dirty="0" err="1" smtClean="0"/>
              <a:t>Gaus</a:t>
            </a:r>
            <a:r>
              <a:rPr lang="en-US" sz="2400" i="1" dirty="0" smtClean="0"/>
              <a:t>(1, 0.001 )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9000" y="4248839"/>
            <a:ext cx="16001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en-US" sz="2400" i="1" dirty="0" err="1" smtClean="0"/>
              <a:t>E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= E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 + 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*</a:t>
            </a:r>
            <a:r>
              <a:rPr lang="el-GR" sz="2400" i="1" dirty="0" smtClean="0"/>
              <a:t>Δ</a:t>
            </a:r>
            <a:endParaRPr lang="en-US" sz="2400" i="1" dirty="0" smtClean="0"/>
          </a:p>
        </p:txBody>
      </p:sp>
      <p:sp>
        <p:nvSpPr>
          <p:cNvPr id="7" name="Rounded Rectangular Callout 6"/>
          <p:cNvSpPr/>
          <p:nvPr/>
        </p:nvSpPr>
        <p:spPr>
          <a:xfrm>
            <a:off x="5410200" y="4486494"/>
            <a:ext cx="3429000" cy="1152306"/>
          </a:xfrm>
          <a:prstGeom prst="wedgeRoundRectCallout">
            <a:avLst>
              <a:gd name="adj1" fmla="val -22425"/>
              <a:gd name="adj2" fmla="val -72552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Now, we have to worry about beam stability (RF </a:t>
            </a:r>
            <a:r>
              <a:rPr lang="en-US" dirty="0"/>
              <a:t>stability). </a:t>
            </a:r>
            <a:r>
              <a:rPr lang="en-US" dirty="0" smtClean="0"/>
              <a:t>Need injector </a:t>
            </a:r>
            <a:r>
              <a:rPr lang="en-US" dirty="0"/>
              <a:t>FFB </a:t>
            </a:r>
            <a:r>
              <a:rPr lang="en-US" dirty="0" smtClean="0"/>
              <a:t>system to maintain relative beam stability</a:t>
            </a:r>
          </a:p>
        </p:txBody>
      </p:sp>
    </p:spTree>
    <p:extLst>
      <p:ext uri="{BB962C8B-B14F-4D97-AF65-F5344CB8AC3E}">
        <p14:creationId xmlns:p14="http://schemas.microsoft.com/office/powerpoint/2010/main" val="1720021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8443341" cy="6544437"/>
          </a:xfrm>
        </p:spPr>
      </p:pic>
    </p:spTree>
    <p:extLst>
      <p:ext uri="{BB962C8B-B14F-4D97-AF65-F5344CB8AC3E}">
        <p14:creationId xmlns:p14="http://schemas.microsoft.com/office/powerpoint/2010/main" val="17215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8443341" cy="6544437"/>
          </a:xfrm>
        </p:spPr>
      </p:pic>
    </p:spTree>
    <p:extLst>
      <p:ext uri="{BB962C8B-B14F-4D97-AF65-F5344CB8AC3E}">
        <p14:creationId xmlns:p14="http://schemas.microsoft.com/office/powerpoint/2010/main" val="1738161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8443341" cy="6544437"/>
          </a:xfrm>
        </p:spPr>
      </p:pic>
    </p:spTree>
    <p:extLst>
      <p:ext uri="{BB962C8B-B14F-4D97-AF65-F5344CB8AC3E}">
        <p14:creationId xmlns:p14="http://schemas.microsoft.com/office/powerpoint/2010/main" val="3361179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0478797"/>
              </p:ext>
            </p:extLst>
          </p:nvPr>
        </p:nvGraphicFramePr>
        <p:xfrm>
          <a:off x="152400" y="152400"/>
          <a:ext cx="80772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9600"/>
                <a:gridCol w="1949600"/>
                <a:gridCol w="1949600"/>
                <a:gridCol w="1153032"/>
                <a:gridCol w="10753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Electron</a:t>
                      </a:r>
                    </a:p>
                    <a:p>
                      <a:pPr algn="ctr"/>
                      <a:r>
                        <a:rPr lang="en-US" b="1" dirty="0" smtClean="0"/>
                        <a:t>Beam</a:t>
                      </a:r>
                      <a:r>
                        <a:rPr lang="en-US" b="1" baseline="0" dirty="0" smtClean="0"/>
                        <a:t> K. E.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Beam</a:t>
                      </a:r>
                    </a:p>
                    <a:p>
                      <a:pPr algn="ctr"/>
                      <a:r>
                        <a:rPr lang="en-US" b="1" dirty="0" smtClean="0"/>
                        <a:t>Current (µA)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Time</a:t>
                      </a:r>
                    </a:p>
                    <a:p>
                      <a:pPr algn="ctr"/>
                      <a:r>
                        <a:rPr lang="en-US" b="1" dirty="0" smtClean="0"/>
                        <a:t>(hour)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 err="1" smtClean="0"/>
                        <a:t>y</a:t>
                      </a:r>
                      <a:r>
                        <a:rPr lang="en-US" b="1" baseline="-25000" dirty="0" err="1" smtClean="0"/>
                        <a:t>i</a:t>
                      </a:r>
                      <a:r>
                        <a:rPr lang="en-US" b="1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/>
                        <a:t>dy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i="1" dirty="0" smtClean="0"/>
                        <a:t>/</a:t>
                      </a:r>
                      <a:r>
                        <a:rPr lang="en-US" i="1" dirty="0" err="1" smtClean="0"/>
                        <a:t>y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347381"/>
              </p:ext>
            </p:extLst>
          </p:nvPr>
        </p:nvGraphicFramePr>
        <p:xfrm>
          <a:off x="4114800" y="3505200"/>
          <a:ext cx="4114800" cy="3235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Electron</a:t>
                      </a:r>
                    </a:p>
                    <a:p>
                      <a:pPr algn="ctr"/>
                      <a:r>
                        <a:rPr lang="en-US" dirty="0" smtClean="0"/>
                        <a:t>Beam</a:t>
                      </a:r>
                      <a:r>
                        <a:rPr lang="en-US" baseline="0" dirty="0" smtClean="0"/>
                        <a:t> K. E.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Cross</a:t>
                      </a:r>
                      <a:r>
                        <a:rPr lang="en-US" baseline="0" dirty="0" smtClean="0"/>
                        <a:t> Section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nb</a:t>
                      </a:r>
                      <a:r>
                        <a:rPr lang="en-US" dirty="0" smtClean="0"/>
                        <a:t>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Sys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(Energy, %)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405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Statistical Error – No Background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Subtitle 4"/>
          <p:cNvSpPr txBox="1">
            <a:spLocks/>
          </p:cNvSpPr>
          <p:nvPr/>
        </p:nvSpPr>
        <p:spPr>
          <a:xfrm>
            <a:off x="639896" y="1371600"/>
            <a:ext cx="73914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Calculate the yield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Allow for statistical fluctuations:</a:t>
            </a:r>
          </a:p>
          <a:p>
            <a:pPr marL="571500" indent="-571500">
              <a:buFont typeface="+mj-lt"/>
              <a:buAutoNum type="romanUcPeriod"/>
            </a:pPr>
            <a:endParaRPr lang="en-US" dirty="0"/>
          </a:p>
          <a:p>
            <a:pPr marL="571500" indent="-571500">
              <a:buFont typeface="+mj-lt"/>
              <a:buAutoNum type="romanUcPeriod"/>
            </a:pPr>
            <a:endParaRPr lang="en-US" dirty="0" smtClean="0"/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Unfold cross section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Repeat for 1000 tries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14600" y="2779067"/>
            <a:ext cx="42306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en-US" sz="2400" i="1" dirty="0" err="1" smtClean="0"/>
              <a:t>y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= </a:t>
            </a:r>
            <a:r>
              <a:rPr lang="en-US" sz="2400" i="1" dirty="0" err="1" smtClean="0"/>
              <a:t>gRandom</a:t>
            </a:r>
            <a:r>
              <a:rPr lang="en-US" sz="2400" i="1" dirty="0" smtClean="0"/>
              <a:t>-&gt;</a:t>
            </a:r>
            <a:r>
              <a:rPr lang="en-US" sz="2400" i="1" dirty="0" err="1" smtClean="0"/>
              <a:t>Gaus</a:t>
            </a:r>
            <a:r>
              <a:rPr lang="en-US" sz="2400" i="1" dirty="0" smtClean="0"/>
              <a:t>( </a:t>
            </a:r>
            <a:r>
              <a:rPr lang="en-US" sz="2400" i="1" dirty="0" err="1" smtClean="0"/>
              <a:t>y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Sqrt</a:t>
            </a:r>
            <a:r>
              <a:rPr lang="en-US" sz="2400" i="1" dirty="0" smtClean="0"/>
              <a:t>(</a:t>
            </a:r>
            <a:r>
              <a:rPr lang="en-US" sz="2400" i="1" dirty="0" err="1" smtClean="0"/>
              <a:t>y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) 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8443341" cy="6544437"/>
          </a:xfrm>
        </p:spPr>
      </p:pic>
    </p:spTree>
    <p:extLst>
      <p:ext uri="{BB962C8B-B14F-4D97-AF65-F5344CB8AC3E}">
        <p14:creationId xmlns:p14="http://schemas.microsoft.com/office/powerpoint/2010/main" val="3148539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8443341" cy="6544437"/>
          </a:xfrm>
        </p:spPr>
      </p:pic>
    </p:spTree>
    <p:extLst>
      <p:ext uri="{BB962C8B-B14F-4D97-AF65-F5344CB8AC3E}">
        <p14:creationId xmlns:p14="http://schemas.microsoft.com/office/powerpoint/2010/main" val="1017737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343611"/>
              </p:ext>
            </p:extLst>
          </p:nvPr>
        </p:nvGraphicFramePr>
        <p:xfrm>
          <a:off x="152400" y="152400"/>
          <a:ext cx="7391399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154"/>
                <a:gridCol w="1408154"/>
                <a:gridCol w="1408154"/>
                <a:gridCol w="832811"/>
                <a:gridCol w="1167063"/>
                <a:gridCol w="11670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Electron</a:t>
                      </a:r>
                    </a:p>
                    <a:p>
                      <a:pPr algn="ctr"/>
                      <a:r>
                        <a:rPr lang="en-US" b="1" dirty="0" smtClean="0"/>
                        <a:t>Beam</a:t>
                      </a:r>
                      <a:r>
                        <a:rPr lang="en-US" b="1" baseline="0" dirty="0" smtClean="0"/>
                        <a:t> K. E.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Beam</a:t>
                      </a:r>
                    </a:p>
                    <a:p>
                      <a:pPr algn="ctr"/>
                      <a:r>
                        <a:rPr lang="en-US" b="1" dirty="0" smtClean="0"/>
                        <a:t>Current (µA)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Time</a:t>
                      </a:r>
                    </a:p>
                    <a:p>
                      <a:pPr algn="ctr"/>
                      <a:r>
                        <a:rPr lang="en-US" b="1" dirty="0" smtClean="0"/>
                        <a:t>(hour)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 err="1" smtClean="0"/>
                        <a:t>y</a:t>
                      </a:r>
                      <a:r>
                        <a:rPr lang="en-US" b="1" baseline="-25000" dirty="0" err="1" smtClean="0"/>
                        <a:t>i</a:t>
                      </a:r>
                      <a:r>
                        <a:rPr lang="en-US" b="1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d</a:t>
                      </a:r>
                      <a:r>
                        <a:rPr lang="en-US" b="1" i="1" baseline="0" dirty="0" err="1" smtClean="0"/>
                        <a:t>y</a:t>
                      </a:r>
                      <a:r>
                        <a:rPr lang="en-US" b="1" i="1" baseline="-25000" dirty="0" err="1" smtClean="0"/>
                        <a:t>i</a:t>
                      </a:r>
                      <a:r>
                        <a:rPr lang="en-US" b="1" dirty="0" smtClean="0"/>
                        <a:t> </a:t>
                      </a:r>
                    </a:p>
                    <a:p>
                      <a:pPr algn="ctr"/>
                      <a:r>
                        <a:rPr lang="en-US" b="1" dirty="0" smtClean="0"/>
                        <a:t>(no </a:t>
                      </a:r>
                      <a:r>
                        <a:rPr lang="en-US" b="1" dirty="0" err="1" smtClean="0"/>
                        <a:t>bg</a:t>
                      </a:r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d</a:t>
                      </a:r>
                      <a:r>
                        <a:rPr lang="en-US" b="1" i="1" baseline="0" dirty="0" err="1" smtClean="0"/>
                        <a:t>y</a:t>
                      </a:r>
                      <a:r>
                        <a:rPr lang="en-US" b="1" i="1" baseline="-25000" dirty="0" err="1" smtClean="0"/>
                        <a:t>i</a:t>
                      </a:r>
                      <a:r>
                        <a:rPr lang="en-US" b="1" i="1" baseline="0" dirty="0" smtClean="0"/>
                        <a:t>/</a:t>
                      </a:r>
                      <a:r>
                        <a:rPr lang="en-US" b="1" i="1" baseline="0" dirty="0" err="1" smtClean="0"/>
                        <a:t>y</a:t>
                      </a:r>
                      <a:r>
                        <a:rPr lang="en-US" b="1" i="1" baseline="-25000" dirty="0" err="1" smtClean="0"/>
                        <a:t>i</a:t>
                      </a:r>
                      <a:r>
                        <a:rPr lang="en-US" b="1" dirty="0" smtClean="0"/>
                        <a:t> </a:t>
                      </a:r>
                    </a:p>
                    <a:p>
                      <a:pPr algn="ctr"/>
                      <a:r>
                        <a:rPr lang="en-US" b="1" dirty="0" smtClean="0"/>
                        <a:t>(no </a:t>
                      </a:r>
                      <a:r>
                        <a:rPr lang="en-US" b="1" dirty="0" err="1" smtClean="0"/>
                        <a:t>bg</a:t>
                      </a:r>
                      <a:r>
                        <a:rPr lang="en-US" b="1" dirty="0" smtClean="0"/>
                        <a:t>, %)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4352898"/>
              </p:ext>
            </p:extLst>
          </p:nvPr>
        </p:nvGraphicFramePr>
        <p:xfrm>
          <a:off x="4114800" y="3505200"/>
          <a:ext cx="4114800" cy="3235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Electron</a:t>
                      </a:r>
                    </a:p>
                    <a:p>
                      <a:pPr algn="ctr"/>
                      <a:r>
                        <a:rPr lang="en-US" dirty="0" smtClean="0"/>
                        <a:t>Beam</a:t>
                      </a:r>
                      <a:r>
                        <a:rPr lang="en-US" baseline="0" dirty="0" smtClean="0"/>
                        <a:t> K. E.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Cross</a:t>
                      </a:r>
                      <a:r>
                        <a:rPr lang="en-US" baseline="0" dirty="0" smtClean="0"/>
                        <a:t> Section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nb</a:t>
                      </a:r>
                      <a:r>
                        <a:rPr lang="en-US" dirty="0" smtClean="0"/>
                        <a:t>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</a:t>
                      </a:r>
                      <a:r>
                        <a:rPr lang="en-US" baseline="0" dirty="0" smtClean="0"/>
                        <a:t>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(no </a:t>
                      </a:r>
                      <a:r>
                        <a:rPr lang="en-US" dirty="0" err="1" smtClean="0"/>
                        <a:t>bg</a:t>
                      </a:r>
                      <a:r>
                        <a:rPr lang="en-US" dirty="0" smtClean="0"/>
                        <a:t>, %)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796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Statistical Error – With Background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Subtitle 4"/>
          <p:cNvSpPr txBox="1">
            <a:spLocks/>
          </p:cNvSpPr>
          <p:nvPr/>
        </p:nvSpPr>
        <p:spPr>
          <a:xfrm>
            <a:off x="639896" y="1371600"/>
            <a:ext cx="73914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Calculate the yield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/>
              <a:t>Calculate the </a:t>
            </a:r>
            <a:r>
              <a:rPr lang="en-US" dirty="0" smtClean="0"/>
              <a:t>background yield from </a:t>
            </a:r>
            <a:r>
              <a:rPr lang="en-US" baseline="30000" dirty="0" smtClean="0"/>
              <a:t>18</a:t>
            </a:r>
            <a:r>
              <a:rPr lang="en-US" dirty="0" smtClean="0"/>
              <a:t>O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Allow for statistical fluctuations:</a:t>
            </a:r>
          </a:p>
          <a:p>
            <a:pPr marL="571500" indent="-571500">
              <a:buFont typeface="+mj-lt"/>
              <a:buAutoNum type="romanUcPeriod"/>
            </a:pPr>
            <a:endParaRPr lang="en-US" dirty="0"/>
          </a:p>
          <a:p>
            <a:pPr marL="571500" indent="-571500">
              <a:buFont typeface="+mj-lt"/>
              <a:buAutoNum type="romanUcPeriod"/>
            </a:pPr>
            <a:endParaRPr lang="en-US" dirty="0" smtClean="0"/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Unfold cross section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Repeat for 1000 tries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14599" y="3505200"/>
            <a:ext cx="49808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en-US" sz="2400" i="1" dirty="0" err="1" smtClean="0"/>
              <a:t>y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= </a:t>
            </a:r>
            <a:r>
              <a:rPr lang="en-US" sz="2400" i="1" dirty="0" err="1" smtClean="0"/>
              <a:t>gRandom</a:t>
            </a:r>
            <a:r>
              <a:rPr lang="en-US" sz="2400" i="1" dirty="0" smtClean="0"/>
              <a:t>-&gt;</a:t>
            </a:r>
            <a:r>
              <a:rPr lang="en-US" sz="2400" i="1" dirty="0" err="1" smtClean="0"/>
              <a:t>Gaus</a:t>
            </a:r>
            <a:r>
              <a:rPr lang="en-US" sz="2400" i="1" dirty="0" smtClean="0"/>
              <a:t>( </a:t>
            </a:r>
            <a:r>
              <a:rPr lang="en-US" sz="2400" i="1" dirty="0" err="1" smtClean="0"/>
              <a:t>y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Sqrt</a:t>
            </a:r>
            <a:r>
              <a:rPr lang="en-US" sz="2400" i="1" dirty="0" smtClean="0"/>
              <a:t>(y</a:t>
            </a:r>
            <a:r>
              <a:rPr lang="en-US" sz="2400" i="1" baseline="-25000" dirty="0" smtClean="0"/>
              <a:t>i</a:t>
            </a:r>
            <a:r>
              <a:rPr lang="en-US" sz="2400" i="1" dirty="0" smtClean="0"/>
              <a:t>+2y</a:t>
            </a:r>
            <a:r>
              <a:rPr lang="en-US" sz="2400" i="1" baseline="-25000" dirty="0" smtClean="0"/>
              <a:t>i</a:t>
            </a:r>
            <a:r>
              <a:rPr lang="en-US" sz="2400" i="1" dirty="0" smtClean="0"/>
              <a:t> </a:t>
            </a:r>
            <a:r>
              <a:rPr lang="en-US" sz="2400" i="1" baseline="30000" dirty="0" err="1" smtClean="0"/>
              <a:t>bg</a:t>
            </a:r>
            <a:r>
              <a:rPr lang="en-US" sz="2400" i="1" dirty="0" smtClean="0"/>
              <a:t>) )</a:t>
            </a:r>
          </a:p>
        </p:txBody>
      </p:sp>
    </p:spTree>
    <p:extLst>
      <p:ext uri="{BB962C8B-B14F-4D97-AF65-F5344CB8AC3E}">
        <p14:creationId xmlns:p14="http://schemas.microsoft.com/office/powerpoint/2010/main" val="572021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8443341" cy="6544437"/>
          </a:xfrm>
        </p:spPr>
      </p:pic>
    </p:spTree>
    <p:extLst>
      <p:ext uri="{BB962C8B-B14F-4D97-AF65-F5344CB8AC3E}">
        <p14:creationId xmlns:p14="http://schemas.microsoft.com/office/powerpoint/2010/main" val="3035312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8443341" cy="6544437"/>
          </a:xfrm>
        </p:spPr>
      </p:pic>
    </p:spTree>
    <p:extLst>
      <p:ext uri="{BB962C8B-B14F-4D97-AF65-F5344CB8AC3E}">
        <p14:creationId xmlns:p14="http://schemas.microsoft.com/office/powerpoint/2010/main" val="2719825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8351741"/>
              </p:ext>
            </p:extLst>
          </p:nvPr>
        </p:nvGraphicFramePr>
        <p:xfrm>
          <a:off x="152400" y="152400"/>
          <a:ext cx="83820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6876"/>
                <a:gridCol w="1596876"/>
                <a:gridCol w="1596876"/>
                <a:gridCol w="944424"/>
                <a:gridCol w="1323474"/>
                <a:gridCol w="13234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Electron</a:t>
                      </a:r>
                    </a:p>
                    <a:p>
                      <a:pPr algn="ctr"/>
                      <a:r>
                        <a:rPr lang="en-US" b="1" dirty="0" smtClean="0"/>
                        <a:t>Beam</a:t>
                      </a:r>
                      <a:r>
                        <a:rPr lang="en-US" b="1" baseline="0" dirty="0" smtClean="0"/>
                        <a:t> K. E.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Beam</a:t>
                      </a:r>
                    </a:p>
                    <a:p>
                      <a:pPr algn="ctr"/>
                      <a:r>
                        <a:rPr lang="en-US" b="1" dirty="0" smtClean="0"/>
                        <a:t>Current (µA)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Time</a:t>
                      </a:r>
                    </a:p>
                    <a:p>
                      <a:pPr algn="ctr"/>
                      <a:r>
                        <a:rPr lang="en-US" b="1" dirty="0" smtClean="0"/>
                        <a:t>(hour)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 err="1" smtClean="0"/>
                        <a:t>y</a:t>
                      </a:r>
                      <a:r>
                        <a:rPr lang="en-US" b="1" baseline="-25000" dirty="0" err="1" smtClean="0"/>
                        <a:t>i</a:t>
                      </a:r>
                      <a:r>
                        <a:rPr lang="en-US" b="1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d</a:t>
                      </a:r>
                      <a:r>
                        <a:rPr lang="en-US" b="1" i="1" baseline="0" dirty="0" err="1" smtClean="0"/>
                        <a:t>y</a:t>
                      </a:r>
                      <a:r>
                        <a:rPr lang="en-US" b="1" i="1" baseline="-25000" dirty="0" err="1" smtClean="0"/>
                        <a:t>i</a:t>
                      </a:r>
                      <a:r>
                        <a:rPr lang="en-US" b="1" dirty="0" smtClean="0"/>
                        <a:t> </a:t>
                      </a:r>
                    </a:p>
                    <a:p>
                      <a:pPr algn="ctr"/>
                      <a:r>
                        <a:rPr lang="en-US" b="1" dirty="0" smtClean="0"/>
                        <a:t>(with </a:t>
                      </a:r>
                      <a:r>
                        <a:rPr lang="en-US" b="1" dirty="0" err="1" smtClean="0"/>
                        <a:t>bg</a:t>
                      </a:r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d</a:t>
                      </a:r>
                      <a:r>
                        <a:rPr lang="en-US" b="1" i="1" baseline="0" dirty="0" err="1" smtClean="0"/>
                        <a:t>y</a:t>
                      </a:r>
                      <a:r>
                        <a:rPr lang="en-US" b="1" i="1" baseline="-25000" dirty="0" err="1" smtClean="0"/>
                        <a:t>i</a:t>
                      </a:r>
                      <a:r>
                        <a:rPr lang="en-US" b="1" i="1" baseline="0" dirty="0" smtClean="0"/>
                        <a:t>/</a:t>
                      </a:r>
                      <a:r>
                        <a:rPr lang="en-US" b="1" i="1" baseline="0" dirty="0" err="1" smtClean="0"/>
                        <a:t>y</a:t>
                      </a:r>
                      <a:r>
                        <a:rPr lang="en-US" b="1" i="1" baseline="-25000" dirty="0" err="1" smtClean="0"/>
                        <a:t>i</a:t>
                      </a:r>
                      <a:r>
                        <a:rPr lang="en-US" b="1" dirty="0" smtClean="0"/>
                        <a:t> </a:t>
                      </a:r>
                    </a:p>
                    <a:p>
                      <a:pPr algn="ctr"/>
                      <a:r>
                        <a:rPr lang="en-US" b="1" dirty="0" smtClean="0"/>
                        <a:t>(with </a:t>
                      </a:r>
                      <a:r>
                        <a:rPr lang="en-US" b="1" dirty="0" err="1" smtClean="0"/>
                        <a:t>bg</a:t>
                      </a:r>
                      <a:r>
                        <a:rPr lang="en-US" b="1" dirty="0" smtClean="0"/>
                        <a:t>, %)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0053389"/>
              </p:ext>
            </p:extLst>
          </p:nvPr>
        </p:nvGraphicFramePr>
        <p:xfrm>
          <a:off x="4114800" y="3505200"/>
          <a:ext cx="4114800" cy="3235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Electron</a:t>
                      </a:r>
                    </a:p>
                    <a:p>
                      <a:pPr algn="ctr"/>
                      <a:r>
                        <a:rPr lang="en-US" dirty="0" smtClean="0"/>
                        <a:t>Beam</a:t>
                      </a:r>
                      <a:r>
                        <a:rPr lang="en-US" baseline="0" dirty="0" smtClean="0"/>
                        <a:t> K. E.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Cross</a:t>
                      </a:r>
                      <a:r>
                        <a:rPr lang="en-US" baseline="0" dirty="0" smtClean="0"/>
                        <a:t> Section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nb</a:t>
                      </a:r>
                      <a:r>
                        <a:rPr lang="en-US" dirty="0" smtClean="0"/>
                        <a:t>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</a:t>
                      </a:r>
                      <a:r>
                        <a:rPr lang="en-US" baseline="0" dirty="0" smtClean="0"/>
                        <a:t>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(with </a:t>
                      </a:r>
                      <a:r>
                        <a:rPr lang="en-US" dirty="0" err="1" smtClean="0"/>
                        <a:t>bg</a:t>
                      </a:r>
                      <a:r>
                        <a:rPr lang="en-US" dirty="0" smtClean="0"/>
                        <a:t>, %)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511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7269</TotalTime>
  <Words>639</Words>
  <Application>Microsoft Office PowerPoint</Application>
  <PresentationFormat>On-screen Show (4:3)</PresentationFormat>
  <Paragraphs>361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Error Analysis II</vt:lpstr>
      <vt:lpstr>Statistical Error – No Background</vt:lpstr>
      <vt:lpstr>PowerPoint Presentation</vt:lpstr>
      <vt:lpstr>PowerPoint Presentation</vt:lpstr>
      <vt:lpstr>PowerPoint Presentation</vt:lpstr>
      <vt:lpstr>Statistical Error – With Background</vt:lpstr>
      <vt:lpstr>PowerPoint Presentation</vt:lpstr>
      <vt:lpstr>PowerPoint Presentation</vt:lpstr>
      <vt:lpstr>PowerPoint Presentation</vt:lpstr>
      <vt:lpstr>Systematic Error – Beam Energy</vt:lpstr>
      <vt:lpstr>PowerPoint Presentation</vt:lpstr>
      <vt:lpstr>PowerPoint Presentation</vt:lpstr>
      <vt:lpstr>PowerPoint Presentation</vt:lpstr>
      <vt:lpstr>PowerPoint Presentation</vt:lpstr>
      <vt:lpstr>Systematic Error – Relative Beam Energy</vt:lpstr>
      <vt:lpstr>PowerPoint Presentation</vt:lpstr>
      <vt:lpstr>PowerPoint Presentation</vt:lpstr>
      <vt:lpstr>PowerPoint Presentation</vt:lpstr>
      <vt:lpstr>PowerPoint Presentation</vt:lpstr>
    </vt:vector>
  </TitlesOfParts>
  <Company>Jefferson Science Associates,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Measure Photo-nuclear Cross Sections Using Bremsstrahlung Beam</dc:title>
  <dc:creator>suleiman</dc:creator>
  <cp:lastModifiedBy>suleiman</cp:lastModifiedBy>
  <cp:revision>559</cp:revision>
  <cp:lastPrinted>2013-08-25T16:07:55Z</cp:lastPrinted>
  <dcterms:created xsi:type="dcterms:W3CDTF">2012-09-25T13:23:26Z</dcterms:created>
  <dcterms:modified xsi:type="dcterms:W3CDTF">2013-09-09T18:47:13Z</dcterms:modified>
</cp:coreProperties>
</file>