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5" r:id="rId2"/>
    <p:sldId id="262" r:id="rId3"/>
    <p:sldId id="341" r:id="rId4"/>
    <p:sldId id="342" r:id="rId5"/>
    <p:sldId id="340" r:id="rId6"/>
    <p:sldId id="343" r:id="rId7"/>
    <p:sldId id="344" r:id="rId8"/>
    <p:sldId id="345" r:id="rId9"/>
    <p:sldId id="346" r:id="rId10"/>
    <p:sldId id="347" r:id="rId11"/>
    <p:sldId id="348" r:id="rId12"/>
    <p:sldId id="351" r:id="rId13"/>
    <p:sldId id="349" r:id="rId14"/>
    <p:sldId id="357" r:id="rId15"/>
    <p:sldId id="358" r:id="rId16"/>
    <p:sldId id="359" r:id="rId17"/>
    <p:sldId id="360" r:id="rId18"/>
    <p:sldId id="350" r:id="rId19"/>
    <p:sldId id="352" r:id="rId20"/>
    <p:sldId id="353" r:id="rId21"/>
    <p:sldId id="354" r:id="rId22"/>
    <p:sldId id="355" r:id="rId23"/>
    <p:sldId id="356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9847" autoAdjust="0"/>
  </p:normalViewPr>
  <p:slideViewPr>
    <p:cSldViewPr>
      <p:cViewPr varScale="1">
        <p:scale>
          <a:sx n="86" d="100"/>
          <a:sy n="86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B32B43-9960-4E84-BFF7-CE9D4E4C3390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6069873-D799-419E-A352-0456C9027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69873-D799-419E-A352-0456C9027D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9A5F-8EA1-4A41-8D55-F4A57E7DE438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BBB6-05B4-4A31-906A-2B03E0C65C7C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4841-FB8F-4F3A-82D0-064DF62E533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8E540-249B-4BF0-8C06-C8F13FDE71F1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BBF-5BEF-4A5A-8C16-61AC396A7B23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EFD-E1DF-419C-9980-D77ABAF1FD55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4EE7-8905-4AD4-A52A-33B3EA92D38B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2B56-79C2-4651-866A-233D563CBE52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7056-2C44-4D5C-9D26-95A3B3A2EE7D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EDCF-2092-496F-9B7F-0E153EEF1114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C029-756A-432C-BFE8-3DD82FFF2867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C7FD9-B32F-45DA-894F-D6DC9B02D96A}" type="datetime1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1256-5EE3-48FC-A6A2-97C97EE73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</a:t>
            </a:r>
            <a:r>
              <a:rPr lang="en-US" smtClean="0"/>
              <a:t>Analysis </a:t>
            </a:r>
            <a:r>
              <a:rPr lang="en-US" smtClean="0"/>
              <a:t>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Monte Carlo Technique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02 October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818304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302181"/>
            <a:ext cx="4456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(1, 0.001 )</a:t>
            </a:r>
          </a:p>
        </p:txBody>
      </p:sp>
    </p:spTree>
    <p:extLst>
      <p:ext uri="{BB962C8B-B14F-4D97-AF65-F5344CB8AC3E}">
        <p14:creationId xmlns:p14="http://schemas.microsoft.com/office/powerpoint/2010/main" val="6742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49793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3320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66927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</a:t>
            </a:r>
            <a:r>
              <a:rPr lang="en-US" sz="4000" dirty="0" smtClean="0"/>
              <a:t>Errors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304800" y="914400"/>
            <a:ext cx="8534400" cy="594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to change by</a:t>
            </a:r>
            <a:r>
              <a:rPr lang="en-US" dirty="0" smtClean="0"/>
              <a:t>: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Include other systematic errors: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0" y="2438400"/>
            <a:ext cx="4456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err="1"/>
              <a:t>E</a:t>
            </a:r>
            <a:r>
              <a:rPr lang="en-US" sz="2400" i="1" baseline="-25000" dirty="0" err="1"/>
              <a:t>i</a:t>
            </a:r>
            <a:r>
              <a:rPr lang="en-US" sz="2400" i="1" baseline="-25000" dirty="0"/>
              <a:t> </a:t>
            </a:r>
            <a:r>
              <a:rPr lang="en-US" sz="2400" i="1" dirty="0" smtClean="0"/>
              <a:t>* gRandom-&gt;Gaus(1, 0.001 )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270349"/>
            <a:ext cx="4637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ij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err="1"/>
              <a:t>N</a:t>
            </a:r>
            <a:r>
              <a:rPr lang="en-US" sz="2400" i="1" baseline="-25000" dirty="0" err="1" smtClean="0"/>
              <a:t>ij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* </a:t>
            </a:r>
            <a:r>
              <a:rPr lang="en-US" sz="2400" i="1" dirty="0" err="1" smtClean="0"/>
              <a:t>gRandom</a:t>
            </a:r>
            <a:r>
              <a:rPr lang="en-US" sz="2400" i="1" dirty="0" smtClean="0"/>
              <a:t>-&gt;</a:t>
            </a:r>
            <a:r>
              <a:rPr lang="en-US" sz="2400" i="1" dirty="0" err="1" smtClean="0"/>
              <a:t>Gaus</a:t>
            </a:r>
            <a:r>
              <a:rPr lang="en-US" sz="2400" i="1" dirty="0" smtClean="0"/>
              <a:t>(1, </a:t>
            </a:r>
            <a:r>
              <a:rPr lang="en-US" sz="2400" i="1" dirty="0" smtClean="0"/>
              <a:t>δ</a:t>
            </a:r>
            <a:r>
              <a:rPr lang="el-GR" sz="2400" i="1" dirty="0" smtClean="0"/>
              <a:t>φ</a:t>
            </a:r>
            <a:r>
              <a:rPr lang="en-US" sz="2400" i="1" dirty="0" smtClean="0"/>
              <a:t>/</a:t>
            </a:r>
            <a:r>
              <a:rPr lang="el-GR" sz="2400" i="1" dirty="0" smtClean="0"/>
              <a:t>φ</a:t>
            </a:r>
            <a:r>
              <a:rPr lang="en-US" sz="2400" i="1" dirty="0" smtClean="0"/>
              <a:t> </a:t>
            </a:r>
            <a:r>
              <a:rPr lang="en-US" sz="2400" i="1" dirty="0" smtClean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4963388"/>
            <a:ext cx="7652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* gRandom-&gt;Gaus(1,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 </a:t>
            </a:r>
            <a:r>
              <a:rPr lang="en-US" sz="2400" i="1" dirty="0" err="1" smtClean="0"/>
              <a:t>δI</a:t>
            </a:r>
            <a:r>
              <a:rPr lang="en-US" sz="2400" i="1" dirty="0" smtClean="0"/>
              <a:t>/I 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</a:t>
            </a:r>
            <a:r>
              <a:rPr lang="en-US" sz="2400" i="1" dirty="0"/>
              <a:t>+ </a:t>
            </a:r>
            <a:r>
              <a:rPr lang="en-US" sz="2400" i="1" dirty="0" err="1" smtClean="0"/>
              <a:t>δR</a:t>
            </a:r>
            <a:r>
              <a:rPr lang="en-US" sz="2400" i="1" dirty="0" smtClean="0"/>
              <a:t>/R </a:t>
            </a:r>
            <a:r>
              <a:rPr lang="en-US" sz="2400" i="1" baseline="30000" dirty="0"/>
              <a:t>2</a:t>
            </a:r>
            <a:r>
              <a:rPr lang="en-US" sz="2400" i="1" dirty="0"/>
              <a:t> + </a:t>
            </a:r>
            <a:r>
              <a:rPr lang="en-US" sz="2400" i="1" dirty="0" err="1" smtClean="0"/>
              <a:t>δT</a:t>
            </a:r>
            <a:r>
              <a:rPr lang="en-US" sz="2400" i="1" dirty="0" smtClean="0"/>
              <a:t>/T </a:t>
            </a:r>
            <a:r>
              <a:rPr lang="en-US" sz="2400" i="1" baseline="30000" dirty="0"/>
              <a:t>2</a:t>
            </a:r>
            <a:r>
              <a:rPr lang="en-US" sz="2400" i="1" dirty="0"/>
              <a:t> + </a:t>
            </a:r>
            <a:r>
              <a:rPr lang="el-GR" sz="2400" i="1" dirty="0" smtClean="0"/>
              <a:t>ε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)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72879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12981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4178992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937511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38454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899515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(Total,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15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Systematic Error – </a:t>
            </a:r>
            <a:r>
              <a:rPr lang="en-US" sz="4000" u="sng" dirty="0" smtClean="0"/>
              <a:t>Relative</a:t>
            </a:r>
            <a:r>
              <a:rPr lang="en-US" sz="4000" dirty="0" smtClean="0"/>
              <a:t> Beam Energy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457200" y="909934"/>
            <a:ext cx="7818304" cy="5948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ij</a:t>
            </a:r>
            <a:r>
              <a:rPr lang="en-US" dirty="0" smtClean="0"/>
              <a:t> for each nominal beam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(since we will use GEANT4)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absolute beam energy 7.8 MeV to change by: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Higher energies has </a:t>
            </a:r>
            <a:r>
              <a:rPr lang="en-US" u="sng" dirty="0" smtClean="0"/>
              <a:t>zero relative error</a:t>
            </a:r>
            <a:r>
              <a:rPr lang="en-US" dirty="0" smtClean="0"/>
              <a:t>,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00" y="2895600"/>
            <a:ext cx="4727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smtClean="0"/>
              <a:t>E</a:t>
            </a:r>
            <a:r>
              <a:rPr lang="en-US" sz="2400" i="1" baseline="-25000" dirty="0" smtClean="0"/>
              <a:t>0 </a:t>
            </a:r>
            <a:r>
              <a:rPr lang="en-US" sz="2400" i="1" dirty="0" smtClean="0"/>
              <a:t>= </a:t>
            </a:r>
            <a:r>
              <a:rPr lang="en-US" sz="2400" i="1" dirty="0" smtClean="0"/>
              <a:t>7.8 * gRandom-&gt;Gaus(1, 0.001 )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4248839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smtClean="0"/>
              <a:t>E</a:t>
            </a:r>
            <a:r>
              <a:rPr lang="en-US" sz="2400" i="1" baseline="-25000" dirty="0"/>
              <a:t>0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i</a:t>
            </a:r>
            <a:r>
              <a:rPr lang="el-GR" sz="2400" i="1" dirty="0" smtClean="0"/>
              <a:t>Δ</a:t>
            </a:r>
            <a:endParaRPr lang="en-US" sz="2400" i="1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5410200" y="4486494"/>
            <a:ext cx="3429000" cy="1152306"/>
          </a:xfrm>
          <a:prstGeom prst="wedgeRoundRectCallout">
            <a:avLst>
              <a:gd name="adj1" fmla="val -22425"/>
              <a:gd name="adj2" fmla="val -72552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Now, we have to worry about beam stability (RF </a:t>
            </a:r>
            <a:r>
              <a:rPr lang="en-US" dirty="0"/>
              <a:t>stability). </a:t>
            </a:r>
            <a:r>
              <a:rPr lang="en-US" dirty="0" smtClean="0"/>
              <a:t>Need injector </a:t>
            </a:r>
            <a:r>
              <a:rPr lang="en-US" dirty="0"/>
              <a:t>FFB </a:t>
            </a:r>
            <a:r>
              <a:rPr lang="en-US" dirty="0" smtClean="0"/>
              <a:t>system to maintain relative beam stability</a:t>
            </a:r>
          </a:p>
        </p:txBody>
      </p:sp>
    </p:spTree>
    <p:extLst>
      <p:ext uri="{BB962C8B-B14F-4D97-AF65-F5344CB8AC3E}">
        <p14:creationId xmlns:p14="http://schemas.microsoft.com/office/powerpoint/2010/main" val="172002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No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600" y="2779067"/>
            <a:ext cx="4230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smtClean="0"/>
              <a:t>gRandom-&gt;Gaus(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) 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215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738161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361179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78797"/>
              </p:ext>
            </p:extLst>
          </p:nvPr>
        </p:nvGraphicFramePr>
        <p:xfrm>
          <a:off x="152400" y="152400"/>
          <a:ext cx="80772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600"/>
                <a:gridCol w="1949600"/>
                <a:gridCol w="1949600"/>
                <a:gridCol w="1153032"/>
                <a:gridCol w="1075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dy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i="1" dirty="0" smtClean="0"/>
                        <a:t>/</a:t>
                      </a:r>
                      <a:r>
                        <a:rPr lang="en-US" i="1" dirty="0" err="1" smtClean="0"/>
                        <a:t>y</a:t>
                      </a:r>
                      <a:r>
                        <a:rPr lang="en-US" i="1" baseline="-25000" dirty="0" err="1" smtClean="0"/>
                        <a:t>i</a:t>
                      </a:r>
                      <a:r>
                        <a:rPr lang="en-US" dirty="0" smtClean="0"/>
                        <a:t>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47381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Sys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(Energy,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0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148539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101773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43611"/>
              </p:ext>
            </p:extLst>
          </p:nvPr>
        </p:nvGraphicFramePr>
        <p:xfrm>
          <a:off x="152400" y="152400"/>
          <a:ext cx="73913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154"/>
                <a:gridCol w="1408154"/>
                <a:gridCol w="1408154"/>
                <a:gridCol w="832811"/>
                <a:gridCol w="1167063"/>
                <a:gridCol w="11670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(no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352898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(no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914400"/>
          </a:xfrm>
        </p:spPr>
        <p:txBody>
          <a:bodyPr>
            <a:normAutofit/>
          </a:bodyPr>
          <a:lstStyle/>
          <a:p>
            <a:pPr marL="857250" indent="-857250"/>
            <a:r>
              <a:rPr lang="en-US" sz="4000" dirty="0" smtClean="0"/>
              <a:t>Statistical Error – With Background</a:t>
            </a:r>
            <a:endParaRPr lang="en-US" sz="40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639896" y="1371600"/>
            <a:ext cx="7391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Calculate the yield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Calculate the </a:t>
            </a:r>
            <a:r>
              <a:rPr lang="en-US" dirty="0" smtClean="0"/>
              <a:t>background yield from </a:t>
            </a:r>
            <a:r>
              <a:rPr lang="en-US" baseline="30000" dirty="0" smtClean="0"/>
              <a:t>18</a:t>
            </a:r>
            <a:r>
              <a:rPr lang="en-US" dirty="0" smtClean="0"/>
              <a:t>O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Allow for statistical fluctuations: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Unfold cross section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Repeat for 1000 tries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4599" y="3505200"/>
            <a:ext cx="5036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sz="2400" i="1" dirty="0" err="1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i="1" dirty="0" smtClean="0"/>
              <a:t>gRandom-&gt;Gaus(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Sqrt</a:t>
            </a:r>
            <a:r>
              <a:rPr lang="en-US" sz="2400" i="1" dirty="0" smtClean="0"/>
              <a:t>(y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+2y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baseline="30000" dirty="0" err="1" smtClean="0"/>
              <a:t>bg</a:t>
            </a:r>
            <a:r>
              <a:rPr lang="en-US" sz="2400" i="1" dirty="0" smtClean="0"/>
              <a:t>) )</a:t>
            </a:r>
          </a:p>
        </p:txBody>
      </p:sp>
    </p:spTree>
    <p:extLst>
      <p:ext uri="{BB962C8B-B14F-4D97-AF65-F5344CB8AC3E}">
        <p14:creationId xmlns:p14="http://schemas.microsoft.com/office/powerpoint/2010/main" val="57202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3035312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443341" cy="6544437"/>
          </a:xfrm>
        </p:spPr>
      </p:pic>
    </p:spTree>
    <p:extLst>
      <p:ext uri="{BB962C8B-B14F-4D97-AF65-F5344CB8AC3E}">
        <p14:creationId xmlns:p14="http://schemas.microsoft.com/office/powerpoint/2010/main" val="271982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351741"/>
              </p:ext>
            </p:extLst>
          </p:nvPr>
        </p:nvGraphicFramePr>
        <p:xfrm>
          <a:off x="152400" y="152400"/>
          <a:ext cx="8382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876"/>
                <a:gridCol w="1596876"/>
                <a:gridCol w="1596876"/>
                <a:gridCol w="944424"/>
                <a:gridCol w="1323474"/>
                <a:gridCol w="13234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</a:t>
                      </a:r>
                    </a:p>
                    <a:p>
                      <a:pPr algn="ctr"/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K. 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Beam</a:t>
                      </a:r>
                    </a:p>
                    <a:p>
                      <a:pPr algn="ctr"/>
                      <a:r>
                        <a:rPr lang="en-US" b="1" dirty="0" smtClean="0"/>
                        <a:t>Current (µA)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Time</a:t>
                      </a:r>
                    </a:p>
                    <a:p>
                      <a:pPr algn="ctr"/>
                      <a:r>
                        <a:rPr lang="en-US" b="1" dirty="0" smtClean="0"/>
                        <a:t>(hour)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err="1" smtClean="0"/>
                        <a:t>y</a:t>
                      </a:r>
                      <a:r>
                        <a:rPr lang="en-US" b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err="1" smtClean="0"/>
                        <a:t>d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i="1" baseline="0" dirty="0" smtClean="0"/>
                        <a:t>/</a:t>
                      </a:r>
                      <a:r>
                        <a:rPr lang="en-US" b="1" i="1" baseline="0" dirty="0" err="1" smtClean="0"/>
                        <a:t>y</a:t>
                      </a:r>
                      <a:r>
                        <a:rPr lang="en-US" b="1" i="1" baseline="-25000" dirty="0" err="1" smtClean="0"/>
                        <a:t>i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(with </a:t>
                      </a:r>
                      <a:r>
                        <a:rPr lang="en-US" b="1" dirty="0" err="1" smtClean="0"/>
                        <a:t>bg</a:t>
                      </a:r>
                      <a:r>
                        <a:rPr lang="en-US" b="1" dirty="0" smtClean="0"/>
                        <a:t>, %)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81256-5EE3-48FC-A6A2-97C97EE739F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053389"/>
              </p:ext>
            </p:extLst>
          </p:nvPr>
        </p:nvGraphicFramePr>
        <p:xfrm>
          <a:off x="4114800" y="3505200"/>
          <a:ext cx="4114800" cy="323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</a:t>
                      </a:r>
                    </a:p>
                    <a:p>
                      <a:pPr algn="ctr"/>
                      <a:r>
                        <a:rPr lang="en-US" dirty="0" smtClean="0"/>
                        <a:t>Beam</a:t>
                      </a:r>
                      <a:r>
                        <a:rPr lang="en-US" baseline="0" dirty="0" smtClean="0"/>
                        <a:t> K. E.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Section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nb</a:t>
                      </a:r>
                      <a:r>
                        <a:rPr lang="en-US" dirty="0" smtClean="0"/>
                        <a:t>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</a:t>
                      </a:r>
                      <a:r>
                        <a:rPr lang="en-US" baseline="0" dirty="0" smtClean="0"/>
                        <a:t> Error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(with </a:t>
                      </a:r>
                      <a:r>
                        <a:rPr lang="en-US" dirty="0" err="1" smtClean="0"/>
                        <a:t>bg</a:t>
                      </a:r>
                      <a:r>
                        <a:rPr lang="en-US" dirty="0" smtClean="0"/>
                        <a:t>, %)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5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7355</TotalTime>
  <Words>732</Words>
  <Application>Microsoft Office PowerPoint</Application>
  <PresentationFormat>On-screen Show (4:3)</PresentationFormat>
  <Paragraphs>380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Error Analysis III</vt:lpstr>
      <vt:lpstr>Statistical Error – No Background</vt:lpstr>
      <vt:lpstr>PowerPoint Presentation</vt:lpstr>
      <vt:lpstr>PowerPoint Presentation</vt:lpstr>
      <vt:lpstr>PowerPoint Presentation</vt:lpstr>
      <vt:lpstr>Statistical Error – With Background</vt:lpstr>
      <vt:lpstr>PowerPoint Presentation</vt:lpstr>
      <vt:lpstr>PowerPoint Presentation</vt:lpstr>
      <vt:lpstr>PowerPoint Presentation</vt:lpstr>
      <vt:lpstr>Systematic Error – Beam Energy</vt:lpstr>
      <vt:lpstr>PowerPoint Presentation</vt:lpstr>
      <vt:lpstr>PowerPoint Presentation</vt:lpstr>
      <vt:lpstr>PowerPoint Presentation</vt:lpstr>
      <vt:lpstr>Systematic Errors</vt:lpstr>
      <vt:lpstr>PowerPoint Presentation</vt:lpstr>
      <vt:lpstr>PowerPoint Presentation</vt:lpstr>
      <vt:lpstr>PowerPoint Presentation</vt:lpstr>
      <vt:lpstr>PowerPoint Presentation</vt:lpstr>
      <vt:lpstr>Systematic Error – Relative Beam Energy</vt:lpstr>
      <vt:lpstr>PowerPoint Presentation</vt:lpstr>
      <vt:lpstr>PowerPoint Presentation</vt:lpstr>
      <vt:lpstr>PowerPoint Presentation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Measure Photo-nuclear Cross Sections Using Bremsstrahlung Beam</dc:title>
  <dc:creator>suleiman</dc:creator>
  <cp:lastModifiedBy>suleiman</cp:lastModifiedBy>
  <cp:revision>572</cp:revision>
  <cp:lastPrinted>2013-08-25T16:07:55Z</cp:lastPrinted>
  <dcterms:created xsi:type="dcterms:W3CDTF">2012-09-25T13:23:26Z</dcterms:created>
  <dcterms:modified xsi:type="dcterms:W3CDTF">2013-09-11T13:34:06Z</dcterms:modified>
</cp:coreProperties>
</file>