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0" r:id="rId3"/>
    <p:sldId id="26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26" y="-4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Relationship Id="rId4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Relationship Id="rId4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3.xlsx"/><Relationship Id="rId4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4.xlsx"/><Relationship Id="rId4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/>
          </c:spPr>
          <c:marker>
            <c:symbol val="circle"/>
            <c:size val="9"/>
            <c:spPr>
              <a:solidFill>
                <a:schemeClr val="accent1"/>
              </a:solidFill>
              <a:ln w="9525">
                <a:noFill/>
              </a:ln>
              <a:effectLst/>
            </c:spPr>
          </c:marker>
          <c:errBars>
            <c:errDir val="x"/>
            <c:errBarType val="both"/>
            <c:errValType val="percentage"/>
            <c:noEndCap val="0"/>
            <c:val val="5"/>
            <c:spPr>
              <a:noFill/>
              <a:ln w="25400" cap="flat" cmpd="sng" algn="ctr">
                <a:solidFill>
                  <a:schemeClr val="tx1"/>
                </a:solidFill>
                <a:round/>
              </a:ln>
              <a:effectLst/>
            </c:spPr>
          </c:errBars>
          <c:errBars>
            <c:errDir val="y"/>
            <c:errBarType val="both"/>
            <c:errValType val="cust"/>
            <c:noEndCap val="0"/>
            <c:plus>
              <c:numRef>
                <c:f>Sheet1!$S$39:$S$42</c:f>
                <c:numCache>
                  <c:formatCode>General</c:formatCode>
                  <c:ptCount val="4"/>
                  <c:pt idx="0">
                    <c:v>9.0477584600170502E-4</c:v>
                  </c:pt>
                  <c:pt idx="1">
                    <c:v>5.0900748586798236E-4</c:v>
                  </c:pt>
                  <c:pt idx="2">
                    <c:v>5.0900748586798236E-4</c:v>
                  </c:pt>
                  <c:pt idx="3">
                    <c:v>5.0900748586798236E-4</c:v>
                  </c:pt>
                </c:numCache>
              </c:numRef>
            </c:plus>
            <c:minus>
              <c:numRef>
                <c:f>Sheet1!$S$39:$S$42</c:f>
                <c:numCache>
                  <c:formatCode>General</c:formatCode>
                  <c:ptCount val="4"/>
                  <c:pt idx="0">
                    <c:v>9.0477584600170502E-4</c:v>
                  </c:pt>
                  <c:pt idx="1">
                    <c:v>5.0900748586798236E-4</c:v>
                  </c:pt>
                  <c:pt idx="2">
                    <c:v>5.0900748586798236E-4</c:v>
                  </c:pt>
                  <c:pt idx="3">
                    <c:v>5.0900748586798236E-4</c:v>
                  </c:pt>
                </c:numCache>
              </c:numRef>
            </c:minus>
            <c:spPr>
              <a:noFill/>
              <a:ln w="25400" cap="flat" cmpd="sng" algn="ctr">
                <a:solidFill>
                  <a:schemeClr val="tx1"/>
                </a:solidFill>
                <a:round/>
              </a:ln>
              <a:effectLst/>
            </c:spPr>
          </c:errBars>
          <c:xVal>
            <c:numRef>
              <c:f>Sheet1!$O$39:$O$42</c:f>
              <c:numCache>
                <c:formatCode>General</c:formatCode>
                <c:ptCount val="4"/>
                <c:pt idx="0">
                  <c:v>7.7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</c:numCache>
            </c:numRef>
          </c:xVal>
          <c:yVal>
            <c:numRef>
              <c:f>Sheet1!$R$39:$R$42</c:f>
              <c:numCache>
                <c:formatCode>General</c:formatCode>
                <c:ptCount val="4"/>
                <c:pt idx="0">
                  <c:v>3.9337474120082812E-3</c:v>
                </c:pt>
                <c:pt idx="1">
                  <c:v>1.1376564277588168E-3</c:v>
                </c:pt>
                <c:pt idx="2">
                  <c:v>1.1376564277588168E-3</c:v>
                </c:pt>
                <c:pt idx="3">
                  <c:v>1.1376564277588168E-3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9171456"/>
        <c:axId val="72056832"/>
      </c:scatterChart>
      <c:valAx>
        <c:axId val="69171456"/>
        <c:scaling>
          <c:orientation val="minMax"/>
          <c:max val="9"/>
          <c:min val="7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056832"/>
        <c:crosses val="autoZero"/>
        <c:crossBetween val="midCat"/>
      </c:valAx>
      <c:valAx>
        <c:axId val="72056832"/>
        <c:scaling>
          <c:orientation val="minMax"/>
          <c:max val="1.4600000000000002E-2"/>
          <c:min val="1.0000000000000003E-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 smtClean="0">
                    <a:solidFill>
                      <a:schemeClr val="tx1"/>
                    </a:solidFill>
                  </a:rPr>
                  <a:t>Rate (Hz)</a:t>
                </a:r>
                <a:endParaRPr lang="en-US" sz="1600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1.1852295388318527E-2"/>
              <c:y val="0.25846645389260953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0.E+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17145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1"/>
          <c:order val="0"/>
          <c:spPr>
            <a:ln w="25400" cap="rnd">
              <a:noFill/>
              <a:round/>
            </a:ln>
            <a:effectLst/>
          </c:spPr>
          <c:marker>
            <c:symbol val="circle"/>
            <c:size val="9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3"/>
            <c:marker>
              <c:spPr>
                <a:solidFill>
                  <a:srgbClr val="92D050"/>
                </a:solidFill>
                <a:ln w="9525">
                  <a:noFill/>
                </a:ln>
                <a:effectLst/>
              </c:spPr>
            </c:marker>
            <c:bubble3D val="0"/>
          </c:dPt>
          <c:errBars>
            <c:errDir val="x"/>
            <c:errBarType val="both"/>
            <c:errValType val="percentage"/>
            <c:noEndCap val="0"/>
            <c:val val="5"/>
            <c:spPr>
              <a:noFill/>
              <a:ln w="25400" cap="flat" cmpd="sng" algn="ctr">
                <a:solidFill>
                  <a:schemeClr val="tx1"/>
                </a:solidFill>
                <a:round/>
              </a:ln>
              <a:effectLst/>
            </c:spPr>
          </c:errBars>
          <c:errBars>
            <c:errDir val="y"/>
            <c:errBarType val="both"/>
            <c:errValType val="cust"/>
            <c:noEndCap val="0"/>
            <c:plus>
              <c:numRef>
                <c:f>Sheet1!$AD$39:$AD$42</c:f>
                <c:numCache>
                  <c:formatCode>General</c:formatCode>
                  <c:ptCount val="4"/>
                  <c:pt idx="0">
                    <c:v>0.18133406368230512</c:v>
                  </c:pt>
                  <c:pt idx="1">
                    <c:v>0.24742750716681228</c:v>
                  </c:pt>
                  <c:pt idx="2">
                    <c:v>0.26896748048667091</c:v>
                  </c:pt>
                  <c:pt idx="3">
                    <c:v>0.44663196087225832</c:v>
                  </c:pt>
                </c:numCache>
              </c:numRef>
            </c:plus>
            <c:minus>
              <c:numRef>
                <c:f>Sheet1!$AD$39:$AD$42</c:f>
                <c:numCache>
                  <c:formatCode>General</c:formatCode>
                  <c:ptCount val="4"/>
                  <c:pt idx="0">
                    <c:v>0.18133406368230512</c:v>
                  </c:pt>
                  <c:pt idx="1">
                    <c:v>0.24742750716681228</c:v>
                  </c:pt>
                  <c:pt idx="2">
                    <c:v>0.26896748048667091</c:v>
                  </c:pt>
                  <c:pt idx="3">
                    <c:v>0.44663196087225832</c:v>
                  </c:pt>
                </c:numCache>
              </c:numRef>
            </c:minus>
            <c:spPr>
              <a:noFill/>
              <a:ln w="25400" cap="flat" cmpd="sng" algn="ctr">
                <a:solidFill>
                  <a:schemeClr val="tx1"/>
                </a:solidFill>
                <a:round/>
              </a:ln>
              <a:effectLst/>
            </c:spPr>
          </c:errBars>
          <c:xVal>
            <c:numRef>
              <c:f>Sheet1!$AB$39:$AB$42</c:f>
              <c:numCache>
                <c:formatCode>General</c:formatCode>
                <c:ptCount val="4"/>
                <c:pt idx="0">
                  <c:v>7.7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</c:numCache>
            </c:numRef>
          </c:xVal>
          <c:yVal>
            <c:numRef>
              <c:f>Sheet1!$AC$39:$AC$42</c:f>
              <c:numCache>
                <c:formatCode>General</c:formatCode>
                <c:ptCount val="4"/>
                <c:pt idx="0">
                  <c:v>1.0615942028985506</c:v>
                </c:pt>
                <c:pt idx="1">
                  <c:v>1.0765853845563989</c:v>
                </c:pt>
                <c:pt idx="2">
                  <c:v>2.0481209611644395</c:v>
                </c:pt>
                <c:pt idx="3">
                  <c:v>22.292447591281409</c:v>
                </c:pt>
              </c:numCache>
            </c:numRef>
          </c:yVal>
          <c:smooth val="0"/>
        </c:ser>
        <c:ser>
          <c:idx val="2"/>
          <c:order val="1"/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xVal>
            <c:numRef>
              <c:f>Sheet1!$R$5:$R$34</c:f>
              <c:numCache>
                <c:formatCode>General</c:formatCode>
                <c:ptCount val="30"/>
                <c:pt idx="0">
                  <c:v>4.2</c:v>
                </c:pt>
                <c:pt idx="1">
                  <c:v>4.4000000000000004</c:v>
                </c:pt>
                <c:pt idx="2">
                  <c:v>4.5999999999999996</c:v>
                </c:pt>
                <c:pt idx="3">
                  <c:v>4.8</c:v>
                </c:pt>
                <c:pt idx="4">
                  <c:v>5</c:v>
                </c:pt>
                <c:pt idx="5">
                  <c:v>5.2</c:v>
                </c:pt>
                <c:pt idx="6">
                  <c:v>5.4</c:v>
                </c:pt>
                <c:pt idx="7">
                  <c:v>5.6</c:v>
                </c:pt>
                <c:pt idx="8">
                  <c:v>5.8</c:v>
                </c:pt>
                <c:pt idx="9">
                  <c:v>6</c:v>
                </c:pt>
                <c:pt idx="10">
                  <c:v>6.2</c:v>
                </c:pt>
                <c:pt idx="11">
                  <c:v>6.4</c:v>
                </c:pt>
                <c:pt idx="12">
                  <c:v>6.6</c:v>
                </c:pt>
                <c:pt idx="13">
                  <c:v>6.8</c:v>
                </c:pt>
                <c:pt idx="14">
                  <c:v>7</c:v>
                </c:pt>
                <c:pt idx="15">
                  <c:v>7.2</c:v>
                </c:pt>
                <c:pt idx="16">
                  <c:v>7.4</c:v>
                </c:pt>
                <c:pt idx="17">
                  <c:v>7.6</c:v>
                </c:pt>
                <c:pt idx="18">
                  <c:v>7.8</c:v>
                </c:pt>
                <c:pt idx="19">
                  <c:v>8</c:v>
                </c:pt>
                <c:pt idx="20">
                  <c:v>8.1999999999999993</c:v>
                </c:pt>
                <c:pt idx="21">
                  <c:v>8.4</c:v>
                </c:pt>
                <c:pt idx="22">
                  <c:v>8.6</c:v>
                </c:pt>
                <c:pt idx="23">
                  <c:v>8.8000000000000007</c:v>
                </c:pt>
                <c:pt idx="24">
                  <c:v>9</c:v>
                </c:pt>
                <c:pt idx="25">
                  <c:v>9.1999999999999993</c:v>
                </c:pt>
                <c:pt idx="26">
                  <c:v>9.4</c:v>
                </c:pt>
                <c:pt idx="27">
                  <c:v>9.6</c:v>
                </c:pt>
                <c:pt idx="28">
                  <c:v>9.8000000000000007</c:v>
                </c:pt>
              </c:numCache>
            </c:numRef>
          </c:xVal>
          <c:yVal>
            <c:numRef>
              <c:f>Sheet1!$S$5:$S$34</c:f>
              <c:numCache>
                <c:formatCode>0.00E+00</c:formatCode>
                <c:ptCount val="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3.2388799999999998E-20</c:v>
                </c:pt>
                <c:pt idx="12">
                  <c:v>1.13631E-12</c:v>
                </c:pt>
                <c:pt idx="13">
                  <c:v>2.3522800000000001E-9</c:v>
                </c:pt>
                <c:pt idx="14">
                  <c:v>2.6057099999999998E-7</c:v>
                </c:pt>
                <c:pt idx="15">
                  <c:v>1.9650500000000001E-5</c:v>
                </c:pt>
                <c:pt idx="16">
                  <c:v>1.7319899999999999E-4</c:v>
                </c:pt>
                <c:pt idx="17">
                  <c:v>6.2207800000000004E-3</c:v>
                </c:pt>
                <c:pt idx="18">
                  <c:v>7.8608999999999998E-2</c:v>
                </c:pt>
                <c:pt idx="19">
                  <c:v>0.18607699999999999</c:v>
                </c:pt>
                <c:pt idx="20">
                  <c:v>0.42679</c:v>
                </c:pt>
                <c:pt idx="21">
                  <c:v>0.93336300000000005</c:v>
                </c:pt>
                <c:pt idx="22">
                  <c:v>1.5571699999999999</c:v>
                </c:pt>
                <c:pt idx="23">
                  <c:v>2.33005</c:v>
                </c:pt>
                <c:pt idx="24">
                  <c:v>3.1205500000000002</c:v>
                </c:pt>
                <c:pt idx="25">
                  <c:v>4.0224700000000002</c:v>
                </c:pt>
                <c:pt idx="26">
                  <c:v>4.9180900000000003</c:v>
                </c:pt>
                <c:pt idx="27">
                  <c:v>6.1500700000000004</c:v>
                </c:pt>
                <c:pt idx="28">
                  <c:v>7.5938999999999997</c:v>
                </c:pt>
              </c:numCache>
            </c:numRef>
          </c:yVal>
          <c:smooth val="0"/>
        </c:ser>
        <c:ser>
          <c:idx val="0"/>
          <c:order val="2"/>
          <c:spPr>
            <a:ln w="38100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xVal>
            <c:numRef>
              <c:f>Sheet1!$N$5:$N$32</c:f>
              <c:numCache>
                <c:formatCode>General</c:formatCode>
                <c:ptCount val="28"/>
                <c:pt idx="0">
                  <c:v>4.2</c:v>
                </c:pt>
                <c:pt idx="1">
                  <c:v>4.4000000000000004</c:v>
                </c:pt>
                <c:pt idx="2">
                  <c:v>4.5999999999999996</c:v>
                </c:pt>
                <c:pt idx="3">
                  <c:v>4.8</c:v>
                </c:pt>
                <c:pt idx="4">
                  <c:v>5</c:v>
                </c:pt>
                <c:pt idx="5">
                  <c:v>5.2</c:v>
                </c:pt>
                <c:pt idx="6">
                  <c:v>5.4</c:v>
                </c:pt>
                <c:pt idx="7">
                  <c:v>5.6</c:v>
                </c:pt>
                <c:pt idx="8">
                  <c:v>5.8</c:v>
                </c:pt>
                <c:pt idx="9">
                  <c:v>6</c:v>
                </c:pt>
                <c:pt idx="10">
                  <c:v>6.2</c:v>
                </c:pt>
                <c:pt idx="11">
                  <c:v>6.4</c:v>
                </c:pt>
                <c:pt idx="12">
                  <c:v>6.6</c:v>
                </c:pt>
                <c:pt idx="13">
                  <c:v>6.8</c:v>
                </c:pt>
                <c:pt idx="14">
                  <c:v>7</c:v>
                </c:pt>
                <c:pt idx="15">
                  <c:v>7.2</c:v>
                </c:pt>
                <c:pt idx="16">
                  <c:v>7.4</c:v>
                </c:pt>
                <c:pt idx="17">
                  <c:v>7.6</c:v>
                </c:pt>
                <c:pt idx="18">
                  <c:v>7.8</c:v>
                </c:pt>
                <c:pt idx="19">
                  <c:v>8</c:v>
                </c:pt>
                <c:pt idx="20">
                  <c:v>8.1999999999999993</c:v>
                </c:pt>
                <c:pt idx="21">
                  <c:v>8.4</c:v>
                </c:pt>
                <c:pt idx="22">
                  <c:v>8.6</c:v>
                </c:pt>
                <c:pt idx="23">
                  <c:v>8.8000000000000007</c:v>
                </c:pt>
                <c:pt idx="24">
                  <c:v>9</c:v>
                </c:pt>
                <c:pt idx="25">
                  <c:v>9.1999999999999993</c:v>
                </c:pt>
                <c:pt idx="26">
                  <c:v>9.4</c:v>
                </c:pt>
              </c:numCache>
            </c:numRef>
          </c:xVal>
          <c:yVal>
            <c:numRef>
              <c:f>Sheet1!$O$4:$O$32</c:f>
              <c:numCache>
                <c:formatCode>0.00E+00</c:formatCode>
                <c:ptCount val="29"/>
                <c:pt idx="0" formatCode="General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7.3081099999999996E-3</c:v>
                </c:pt>
                <c:pt idx="20">
                  <c:v>3.8936600000000001</c:v>
                </c:pt>
                <c:pt idx="21">
                  <c:v>427.96899999999999</c:v>
                </c:pt>
                <c:pt idx="22">
                  <c:v>921.35400000000004</c:v>
                </c:pt>
                <c:pt idx="23">
                  <c:v>1441.41</c:v>
                </c:pt>
                <c:pt idx="24">
                  <c:v>2248.1799999999998</c:v>
                </c:pt>
                <c:pt idx="25">
                  <c:v>3063.51</c:v>
                </c:pt>
                <c:pt idx="26">
                  <c:v>4087.02</c:v>
                </c:pt>
                <c:pt idx="27">
                  <c:v>4896.8999999999996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1740032"/>
        <c:axId val="71754496"/>
      </c:scatterChart>
      <c:valAx>
        <c:axId val="71740032"/>
        <c:scaling>
          <c:orientation val="minMax"/>
          <c:max val="9"/>
          <c:min val="7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 smtClean="0">
                    <a:solidFill>
                      <a:schemeClr val="tx1"/>
                    </a:solidFill>
                  </a:rPr>
                  <a:t>Electron Kinetic Energy (MeV)</a:t>
                </a:r>
                <a:endParaRPr lang="en-US" sz="1600" dirty="0">
                  <a:solidFill>
                    <a:schemeClr val="tx1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754496"/>
        <c:crosses val="autoZero"/>
        <c:crossBetween val="midCat"/>
        <c:majorUnit val="0.5"/>
        <c:minorUnit val="0.1"/>
      </c:valAx>
      <c:valAx>
        <c:axId val="71754496"/>
        <c:scaling>
          <c:logBase val="10"/>
          <c:orientation val="minMax"/>
          <c:min val="1.0000000000000002E-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 smtClean="0">
                    <a:solidFill>
                      <a:schemeClr val="tx1"/>
                    </a:solidFill>
                  </a:rPr>
                  <a:t>Rate (Hz) (1 </a:t>
                </a:r>
                <a:r>
                  <a:rPr lang="el-GR" sz="1600" dirty="0" smtClean="0">
                    <a:solidFill>
                      <a:schemeClr val="tx1"/>
                    </a:solidFill>
                  </a:rPr>
                  <a:t>μ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A)</a:t>
                </a:r>
                <a:endParaRPr lang="en-US" sz="1600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3.9245682247564147E-3"/>
              <c:y val="0.26324967260273807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0.E+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740032"/>
        <c:crosses val="autoZero"/>
        <c:crossBetween val="midCat"/>
        <c:majorUnit val="1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/>
          </c:spPr>
          <c:marker>
            <c:symbol val="circle"/>
            <c:size val="9"/>
            <c:spPr>
              <a:solidFill>
                <a:schemeClr val="accent1"/>
              </a:solidFill>
              <a:ln w="9525">
                <a:noFill/>
              </a:ln>
              <a:effectLst/>
            </c:spPr>
          </c:marker>
          <c:errBars>
            <c:errDir val="x"/>
            <c:errBarType val="both"/>
            <c:errValType val="percentage"/>
            <c:noEndCap val="0"/>
            <c:val val="5"/>
            <c:spPr>
              <a:noFill/>
              <a:ln w="25400" cap="flat" cmpd="sng" algn="ctr">
                <a:solidFill>
                  <a:schemeClr val="tx1"/>
                </a:solidFill>
                <a:round/>
              </a:ln>
              <a:effectLst/>
            </c:spPr>
          </c:errBars>
          <c:errBars>
            <c:errDir val="y"/>
            <c:errBarType val="both"/>
            <c:errValType val="cust"/>
            <c:noEndCap val="0"/>
            <c:plus>
              <c:numRef>
                <c:f>Sheet1!$S$29:$S$34</c:f>
                <c:numCache>
                  <c:formatCode>General</c:formatCode>
                  <c:ptCount val="6"/>
                  <c:pt idx="0">
                    <c:v>5.0900748586798236E-4</c:v>
                  </c:pt>
                  <c:pt idx="1">
                    <c:v>5.0900748586798236E-4</c:v>
                  </c:pt>
                  <c:pt idx="3">
                    <c:v>5.0900748586798236E-4</c:v>
                  </c:pt>
                  <c:pt idx="5">
                    <c:v>1.1841811205426335E-3</c:v>
                  </c:pt>
                </c:numCache>
              </c:numRef>
            </c:plus>
            <c:minus>
              <c:numRef>
                <c:f>Sheet1!$S$29:$S$34</c:f>
                <c:numCache>
                  <c:formatCode>General</c:formatCode>
                  <c:ptCount val="6"/>
                  <c:pt idx="0">
                    <c:v>5.0900748586798236E-4</c:v>
                  </c:pt>
                  <c:pt idx="1">
                    <c:v>5.0900748586798236E-4</c:v>
                  </c:pt>
                  <c:pt idx="3">
                    <c:v>5.0900748586798236E-4</c:v>
                  </c:pt>
                  <c:pt idx="5">
                    <c:v>1.1841811205426335E-3</c:v>
                  </c:pt>
                </c:numCache>
              </c:numRef>
            </c:minus>
            <c:spPr>
              <a:noFill/>
              <a:ln w="25400" cap="flat" cmpd="sng" algn="ctr">
                <a:solidFill>
                  <a:schemeClr val="tx1"/>
                </a:solidFill>
                <a:round/>
              </a:ln>
              <a:effectLst/>
            </c:spPr>
          </c:errBars>
          <c:xVal>
            <c:numRef>
              <c:f>Sheet1!$O$29:$O$34</c:f>
              <c:numCache>
                <c:formatCode>General</c:formatCode>
                <c:ptCount val="6"/>
                <c:pt idx="0">
                  <c:v>4</c:v>
                </c:pt>
                <c:pt idx="1">
                  <c:v>6.5</c:v>
                </c:pt>
                <c:pt idx="3">
                  <c:v>8</c:v>
                </c:pt>
                <c:pt idx="5">
                  <c:v>8.1999999999999993</c:v>
                </c:pt>
              </c:numCache>
            </c:numRef>
          </c:xVal>
          <c:yVal>
            <c:numRef>
              <c:f>Sheet1!$R$29:$R$34</c:f>
              <c:numCache>
                <c:formatCode>General</c:formatCode>
                <c:ptCount val="6"/>
                <c:pt idx="0">
                  <c:v>1.1376564277588168E-3</c:v>
                </c:pt>
                <c:pt idx="1">
                  <c:v>1.1376564277588168E-3</c:v>
                </c:pt>
                <c:pt idx="3">
                  <c:v>1.1376564277588168E-3</c:v>
                </c:pt>
                <c:pt idx="5">
                  <c:v>4.5801526717557254E-3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705152"/>
        <c:axId val="6706688"/>
      </c:scatterChart>
      <c:valAx>
        <c:axId val="6705152"/>
        <c:scaling>
          <c:orientation val="minMax"/>
          <c:max val="8.8000000000000007"/>
          <c:min val="3.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06688"/>
        <c:crosses val="autoZero"/>
        <c:crossBetween val="midCat"/>
        <c:minorUnit val="0.15000000000000002"/>
      </c:valAx>
      <c:valAx>
        <c:axId val="6706688"/>
        <c:scaling>
          <c:orientation val="minMax"/>
          <c:max val="1.5000000000000003E-2"/>
          <c:min val="1.0000000000000003E-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 smtClean="0">
                    <a:solidFill>
                      <a:schemeClr val="tx1"/>
                    </a:solidFill>
                  </a:rPr>
                  <a:t>Rate (Hz)</a:t>
                </a:r>
                <a:endParaRPr lang="en-US" sz="1400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1.2154359213568935E-2"/>
              <c:y val="0.38675746746679251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0.E+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05152"/>
        <c:crosses val="autoZero"/>
        <c:crossBetween val="midCat"/>
        <c:majorUnit val="5.000000000000001E-3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1"/>
          <c:order val="0"/>
          <c:spPr>
            <a:ln w="25400" cap="rnd">
              <a:noFill/>
              <a:round/>
            </a:ln>
            <a:effectLst/>
          </c:spPr>
          <c:marker>
            <c:symbol val="circle"/>
            <c:size val="9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errBars>
            <c:errDir val="x"/>
            <c:errBarType val="both"/>
            <c:errValType val="percentage"/>
            <c:noEndCap val="0"/>
            <c:val val="5"/>
            <c:spPr>
              <a:noFill/>
              <a:ln w="25400" cap="flat" cmpd="sng" algn="ctr">
                <a:solidFill>
                  <a:schemeClr val="tx1"/>
                </a:solidFill>
                <a:round/>
              </a:ln>
              <a:effectLst/>
            </c:spPr>
          </c:errBars>
          <c:errBars>
            <c:errDir val="y"/>
            <c:errBarType val="both"/>
            <c:errValType val="cust"/>
            <c:noEndCap val="0"/>
            <c:plus>
              <c:numRef>
                <c:f>Sheet1!$AD$29:$AD$37</c:f>
                <c:numCache>
                  <c:formatCode>General</c:formatCode>
                  <c:ptCount val="9"/>
                  <c:pt idx="0">
                    <c:v>3.1340047001673959E-4</c:v>
                  </c:pt>
                  <c:pt idx="1">
                    <c:v>1.1204100944252053E-2</c:v>
                  </c:pt>
                  <c:pt idx="3">
                    <c:v>3.0808627106649906E-2</c:v>
                  </c:pt>
                  <c:pt idx="5">
                    <c:v>2.8028798015185999E-2</c:v>
                  </c:pt>
                </c:numCache>
              </c:numRef>
            </c:plus>
            <c:minus>
              <c:numRef>
                <c:f>Sheet1!$AD$29:$AD$37</c:f>
                <c:numCache>
                  <c:formatCode>General</c:formatCode>
                  <c:ptCount val="9"/>
                  <c:pt idx="0">
                    <c:v>3.1340047001673959E-4</c:v>
                  </c:pt>
                  <c:pt idx="1">
                    <c:v>1.1204100944252053E-2</c:v>
                  </c:pt>
                  <c:pt idx="3">
                    <c:v>3.0808627106649906E-2</c:v>
                  </c:pt>
                  <c:pt idx="5">
                    <c:v>2.8028798015185999E-2</c:v>
                  </c:pt>
                </c:numCache>
              </c:numRef>
            </c:minus>
            <c:spPr>
              <a:noFill/>
              <a:ln w="25400" cap="flat" cmpd="sng" algn="ctr">
                <a:solidFill>
                  <a:schemeClr val="tx1"/>
                </a:solidFill>
                <a:round/>
              </a:ln>
              <a:effectLst/>
            </c:spPr>
          </c:errBars>
          <c:xVal>
            <c:numRef>
              <c:f>Sheet1!$AB$29:$AB$37</c:f>
              <c:numCache>
                <c:formatCode>General</c:formatCode>
                <c:ptCount val="9"/>
                <c:pt idx="0">
                  <c:v>4</c:v>
                </c:pt>
                <c:pt idx="1">
                  <c:v>6.5</c:v>
                </c:pt>
                <c:pt idx="3">
                  <c:v>8</c:v>
                </c:pt>
                <c:pt idx="5">
                  <c:v>8.1999999999999993</c:v>
                </c:pt>
              </c:numCache>
            </c:numRef>
          </c:xVal>
          <c:yVal>
            <c:numRef>
              <c:f>Sheet1!$AC$29:$AC$37</c:f>
              <c:numCache>
                <c:formatCode>General</c:formatCode>
                <c:ptCount val="9"/>
                <c:pt idx="0">
                  <c:v>9.924290474896051E-4</c:v>
                </c:pt>
                <c:pt idx="1">
                  <c:v>0.1414155350616029</c:v>
                </c:pt>
                <c:pt idx="3">
                  <c:v>0.40950153794294858</c:v>
                </c:pt>
                <c:pt idx="5">
                  <c:v>0.39049451297215032</c:v>
                </c:pt>
              </c:numCache>
            </c:numRef>
          </c:yVal>
          <c:smooth val="0"/>
        </c:ser>
        <c:ser>
          <c:idx val="3"/>
          <c:order val="1"/>
          <c:tx>
            <c:v>17O_new</c:v>
          </c:tx>
          <c:spPr>
            <a:ln w="38100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xVal>
            <c:numRef>
              <c:f>Sheet1!$W$4:$W$28</c:f>
              <c:numCache>
                <c:formatCode>0.00E+00</c:formatCode>
                <c:ptCount val="25"/>
                <c:pt idx="0" formatCode="General">
                  <c:v>4</c:v>
                </c:pt>
                <c:pt idx="1">
                  <c:v>4.2</c:v>
                </c:pt>
                <c:pt idx="2">
                  <c:v>4.4000000000000004</c:v>
                </c:pt>
                <c:pt idx="3">
                  <c:v>4.5999999999999996</c:v>
                </c:pt>
                <c:pt idx="4">
                  <c:v>4.8</c:v>
                </c:pt>
                <c:pt idx="5">
                  <c:v>5</c:v>
                </c:pt>
                <c:pt idx="6">
                  <c:v>5.2</c:v>
                </c:pt>
                <c:pt idx="7">
                  <c:v>5.4</c:v>
                </c:pt>
                <c:pt idx="8">
                  <c:v>5.6</c:v>
                </c:pt>
                <c:pt idx="9">
                  <c:v>5.8</c:v>
                </c:pt>
                <c:pt idx="10">
                  <c:v>6</c:v>
                </c:pt>
                <c:pt idx="11">
                  <c:v>6.2</c:v>
                </c:pt>
                <c:pt idx="12">
                  <c:v>6.4</c:v>
                </c:pt>
                <c:pt idx="13">
                  <c:v>6.6</c:v>
                </c:pt>
                <c:pt idx="14">
                  <c:v>6.8</c:v>
                </c:pt>
                <c:pt idx="15">
                  <c:v>7</c:v>
                </c:pt>
                <c:pt idx="16">
                  <c:v>7.2</c:v>
                </c:pt>
                <c:pt idx="17">
                  <c:v>7.4</c:v>
                </c:pt>
                <c:pt idx="18">
                  <c:v>7.6</c:v>
                </c:pt>
                <c:pt idx="19">
                  <c:v>7.8</c:v>
                </c:pt>
                <c:pt idx="20">
                  <c:v>8</c:v>
                </c:pt>
                <c:pt idx="21">
                  <c:v>8.1999999999999993</c:v>
                </c:pt>
                <c:pt idx="22">
                  <c:v>8.4</c:v>
                </c:pt>
                <c:pt idx="23">
                  <c:v>8.6</c:v>
                </c:pt>
                <c:pt idx="24">
                  <c:v>8.8000000000000007</c:v>
                </c:pt>
              </c:numCache>
            </c:numRef>
          </c:xVal>
          <c:yVal>
            <c:numRef>
              <c:f>Sheet1!$X$4:$X$28</c:f>
              <c:numCache>
                <c:formatCode>0.00E+00</c:formatCode>
                <c:ptCount val="25"/>
                <c:pt idx="0" formatCode="General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1.1837E-3</c:v>
                </c:pt>
                <c:pt idx="9">
                  <c:v>8.2015100000000004E-3</c:v>
                </c:pt>
                <c:pt idx="10">
                  <c:v>2.70525E-2</c:v>
                </c:pt>
                <c:pt idx="11">
                  <c:v>5.0981199999999997E-2</c:v>
                </c:pt>
                <c:pt idx="12">
                  <c:v>9.9252300000000002E-2</c:v>
                </c:pt>
                <c:pt idx="13">
                  <c:v>0.161187</c:v>
                </c:pt>
                <c:pt idx="14">
                  <c:v>0.195635</c:v>
                </c:pt>
                <c:pt idx="15">
                  <c:v>0.286167</c:v>
                </c:pt>
                <c:pt idx="16">
                  <c:v>0.37113200000000002</c:v>
                </c:pt>
                <c:pt idx="17">
                  <c:v>0.51286900000000002</c:v>
                </c:pt>
                <c:pt idx="18">
                  <c:v>0.71132899999999999</c:v>
                </c:pt>
                <c:pt idx="19">
                  <c:v>0.83132399999999995</c:v>
                </c:pt>
                <c:pt idx="20">
                  <c:v>0.98108300000000004</c:v>
                </c:pt>
                <c:pt idx="21">
                  <c:v>1.1450800000000001</c:v>
                </c:pt>
                <c:pt idx="22">
                  <c:v>1.3201499999999999</c:v>
                </c:pt>
                <c:pt idx="23">
                  <c:v>1.5077</c:v>
                </c:pt>
                <c:pt idx="24">
                  <c:v>1.7573099999999999</c:v>
                </c:pt>
              </c:numCache>
            </c:numRef>
          </c:yVal>
          <c:smooth val="0"/>
        </c:ser>
        <c:ser>
          <c:idx val="4"/>
          <c:order val="2"/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xVal>
            <c:numRef>
              <c:f>Sheet1!$R$4:$R$33</c:f>
              <c:numCache>
                <c:formatCode>General</c:formatCode>
                <c:ptCount val="30"/>
                <c:pt idx="0">
                  <c:v>4</c:v>
                </c:pt>
                <c:pt idx="1">
                  <c:v>4.2</c:v>
                </c:pt>
                <c:pt idx="2">
                  <c:v>4.4000000000000004</c:v>
                </c:pt>
                <c:pt idx="3">
                  <c:v>4.5999999999999996</c:v>
                </c:pt>
                <c:pt idx="4">
                  <c:v>4.8</c:v>
                </c:pt>
                <c:pt idx="5">
                  <c:v>5</c:v>
                </c:pt>
                <c:pt idx="6">
                  <c:v>5.2</c:v>
                </c:pt>
                <c:pt idx="7">
                  <c:v>5.4</c:v>
                </c:pt>
                <c:pt idx="8">
                  <c:v>5.6</c:v>
                </c:pt>
                <c:pt idx="9">
                  <c:v>5.8</c:v>
                </c:pt>
                <c:pt idx="10">
                  <c:v>6</c:v>
                </c:pt>
                <c:pt idx="11">
                  <c:v>6.2</c:v>
                </c:pt>
                <c:pt idx="12">
                  <c:v>6.4</c:v>
                </c:pt>
                <c:pt idx="13">
                  <c:v>6.6</c:v>
                </c:pt>
                <c:pt idx="14">
                  <c:v>6.8</c:v>
                </c:pt>
                <c:pt idx="15">
                  <c:v>7</c:v>
                </c:pt>
                <c:pt idx="16">
                  <c:v>7.2</c:v>
                </c:pt>
                <c:pt idx="17">
                  <c:v>7.4</c:v>
                </c:pt>
                <c:pt idx="18">
                  <c:v>7.6</c:v>
                </c:pt>
                <c:pt idx="19">
                  <c:v>7.8</c:v>
                </c:pt>
                <c:pt idx="20">
                  <c:v>8</c:v>
                </c:pt>
                <c:pt idx="21">
                  <c:v>8.1999999999999993</c:v>
                </c:pt>
                <c:pt idx="22">
                  <c:v>8.4</c:v>
                </c:pt>
                <c:pt idx="23">
                  <c:v>8.6</c:v>
                </c:pt>
                <c:pt idx="24">
                  <c:v>8.8000000000000007</c:v>
                </c:pt>
                <c:pt idx="25">
                  <c:v>9</c:v>
                </c:pt>
                <c:pt idx="26">
                  <c:v>9.1999999999999993</c:v>
                </c:pt>
                <c:pt idx="27">
                  <c:v>9.4</c:v>
                </c:pt>
                <c:pt idx="28">
                  <c:v>9.6</c:v>
                </c:pt>
                <c:pt idx="29">
                  <c:v>9.8000000000000007</c:v>
                </c:pt>
              </c:numCache>
            </c:numRef>
          </c:xVal>
          <c:yVal>
            <c:numRef>
              <c:f>Sheet1!$S$4:$S$33</c:f>
              <c:numCache>
                <c:formatCode>0.00E+00</c:formatCode>
                <c:ptCount val="30"/>
                <c:pt idx="0" formatCode="General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3.2388799999999998E-20</c:v>
                </c:pt>
                <c:pt idx="13">
                  <c:v>1.13631E-12</c:v>
                </c:pt>
                <c:pt idx="14">
                  <c:v>2.3522800000000001E-9</c:v>
                </c:pt>
                <c:pt idx="15">
                  <c:v>2.6057099999999998E-7</c:v>
                </c:pt>
                <c:pt idx="16">
                  <c:v>1.9650500000000001E-5</c:v>
                </c:pt>
                <c:pt idx="17">
                  <c:v>1.7319899999999999E-4</c:v>
                </c:pt>
                <c:pt idx="18">
                  <c:v>6.2207800000000004E-3</c:v>
                </c:pt>
                <c:pt idx="19">
                  <c:v>7.8608999999999998E-2</c:v>
                </c:pt>
                <c:pt idx="20">
                  <c:v>0.18607699999999999</c:v>
                </c:pt>
                <c:pt idx="21">
                  <c:v>0.42679</c:v>
                </c:pt>
                <c:pt idx="22">
                  <c:v>0.93336300000000005</c:v>
                </c:pt>
                <c:pt idx="23">
                  <c:v>1.5571699999999999</c:v>
                </c:pt>
                <c:pt idx="24">
                  <c:v>2.33005</c:v>
                </c:pt>
                <c:pt idx="25">
                  <c:v>3.1205500000000002</c:v>
                </c:pt>
                <c:pt idx="26">
                  <c:v>4.0224700000000002</c:v>
                </c:pt>
                <c:pt idx="27">
                  <c:v>4.9180900000000003</c:v>
                </c:pt>
                <c:pt idx="28">
                  <c:v>6.1500700000000004</c:v>
                </c:pt>
                <c:pt idx="29">
                  <c:v>7.5938999999999997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668288"/>
        <c:axId val="6670208"/>
      </c:scatterChart>
      <c:valAx>
        <c:axId val="6668288"/>
        <c:scaling>
          <c:orientation val="minMax"/>
          <c:max val="8.8000000000000007"/>
          <c:min val="3.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 smtClean="0">
                    <a:solidFill>
                      <a:schemeClr val="tx1"/>
                    </a:solidFill>
                  </a:rPr>
                  <a:t>Electron Kinetic Energy (MeV)</a:t>
                </a:r>
                <a:endParaRPr lang="en-US" sz="1600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0.3284305087994262"/>
              <c:y val="0.8828061452002459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70208"/>
        <c:crosses val="autoZero"/>
        <c:crossBetween val="midCat"/>
      </c:valAx>
      <c:valAx>
        <c:axId val="6670208"/>
        <c:scaling>
          <c:logBase val="10"/>
          <c:orientation val="minMax"/>
          <c:max val="10"/>
          <c:min val="5.0000000000000012E-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 smtClean="0">
                    <a:solidFill>
                      <a:schemeClr val="tx1"/>
                    </a:solidFill>
                  </a:rPr>
                  <a:t>Rate (Hz) (1 </a:t>
                </a:r>
                <a:r>
                  <a:rPr lang="el-GR" sz="1600" dirty="0" smtClean="0">
                    <a:solidFill>
                      <a:schemeClr val="tx1"/>
                    </a:solidFill>
                  </a:rPr>
                  <a:t>μ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A)</a:t>
                </a:r>
                <a:endParaRPr lang="en-US" sz="1600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4.6187872992077689E-3"/>
              <c:y val="0.2297522164213455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0.E+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6828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0.64965</cdr:x>
      <cdr:y>0.1295</cdr:y>
    </cdr:from>
    <cdr:to>
      <cdr:x>0.94772</cdr:x>
      <cdr:y>0.32365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06085" y="189368"/>
          <a:ext cx="1654526" cy="283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dirty="0" smtClean="0"/>
            <a:t>Cosmic Background</a:t>
          </a:r>
          <a:endParaRPr lang="en-US" sz="16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0.21741</cdr:x>
      <cdr:y>0.11536</cdr:y>
    </cdr:from>
    <cdr:to>
      <cdr:x>0.32125</cdr:x>
      <cdr:y>0.11536</cdr:y>
    </cdr:to>
    <cdr:cxnSp macro="">
      <cdr:nvCxnSpPr>
        <cdr:cNvPr id="4" name="Straight Connector 3"/>
        <cdr:cNvCxnSpPr/>
      </cdr:nvCxnSpPr>
      <cdr:spPr>
        <a:xfrm xmlns:a="http://schemas.openxmlformats.org/drawingml/2006/main">
          <a:off x="1240417" y="391643"/>
          <a:ext cx="592434" cy="0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0.21741</cdr:x>
      <cdr:y>0.19123</cdr:y>
    </cdr:from>
    <cdr:to>
      <cdr:x>0.32125</cdr:x>
      <cdr:y>0.19123</cdr:y>
    </cdr:to>
    <cdr:cxnSp macro="">
      <cdr:nvCxnSpPr>
        <cdr:cNvPr id="7" name="Straight Connector 6"/>
        <cdr:cNvCxnSpPr/>
      </cdr:nvCxnSpPr>
      <cdr:spPr>
        <a:xfrm xmlns:a="http://schemas.openxmlformats.org/drawingml/2006/main">
          <a:off x="1240417" y="649220"/>
          <a:ext cx="592434" cy="0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rgbClr val="92D05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0.59939</cdr:x>
      <cdr:y>0.14717</cdr:y>
    </cdr:from>
    <cdr:to>
      <cdr:x>0.9026</cdr:x>
      <cdr:y>0.31811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131491" y="277205"/>
          <a:ext cx="1584109" cy="3219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dirty="0" smtClean="0"/>
            <a:t>Cosmic Background</a:t>
          </a:r>
          <a:endParaRPr lang="en-US" sz="16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0.2348</cdr:x>
      <cdr:y>0.13826</cdr:y>
    </cdr:from>
    <cdr:to>
      <cdr:x>0.34253</cdr:x>
      <cdr:y>0.13826</cdr:y>
    </cdr:to>
    <cdr:cxnSp macro="">
      <cdr:nvCxnSpPr>
        <cdr:cNvPr id="4" name="Straight Connector 3"/>
        <cdr:cNvCxnSpPr/>
      </cdr:nvCxnSpPr>
      <cdr:spPr>
        <a:xfrm xmlns:a="http://schemas.openxmlformats.org/drawingml/2006/main">
          <a:off x="1291217" y="442443"/>
          <a:ext cx="592434" cy="0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0.2348</cdr:x>
      <cdr:y>0.21875</cdr:y>
    </cdr:from>
    <cdr:to>
      <cdr:x>0.34253</cdr:x>
      <cdr:y>0.21875</cdr:y>
    </cdr:to>
    <cdr:cxnSp macro="">
      <cdr:nvCxnSpPr>
        <cdr:cNvPr id="7" name="Straight Connector 6"/>
        <cdr:cNvCxnSpPr/>
      </cdr:nvCxnSpPr>
      <cdr:spPr>
        <a:xfrm xmlns:a="http://schemas.openxmlformats.org/drawingml/2006/main">
          <a:off x="1291217" y="700020"/>
          <a:ext cx="592434" cy="0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rgbClr val="00B0F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0.34777</cdr:x>
      <cdr:y>0.17515</cdr:y>
    </cdr:from>
    <cdr:to>
      <cdr:x>0.52342</cdr:x>
      <cdr:y>0.2754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1912467" y="560495"/>
          <a:ext cx="965962" cy="3208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aseline="30000" dirty="0" smtClean="0">
              <a:latin typeface="Cambria Math" panose="02040503050406030204" pitchFamily="18" charset="0"/>
              <a:ea typeface="Cambria Math" panose="02040503050406030204" pitchFamily="18" charset="0"/>
            </a:rPr>
            <a:t>17</a:t>
          </a:r>
          <a:r>
            <a:rPr lang="en-US" sz="1400" dirty="0" smtClean="0">
              <a:latin typeface="Cambria Math" panose="02040503050406030204" pitchFamily="18" charset="0"/>
              <a:ea typeface="Cambria Math" panose="02040503050406030204" pitchFamily="18" charset="0"/>
            </a:rPr>
            <a:t>O(</a:t>
          </a:r>
          <a:r>
            <a:rPr lang="el-GR" sz="1400" dirty="0" smtClean="0">
              <a:latin typeface="Cambria Math" panose="02040503050406030204" pitchFamily="18" charset="0"/>
              <a:ea typeface="Cambria Math" panose="02040503050406030204" pitchFamily="18" charset="0"/>
            </a:rPr>
            <a:t>γ</a:t>
          </a:r>
          <a:r>
            <a:rPr lang="en-US" sz="1400" dirty="0" smtClean="0">
              <a:latin typeface="Cambria Math" panose="02040503050406030204" pitchFamily="18" charset="0"/>
              <a:ea typeface="Cambria Math" panose="02040503050406030204" pitchFamily="18" charset="0"/>
            </a:rPr>
            <a:t>,n)</a:t>
          </a:r>
          <a:r>
            <a:rPr lang="en-US" sz="1400" baseline="30000" dirty="0" smtClean="0">
              <a:latin typeface="Cambria Math" panose="02040503050406030204" pitchFamily="18" charset="0"/>
              <a:ea typeface="Cambria Math" panose="02040503050406030204" pitchFamily="18" charset="0"/>
            </a:rPr>
            <a:t>16</a:t>
          </a:r>
          <a:r>
            <a:rPr lang="en-US" sz="1400" dirty="0" smtClean="0">
              <a:latin typeface="Cambria Math" panose="02040503050406030204" pitchFamily="18" charset="0"/>
              <a:ea typeface="Cambria Math" panose="02040503050406030204" pitchFamily="18" charset="0"/>
            </a:rPr>
            <a:t>O</a:t>
          </a:r>
          <a:endParaRPr lang="en-US" sz="1400" dirty="0">
            <a:latin typeface="Cambria Math" panose="02040503050406030204" pitchFamily="18" charset="0"/>
            <a:ea typeface="Cambria Math" panose="02040503050406030204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193A-BE33-4A68-870A-32A3E0EFE58A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31C8-24CD-4C67-848A-0FBC571F9E7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9581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193A-BE33-4A68-870A-32A3E0EFE58A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31C8-24CD-4C67-848A-0FBC571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457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193A-BE33-4A68-870A-32A3E0EFE58A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31C8-24CD-4C67-848A-0FBC571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948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193A-BE33-4A68-870A-32A3E0EFE58A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31C8-24CD-4C67-848A-0FBC571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281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193A-BE33-4A68-870A-32A3E0EFE58A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31C8-24CD-4C67-848A-0FBC571F9E7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6440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193A-BE33-4A68-870A-32A3E0EFE58A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31C8-24CD-4C67-848A-0FBC571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447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193A-BE33-4A68-870A-32A3E0EFE58A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31C8-24CD-4C67-848A-0FBC571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1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193A-BE33-4A68-870A-32A3E0EFE58A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31C8-24CD-4C67-848A-0FBC571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108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193A-BE33-4A68-870A-32A3E0EFE58A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31C8-24CD-4C67-848A-0FBC571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911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5C8193A-BE33-4A68-870A-32A3E0EFE58A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56731C8-24CD-4C67-848A-0FBC571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037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193A-BE33-4A68-870A-32A3E0EFE58A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31C8-24CD-4C67-848A-0FBC571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680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5C8193A-BE33-4A68-870A-32A3E0EFE58A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56731C8-24CD-4C67-848A-0FBC571F9E7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9214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60620" y="0"/>
            <a:ext cx="78174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First Half of the Experiment </a:t>
            </a:r>
            <a:endParaRPr lang="en-US" sz="4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90321" y="1236945"/>
          <a:ext cx="5308959" cy="4391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7240"/>
                <a:gridCol w="1327240"/>
                <a:gridCol w="1637552"/>
                <a:gridCol w="1016927"/>
              </a:tblGrid>
              <a:tr h="13236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Energy</a:t>
                      </a:r>
                      <a:r>
                        <a:rPr lang="en-US" baseline="0" dirty="0" smtClean="0"/>
                        <a:t> Measured (MeV)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Superheat Pressure (psi)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Superheat</a:t>
                      </a:r>
                      <a:r>
                        <a:rPr lang="en-US" baseline="0" dirty="0" smtClean="0"/>
                        <a:t> Temperature (°C)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Beam Current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pPr algn="ctr"/>
                      <a:r>
                        <a:rPr lang="en-US" baseline="0" dirty="0" smtClean="0"/>
                        <a:t>(</a:t>
                      </a:r>
                      <a:r>
                        <a:rPr lang="el-GR" baseline="0" dirty="0" smtClean="0"/>
                        <a:t>μ</a:t>
                      </a:r>
                      <a:r>
                        <a:rPr lang="en-US" baseline="0" dirty="0" smtClean="0"/>
                        <a:t>A)</a:t>
                      </a:r>
                      <a:endParaRPr lang="en-US" dirty="0"/>
                    </a:p>
                  </a:txBody>
                  <a:tcPr/>
                </a:tc>
              </a:tr>
              <a:tr h="7668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</a:t>
                      </a:r>
                      <a:endParaRPr lang="en-US" dirty="0"/>
                    </a:p>
                  </a:txBody>
                  <a:tcPr/>
                </a:tc>
              </a:tr>
              <a:tr h="7668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</a:t>
                      </a:r>
                      <a:endParaRPr lang="en-US" dirty="0"/>
                    </a:p>
                  </a:txBody>
                  <a:tcPr/>
                </a:tc>
              </a:tr>
              <a:tr h="7668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0.04</a:t>
                      </a:r>
                      <a:endParaRPr lang="en-US" dirty="0"/>
                    </a:p>
                  </a:txBody>
                  <a:tcPr/>
                </a:tc>
              </a:tr>
              <a:tr h="7668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0.035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/>
          </p:nvPr>
        </p:nvGraphicFramePr>
        <p:xfrm>
          <a:off x="6272011" y="4683860"/>
          <a:ext cx="5550794" cy="14622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/>
        </p:nvGraphicFramePr>
        <p:xfrm>
          <a:off x="6117466" y="1061100"/>
          <a:ext cx="5705340" cy="33949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1"/>
          <p:cNvSpPr txBox="1"/>
          <p:nvPr/>
        </p:nvSpPr>
        <p:spPr>
          <a:xfrm>
            <a:off x="8004174" y="1289604"/>
            <a:ext cx="965962" cy="32082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aseline="30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18</a:t>
            </a:r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O(</a:t>
            </a:r>
            <a:r>
              <a:rPr lang="el-GR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γ</a:t>
            </a:r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,</a:t>
            </a:r>
            <a:r>
              <a:rPr lang="el-GR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α</a:t>
            </a:r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r>
              <a:rPr lang="en-US" sz="1400" baseline="30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14</a:t>
            </a:r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C</a:t>
            </a:r>
            <a:endParaRPr lang="en-US" sz="1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8004174" y="1610428"/>
            <a:ext cx="965962" cy="32082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aseline="30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14</a:t>
            </a:r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N(</a:t>
            </a:r>
            <a:r>
              <a:rPr lang="el-GR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γ</a:t>
            </a:r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,p)</a:t>
            </a:r>
            <a:r>
              <a:rPr lang="en-US" sz="1400" baseline="30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13</a:t>
            </a:r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C</a:t>
            </a:r>
            <a:endParaRPr lang="en-US" sz="1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318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3510" y="-167427"/>
            <a:ext cx="58985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Beam Position Test</a:t>
            </a:r>
            <a:endParaRPr lang="en-US" sz="4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025" y="656823"/>
            <a:ext cx="3794069" cy="262729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4960" y="656823"/>
            <a:ext cx="3794069" cy="262729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5896" y="656822"/>
            <a:ext cx="3794070" cy="262729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1059" y="3412902"/>
            <a:ext cx="3794069" cy="285334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1943" y="3400022"/>
            <a:ext cx="3794069" cy="285334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04025" y="663570"/>
            <a:ext cx="1764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Original Position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flipH="1">
            <a:off x="4144960" y="656822"/>
            <a:ext cx="1445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Left by 4 mm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flipH="1">
            <a:off x="8085895" y="656822"/>
            <a:ext cx="1685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Right by 5 mm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01059" y="3412902"/>
            <a:ext cx="1637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Down by 6 mm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91943" y="3412902"/>
            <a:ext cx="1416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Up by 4 mm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20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77284" y="-38637"/>
            <a:ext cx="88349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Second Half of The Experiment</a:t>
            </a:r>
            <a:endParaRPr lang="en-US" sz="4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190321" y="1236945"/>
          <a:ext cx="5308959" cy="4391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7240"/>
                <a:gridCol w="1327240"/>
                <a:gridCol w="1637552"/>
                <a:gridCol w="1016927"/>
              </a:tblGrid>
              <a:tr h="13236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Energy</a:t>
                      </a:r>
                      <a:r>
                        <a:rPr lang="en-US" baseline="0" dirty="0" smtClean="0"/>
                        <a:t> Measured (MeV)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Superheat Pressure (psi)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Superheat</a:t>
                      </a:r>
                      <a:r>
                        <a:rPr lang="en-US" baseline="0" dirty="0" smtClean="0"/>
                        <a:t> Temperature (°C)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Beam Current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pPr algn="ctr"/>
                      <a:r>
                        <a:rPr lang="en-US" baseline="0" dirty="0" smtClean="0"/>
                        <a:t>(</a:t>
                      </a:r>
                      <a:r>
                        <a:rPr lang="el-GR" baseline="0" dirty="0" smtClean="0"/>
                        <a:t>μ</a:t>
                      </a:r>
                      <a:r>
                        <a:rPr lang="en-US" baseline="0" dirty="0" smtClean="0"/>
                        <a:t>A)</a:t>
                      </a:r>
                      <a:endParaRPr lang="en-US" dirty="0"/>
                    </a:p>
                  </a:txBody>
                  <a:tcPr/>
                </a:tc>
              </a:tr>
              <a:tr h="7668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</a:t>
                      </a:r>
                      <a:endParaRPr lang="en-US" dirty="0"/>
                    </a:p>
                  </a:txBody>
                  <a:tcPr/>
                </a:tc>
              </a:tr>
              <a:tr h="7668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</a:t>
                      </a:r>
                      <a:endParaRPr lang="en-US" dirty="0"/>
                    </a:p>
                  </a:txBody>
                  <a:tcPr/>
                </a:tc>
              </a:tr>
              <a:tr h="7668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7668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/>
          </p:nvPr>
        </p:nvGraphicFramePr>
        <p:xfrm>
          <a:off x="6218548" y="4224271"/>
          <a:ext cx="5224463" cy="1883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6053070" y="792360"/>
          <a:ext cx="5499279" cy="32000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1"/>
          <p:cNvSpPr txBox="1"/>
          <p:nvPr/>
        </p:nvSpPr>
        <p:spPr>
          <a:xfrm>
            <a:off x="7965537" y="1076533"/>
            <a:ext cx="965962" cy="32082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aseline="30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18</a:t>
            </a:r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O(</a:t>
            </a:r>
            <a:r>
              <a:rPr lang="el-GR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γ</a:t>
            </a:r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,</a:t>
            </a:r>
            <a:r>
              <a:rPr lang="el-GR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α</a:t>
            </a:r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r>
              <a:rPr lang="en-US" sz="1400" baseline="30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14</a:t>
            </a:r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C</a:t>
            </a:r>
            <a:endParaRPr lang="en-US" sz="1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14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</TotalTime>
  <Words>171</Words>
  <Application>Microsoft Office PowerPoint</Application>
  <PresentationFormat>Custom</PresentationFormat>
  <Paragraphs>62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Retrospect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Rashi Talwar</dc:creator>
  <cp:lastModifiedBy>suleiman</cp:lastModifiedBy>
  <cp:revision>4</cp:revision>
  <dcterms:created xsi:type="dcterms:W3CDTF">2016-01-19T21:51:32Z</dcterms:created>
  <dcterms:modified xsi:type="dcterms:W3CDTF">2016-01-19T23:40:51Z</dcterms:modified>
</cp:coreProperties>
</file>