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09" r:id="rId2"/>
    <p:sldId id="318" r:id="rId3"/>
    <p:sldId id="320" r:id="rId4"/>
    <p:sldId id="493" r:id="rId5"/>
    <p:sldId id="485" r:id="rId6"/>
    <p:sldId id="495" r:id="rId7"/>
    <p:sldId id="486" r:id="rId8"/>
    <p:sldId id="483" r:id="rId9"/>
    <p:sldId id="308" r:id="rId10"/>
    <p:sldId id="492" r:id="rId11"/>
    <p:sldId id="501" r:id="rId12"/>
    <p:sldId id="498" r:id="rId13"/>
    <p:sldId id="500" r:id="rId14"/>
    <p:sldId id="497" r:id="rId15"/>
    <p:sldId id="502" r:id="rId16"/>
    <p:sldId id="487" r:id="rId17"/>
    <p:sldId id="328" r:id="rId18"/>
    <p:sldId id="337" r:id="rId19"/>
    <p:sldId id="494" r:id="rId20"/>
    <p:sldId id="4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0" autoAdjust="0"/>
    <p:restoredTop sz="96408" autoAdjust="0"/>
  </p:normalViewPr>
  <p:slideViewPr>
    <p:cSldViewPr snapToGrid="0" snapToObjects="1">
      <p:cViewPr varScale="1">
        <p:scale>
          <a:sx n="82" d="100"/>
          <a:sy n="82" d="100"/>
        </p:scale>
        <p:origin x="773" y="7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71B6D5-E196-4117-A505-6B50C1EC2C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FDA4D-DC08-451A-B4D8-0D042759BB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8B2AE-BB36-47D3-A70A-6892C84B22B2}" type="datetimeFigureOut">
              <a:rPr lang="en-US" smtClean="0"/>
              <a:t>23/03/02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D8656-2C1F-47BD-BC42-A6FD7270B3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3777-1DCA-4797-A620-72B6D64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2A82-8AAC-4C91-87C1-22CFB8672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85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23/03/02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March 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jp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2.emf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Positron Target Design and Fatigue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6461471" cy="324667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Production by Polarized e</a:t>
            </a:r>
            <a:r>
              <a:rPr lang="en-US" baseline="30000" dirty="0"/>
              <a:t>‒</a:t>
            </a:r>
            <a:r>
              <a:rPr lang="en-US" dirty="0"/>
              <a:t> Beam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Radiation Damage and Heat Load in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 of High Power Target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Target Material Tests with e</a:t>
            </a:r>
            <a:r>
              <a:rPr lang="en-US" baseline="30000" dirty="0"/>
              <a:t>‒</a:t>
            </a:r>
            <a:r>
              <a:rPr lang="en-US" dirty="0"/>
              <a:t> Beam and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5308833"/>
            <a:ext cx="5652819" cy="731240"/>
          </a:xfrm>
        </p:spPr>
        <p:txBody>
          <a:bodyPr/>
          <a:lstStyle/>
          <a:p>
            <a:r>
              <a:rPr lang="en-US" sz="1600" dirty="0"/>
              <a:t>Jefferson Lab Positron Working Group Workshop</a:t>
            </a:r>
          </a:p>
          <a:p>
            <a:r>
              <a:rPr lang="en-US" sz="1600" dirty="0"/>
              <a:t>University of Virginia, Charlottesville</a:t>
            </a:r>
          </a:p>
          <a:p>
            <a:r>
              <a:rPr lang="en-US" sz="1600" dirty="0"/>
              <a:t>March 7, 2023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757032"/>
            <a:ext cx="5875975" cy="420862"/>
          </a:xfrm>
        </p:spPr>
        <p:txBody>
          <a:bodyPr/>
          <a:lstStyle/>
          <a:p>
            <a:r>
              <a:rPr lang="en-US" dirty="0"/>
              <a:t>A. Ushakov (</a:t>
            </a:r>
            <a:r>
              <a:rPr lang="en-US" dirty="0" err="1"/>
              <a:t>Ce</a:t>
            </a:r>
            <a:r>
              <a:rPr lang="en-US" baseline="30000" dirty="0" err="1"/>
              <a:t>+</a:t>
            </a:r>
            <a:r>
              <a:rPr lang="en-US" dirty="0" err="1"/>
              <a:t>BAF</a:t>
            </a:r>
            <a:r>
              <a:rPr lang="en-US" dirty="0"/>
              <a:t> WG)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32158" y="1720793"/>
            <a:ext cx="4316660" cy="2949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C56754-08E3-404A-ABD8-EC1A02BFE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040" y="6357648"/>
            <a:ext cx="627035" cy="4385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8872E-399A-42F2-8F81-31F5490FBB19}"/>
              </a:ext>
            </a:extLst>
          </p:cNvPr>
          <p:cNvSpPr txBox="1"/>
          <p:nvPr/>
        </p:nvSpPr>
        <p:spPr>
          <a:xfrm>
            <a:off x="7301449" y="5590923"/>
            <a:ext cx="4890551" cy="72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 No 824093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70D393-8924-4C4D-8F8D-0DB38D760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473" y="1261713"/>
            <a:ext cx="3684485" cy="4177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 of Target Materials with e</a:t>
            </a:r>
            <a:r>
              <a:rPr lang="en-US" baseline="30000" dirty="0"/>
              <a:t>‒</a:t>
            </a:r>
            <a:r>
              <a:rPr lang="en-US" dirty="0"/>
              <a:t> Beam at Mainz Microtron (MAMI)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B5B5C6-3DBE-4A43-BF4F-D08A542CCBE4}"/>
              </a:ext>
            </a:extLst>
          </p:cNvPr>
          <p:cNvGrpSpPr/>
          <p:nvPr/>
        </p:nvGrpSpPr>
        <p:grpSpPr>
          <a:xfrm>
            <a:off x="299067" y="5032244"/>
            <a:ext cx="11754468" cy="1697659"/>
            <a:chOff x="299067" y="4798969"/>
            <a:chExt cx="11754468" cy="1697659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0630963-89C7-DE4A-9AA5-056517618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04678" y="5242509"/>
              <a:ext cx="748857" cy="7488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12A8C7-BBCB-0E49-88C2-416E56331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67" y="5416592"/>
              <a:ext cx="1840077" cy="596631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FCEB4BD-47E7-F543-8605-771C0938F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39278" y="5303859"/>
              <a:ext cx="752449" cy="75244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7CA6768-3F1F-F449-B3F2-B79AB42AE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00302" y="5361670"/>
              <a:ext cx="1506710" cy="5722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4A7008-1D47-C649-990D-B5FB6E737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336" y="4798969"/>
              <a:ext cx="2357860" cy="1697659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C650B142-D246-E14C-AF43-2FEE8A658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670044" y="5206414"/>
              <a:ext cx="1226505" cy="8827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B71ADF6-6DDF-2740-BF1B-9D0C87DB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047" y="5381560"/>
              <a:ext cx="1915224" cy="556033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63815" y="1079334"/>
            <a:ext cx="7241558" cy="363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changes/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degradation of target properties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thermal cycles. Check target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average elevated temperature of about 300</a:t>
            </a:r>
            <a:r>
              <a:rPr lang="fr-FR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impact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target material properties between 0.1 and 0.5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expected elevated temperatures</a:t>
            </a:r>
          </a:p>
          <a:p>
            <a:pPr marL="228600" lvl="0" indent="-228600">
              <a:lnSpc>
                <a:spcPts val="32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different high Z materials: W, Ta, W-alloys, 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candidate target materials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10239584" y="3830291"/>
            <a:ext cx="131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14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&lt;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r"/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50 </a:t>
            </a:r>
            <a:r>
              <a:rPr lang="el-GR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3A6AE-C355-4F6F-B078-D449019F6950}"/>
              </a:ext>
            </a:extLst>
          </p:cNvPr>
          <p:cNvSpPr txBox="1"/>
          <p:nvPr/>
        </p:nvSpPr>
        <p:spPr>
          <a:xfrm>
            <a:off x="7993899" y="896194"/>
            <a:ext cx="35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Sketch of Targets and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Beam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E02B7E-EEFF-4E96-B29C-6718E6819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90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394028" cy="487490"/>
          </a:xfrm>
        </p:spPr>
        <p:txBody>
          <a:bodyPr>
            <a:normAutofit/>
          </a:bodyPr>
          <a:lstStyle/>
          <a:p>
            <a:r>
              <a:rPr lang="en-US" dirty="0"/>
              <a:t>Peak Heat Density and Cycling Temperature in Tungsten for 3.5 MeV e</a:t>
            </a:r>
            <a:r>
              <a:rPr lang="en-US" baseline="30000" dirty="0"/>
              <a:t>‒</a:t>
            </a:r>
            <a:r>
              <a:rPr lang="en-US" dirty="0"/>
              <a:t> Beam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AF8BD-9414-4CE2-98F0-5CB11D9E8346}"/>
              </a:ext>
            </a:extLst>
          </p:cNvPr>
          <p:cNvSpPr txBox="1"/>
          <p:nvPr/>
        </p:nvSpPr>
        <p:spPr>
          <a:xfrm>
            <a:off x="736139" y="1465692"/>
            <a:ext cx="5057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Deposited Power Density in 0.1 mm W Foil</a:t>
            </a:r>
            <a:endParaRPr lang="en-US" sz="2000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87CD18-6B38-4DA3-90A9-63BF7683C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7"/>
          <a:stretch/>
        </p:blipFill>
        <p:spPr>
          <a:xfrm>
            <a:off x="216781" y="1989487"/>
            <a:ext cx="6096513" cy="281924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EE0216-6AFB-4F00-8B50-1474F462353A}"/>
              </a:ext>
            </a:extLst>
          </p:cNvPr>
          <p:cNvSpPr/>
          <p:nvPr/>
        </p:nvSpPr>
        <p:spPr>
          <a:xfrm>
            <a:off x="892624" y="5053754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0.1 mm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DCD4E8-6685-4476-B413-83045D960BA0}"/>
              </a:ext>
            </a:extLst>
          </p:cNvPr>
          <p:cNvSpPr/>
          <p:nvPr/>
        </p:nvSpPr>
        <p:spPr>
          <a:xfrm>
            <a:off x="865150" y="5468053"/>
            <a:ext cx="4799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Peak Heat Density =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kW/mm</a:t>
            </a:r>
            <a:r>
              <a:rPr lang="en-US" sz="16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0057C-A284-4696-82B2-C476770EF9F4}"/>
              </a:ext>
            </a:extLst>
          </p:cNvPr>
          <p:cNvGrpSpPr/>
          <p:nvPr/>
        </p:nvGrpSpPr>
        <p:grpSpPr>
          <a:xfrm>
            <a:off x="6538032" y="1010165"/>
            <a:ext cx="5577152" cy="4618785"/>
            <a:chOff x="6538032" y="1215447"/>
            <a:chExt cx="5577152" cy="461878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9AFDA4F-C03A-4C5E-BCAD-DFCD163A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8032" y="1215447"/>
              <a:ext cx="5577152" cy="46187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6B90CE9-DEB1-4A6C-8715-33FBED06E6D3}"/>
                </a:ext>
              </a:extLst>
            </p:cNvPr>
            <p:cNvSpPr/>
            <p:nvPr/>
          </p:nvSpPr>
          <p:spPr>
            <a:xfrm>
              <a:off x="10135549" y="3615825"/>
              <a:ext cx="116240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Average 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C0CB2-08CF-45F1-86EE-029A06794D41}"/>
                </a:ext>
              </a:extLst>
            </p:cNvPr>
            <p:cNvSpPr/>
            <p:nvPr/>
          </p:nvSpPr>
          <p:spPr>
            <a:xfrm>
              <a:off x="9064654" y="1890683"/>
              <a:ext cx="22333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Length = 0.4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F3A6AE-C355-4F6F-B078-D449019F6950}"/>
                </a:ext>
              </a:extLst>
            </p:cNvPr>
            <p:cNvSpPr txBox="1"/>
            <p:nvPr/>
          </p:nvSpPr>
          <p:spPr>
            <a:xfrm>
              <a:off x="8253232" y="1281026"/>
              <a:ext cx="25321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Cycling Temperature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0180D5-5989-430E-8420-7F2FFD6A0FE0}"/>
                </a:ext>
              </a:extLst>
            </p:cNvPr>
            <p:cNvSpPr/>
            <p:nvPr/>
          </p:nvSpPr>
          <p:spPr>
            <a:xfrm>
              <a:off x="8568462" y="2228037"/>
              <a:ext cx="272949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Pulse Period = 3.74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2693F2F-10F1-4451-B6F8-5B5306A06C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7732" y="3954379"/>
              <a:ext cx="261256" cy="225735"/>
            </a:xfrm>
            <a:prstGeom prst="straightConnector1">
              <a:avLst/>
            </a:prstGeom>
            <a:ln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D36216-3D5C-4AE1-9EC8-FCC4C0D5AD4F}"/>
              </a:ext>
            </a:extLst>
          </p:cNvPr>
          <p:cNvGrpSpPr/>
          <p:nvPr/>
        </p:nvGrpSpPr>
        <p:grpSpPr>
          <a:xfrm>
            <a:off x="6994047" y="5588576"/>
            <a:ext cx="4917639" cy="369332"/>
            <a:chOff x="6994047" y="5588576"/>
            <a:chExt cx="4917639" cy="36933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01E310-69A3-408E-A68E-32C396291A25}"/>
                </a:ext>
              </a:extLst>
            </p:cNvPr>
            <p:cNvSpPr/>
            <p:nvPr/>
          </p:nvSpPr>
          <p:spPr>
            <a:xfrm>
              <a:off x="6994047" y="5588576"/>
              <a:ext cx="15184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ave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300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1E3A3F-25E2-4316-8D59-FEA7A062E73B}"/>
                </a:ext>
              </a:extLst>
            </p:cNvPr>
            <p:cNvSpPr/>
            <p:nvPr/>
          </p:nvSpPr>
          <p:spPr>
            <a:xfrm>
              <a:off x="8665311" y="5588576"/>
              <a:ext cx="1646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baseline="-25000" dirty="0" err="1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400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82FAF8-3250-4D5A-8AE1-1D13F66CF0C9}"/>
                </a:ext>
              </a:extLst>
            </p:cNvPr>
            <p:cNvSpPr/>
            <p:nvPr/>
          </p:nvSpPr>
          <p:spPr>
            <a:xfrm>
              <a:off x="10464815" y="5588576"/>
              <a:ext cx="14468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= 120 </a:t>
              </a:r>
              <a:r>
                <a:rPr lang="fr-FR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endPara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42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E4C2C3B-ECD8-4885-9B05-0886E2DE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0480" y="2125861"/>
            <a:ext cx="6416315" cy="4427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of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74210-F32F-420E-BB58-F6199248B2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0"/>
          <a:stretch/>
        </p:blipFill>
        <p:spPr>
          <a:xfrm>
            <a:off x="265102" y="2402546"/>
            <a:ext cx="5158654" cy="3357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A1603-4719-4D61-9C0B-FA7BF5758C78}"/>
              </a:ext>
            </a:extLst>
          </p:cNvPr>
          <p:cNvSpPr txBox="1"/>
          <p:nvPr/>
        </p:nvSpPr>
        <p:spPr>
          <a:xfrm>
            <a:off x="302401" y="932547"/>
            <a:ext cx="3695415" cy="985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Thickness of W target: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Length of W target: 42 mm</a:t>
            </a:r>
          </a:p>
          <a:p>
            <a:pPr marL="285750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Width of W target: 3 mm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FF1129-B2BD-44FB-8BE1-01A26F56D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4312" y="1525830"/>
            <a:ext cx="4002586" cy="27621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E3E57A-EA1C-4C4C-A644-31E4BCFF71A9}"/>
              </a:ext>
            </a:extLst>
          </p:cNvPr>
          <p:cNvSpPr/>
          <p:nvPr/>
        </p:nvSpPr>
        <p:spPr>
          <a:xfrm>
            <a:off x="6354987" y="2307281"/>
            <a:ext cx="328473" cy="1358284"/>
          </a:xfrm>
          <a:prstGeom prst="rect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18299F-C63D-4D80-8FB9-DC0320630F7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683460" y="2750632"/>
            <a:ext cx="1256785" cy="235791"/>
          </a:xfrm>
          <a:prstGeom prst="straightConnector1">
            <a:avLst/>
          </a:prstGeom>
          <a:ln w="15875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84E139-1658-499C-9623-8DB6428DAB10}"/>
              </a:ext>
            </a:extLst>
          </p:cNvPr>
          <p:cNvSpPr txBox="1"/>
          <p:nvPr/>
        </p:nvSpPr>
        <p:spPr>
          <a:xfrm>
            <a:off x="9925605" y="1617130"/>
            <a:ext cx="2067516" cy="600164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length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3.74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8F07B-0B51-42E8-8783-17C9F8A05D57}"/>
              </a:ext>
            </a:extLst>
          </p:cNvPr>
          <p:cNvSpPr/>
          <p:nvPr/>
        </p:nvSpPr>
        <p:spPr>
          <a:xfrm>
            <a:off x="2050781" y="5925453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300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519007" y="1049656"/>
            <a:ext cx="5407891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Profiles of Max and Min Cycling Temperatures</a:t>
            </a:r>
          </a:p>
        </p:txBody>
      </p:sp>
    </p:spTree>
    <p:extLst>
      <p:ext uri="{BB962C8B-B14F-4D97-AF65-F5344CB8AC3E}">
        <p14:creationId xmlns:p14="http://schemas.microsoft.com/office/powerpoint/2010/main" val="405905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C583-8F09-4047-91EA-18C5C6742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Stress in Tungsten Foil. 3.5 MeV e</a:t>
            </a:r>
            <a:r>
              <a:rPr lang="en-US" baseline="30000" dirty="0"/>
              <a:t>‒ </a:t>
            </a:r>
            <a:r>
              <a:rPr lang="en-US" dirty="0"/>
              <a:t>Beam with Duty Cycle of 0.107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63F73-1621-4648-91F8-703CBA23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4D7B2-336A-4674-A8FB-DCA9F096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7B714E-AF55-40CA-A701-723AB240F477}"/>
              </a:ext>
            </a:extLst>
          </p:cNvPr>
          <p:cNvSpPr txBox="1"/>
          <p:nvPr/>
        </p:nvSpPr>
        <p:spPr>
          <a:xfrm>
            <a:off x="1524580" y="2002436"/>
            <a:ext cx="2639697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AE632-E6B5-4CFD-B4BF-0BA7AA71101E}"/>
              </a:ext>
            </a:extLst>
          </p:cNvPr>
          <p:cNvSpPr txBox="1"/>
          <p:nvPr/>
        </p:nvSpPr>
        <p:spPr>
          <a:xfrm>
            <a:off x="6243649" y="1548352"/>
            <a:ext cx="573836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3.74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DA19B-62F9-441A-BDB5-9D655034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9" y="1998156"/>
            <a:ext cx="5749475" cy="3343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9A4550-1839-4162-9FEF-10DD4636C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4" y="2004615"/>
            <a:ext cx="5738367" cy="33365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D852BD-AD9D-48AF-99A2-B2E9480F7A6A}"/>
              </a:ext>
            </a:extLst>
          </p:cNvPr>
          <p:cNvSpPr txBox="1"/>
          <p:nvPr/>
        </p:nvSpPr>
        <p:spPr>
          <a:xfrm>
            <a:off x="2993055" y="1059102"/>
            <a:ext cx="6123509" cy="400110"/>
          </a:xfrm>
          <a:prstGeom prst="rect">
            <a:avLst/>
          </a:prstGeom>
          <a:solidFill>
            <a:schemeClr val="bg1"/>
          </a:solidFill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0.4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length, 3.74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pulse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7E24B-EA34-45E2-BC87-6762A0EC3CE4}"/>
              </a:ext>
            </a:extLst>
          </p:cNvPr>
          <p:cNvSpPr txBox="1"/>
          <p:nvPr/>
        </p:nvSpPr>
        <p:spPr>
          <a:xfrm>
            <a:off x="198877" y="1516791"/>
            <a:ext cx="5749475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Thermal Stress at t = 0.4 </a:t>
            </a:r>
            <a:r>
              <a:rPr lang="en-US" sz="20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1FFB68-776F-4105-A6AB-740F6E3D957A}"/>
              </a:ext>
            </a:extLst>
          </p:cNvPr>
          <p:cNvSpPr txBox="1"/>
          <p:nvPr/>
        </p:nvSpPr>
        <p:spPr>
          <a:xfrm>
            <a:off x="1966171" y="5583454"/>
            <a:ext cx="20537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133 MPa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AA6E0C-0D16-4307-A0C6-8BAA4CA799B1}"/>
              </a:ext>
            </a:extLst>
          </p:cNvPr>
          <p:cNvSpPr txBox="1"/>
          <p:nvPr/>
        </p:nvSpPr>
        <p:spPr>
          <a:xfrm>
            <a:off x="8250608" y="5583453"/>
            <a:ext cx="1896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2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46 MPa</a:t>
            </a:r>
          </a:p>
        </p:txBody>
      </p:sp>
    </p:spTree>
    <p:extLst>
      <p:ext uri="{BB962C8B-B14F-4D97-AF65-F5344CB8AC3E}">
        <p14:creationId xmlns:p14="http://schemas.microsoft.com/office/powerpoint/2010/main" val="336145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F7927-2E12-4914-A8DA-5B0D708E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Radiation Damage by 50 </a:t>
            </a:r>
            <a:r>
              <a:rPr lang="el-GR" dirty="0"/>
              <a:t>μ</a:t>
            </a:r>
            <a:r>
              <a:rPr lang="en-US" dirty="0"/>
              <a:t>A @ 3.5 MeV e</a:t>
            </a:r>
            <a:r>
              <a:rPr lang="en-US" baseline="30000" dirty="0"/>
              <a:t>‒ </a:t>
            </a:r>
            <a:r>
              <a:rPr lang="en-US" dirty="0"/>
              <a:t>Beam with Spot Size </a:t>
            </a:r>
            <a:r>
              <a:rPr lang="el-GR" dirty="0"/>
              <a:t>σ</a:t>
            </a:r>
            <a:r>
              <a:rPr lang="en-US" dirty="0"/>
              <a:t> = 50 </a:t>
            </a:r>
            <a:r>
              <a:rPr lang="el-GR" dirty="0"/>
              <a:t>μ</a:t>
            </a:r>
            <a:r>
              <a:rPr lang="en-US" dirty="0"/>
              <a:t>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5B8CF-83B1-4953-A916-7FAA1575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F16B1-0D88-4DCA-8C81-B1DD4C2B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59539-787C-4C10-9F4F-3B79C10445C8}"/>
              </a:ext>
            </a:extLst>
          </p:cNvPr>
          <p:cNvSpPr txBox="1"/>
          <p:nvPr/>
        </p:nvSpPr>
        <p:spPr>
          <a:xfrm>
            <a:off x="645503" y="5848707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1.02E-19 </a:t>
            </a:r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E9B7CE-8456-403E-938C-1D3C66E79BF1}"/>
              </a:ext>
            </a:extLst>
          </p:cNvPr>
          <p:cNvGrpSpPr/>
          <p:nvPr/>
        </p:nvGrpSpPr>
        <p:grpSpPr>
          <a:xfrm>
            <a:off x="6143150" y="1281041"/>
            <a:ext cx="5961059" cy="4372862"/>
            <a:chOff x="6163470" y="1384492"/>
            <a:chExt cx="5961059" cy="4372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/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50 </a:t>
                  </a:r>
                  <a:r>
                    <a:rPr lang="el-G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μ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  </a:t>
                  </a:r>
                  <a14:m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3.125E+14 e</a:t>
                  </a:r>
                  <a:r>
                    <a:rPr lang="en-US" sz="2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fr-FR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/s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E5914EF9-0B56-4F13-910E-75EABCA79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213" y="1384492"/>
                  <a:ext cx="3403945" cy="430887"/>
                </a:xfrm>
                <a:prstGeom prst="rect">
                  <a:avLst/>
                </a:prstGeom>
                <a:blipFill>
                  <a:blip r:embed="rId3"/>
                  <a:stretch>
                    <a:fillRect l="-2326" t="-8451" r="-1073" b="-295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1C4486-9476-4974-A317-AF323BED400C}"/>
                </a:ext>
              </a:extLst>
            </p:cNvPr>
            <p:cNvSpPr txBox="1"/>
            <p:nvPr/>
          </p:nvSpPr>
          <p:spPr>
            <a:xfrm>
              <a:off x="6163470" y="1971702"/>
              <a:ext cx="596105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 damage of 0.23 </a:t>
              </a:r>
              <a:r>
                <a:rPr lang="en-US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dpa</a:t>
              </a:r>
              <a:r>
                <a:rPr lang="en-US" sz="2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50% duty cycle (1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2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</a:p>
            <a:p>
              <a:pPr>
                <a:spcBef>
                  <a:spcPts val="600"/>
                </a:spcBef>
              </a:pPr>
              <a:r>
                <a:rPr lang="fr-FR" sz="2000" dirty="0">
                  <a:latin typeface="Arial" panose="020B0604020202020204" pitchFamily="34" charset="0"/>
                  <a:cs typeface="Arial" panose="020B0604020202020204" pitchFamily="34" charset="0"/>
                </a:rPr>
                <a:t>or/and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spcBef>
                  <a:spcPts val="600"/>
                </a:spcBef>
                <a:buFont typeface="+mj-lt"/>
                <a:buAutoNum type="arabicPeriod" startAt="2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Pulsed 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‒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beam with 22% duty cycle (1.1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length and 5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pulse period):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9.1 hours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of beam time </a:t>
              </a:r>
            </a:p>
            <a:p>
              <a:pPr marL="800100" lvl="1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Average temperature of </a:t>
              </a:r>
              <a:r>
                <a:rPr lang="en-US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 </a:t>
              </a:r>
              <a:r>
                <a:rPr lang="fr-FR" sz="2000" dirty="0">
                  <a:solidFill>
                    <a:srgbClr val="009A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°C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                      </a:t>
              </a:r>
              <a:r>
                <a:rPr lang="en-US" sz="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9ABD955-B273-4368-8B1C-4C631A3722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958161"/>
              </p:ext>
            </p:extLst>
          </p:nvPr>
        </p:nvGraphicFramePr>
        <p:xfrm>
          <a:off x="304832" y="1488189"/>
          <a:ext cx="5643789" cy="4232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Acrobat Document" r:id="rId4" imgW="4876516" imgH="3657506" progId="Acrobat.Document.DC">
                  <p:embed/>
                </p:oleObj>
              </mc:Choice>
              <mc:Fallback>
                <p:oleObj name="Acrobat Document" r:id="rId4" imgW="4876516" imgH="3657506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ABD154A-26C6-4585-9413-3EC393914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32" y="1488189"/>
                        <a:ext cx="5643789" cy="4232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69279DD-62A9-416A-A1A4-F5FDB85A83E6}"/>
              </a:ext>
            </a:extLst>
          </p:cNvPr>
          <p:cNvSpPr txBox="1"/>
          <p:nvPr/>
        </p:nvSpPr>
        <p:spPr>
          <a:xfrm>
            <a:off x="965200" y="1151031"/>
            <a:ext cx="4983152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in the Middle of Beam</a:t>
            </a:r>
          </a:p>
        </p:txBody>
      </p:sp>
    </p:spTree>
    <p:extLst>
      <p:ext uri="{BB962C8B-B14F-4D97-AF65-F5344CB8AC3E}">
        <p14:creationId xmlns:p14="http://schemas.microsoft.com/office/powerpoint/2010/main" val="2485832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89134" y="846758"/>
            <a:ext cx="7622306" cy="17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laser setup will be used for testing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target materials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W lasers (532 nm) were used for testing 18 µm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foils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limits and beyond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Gopinath, S. Covrig “APEX Target Thermal Assessment”, PMAG0000-0001-A0001, 10/29/2020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D0A91A7-9AEE-4C61-90AE-41C249B40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6812" r="3647" b="14734"/>
          <a:stretch/>
        </p:blipFill>
        <p:spPr>
          <a:xfrm>
            <a:off x="7861849" y="881433"/>
            <a:ext cx="4041153" cy="2663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E3E18E-60EB-43C0-BD52-3641F8D191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00" y="3588057"/>
            <a:ext cx="3436250" cy="281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078C4D-C2CC-4A56-AB58-87AF4C1DB6E2}"/>
              </a:ext>
            </a:extLst>
          </p:cNvPr>
          <p:cNvSpPr txBox="1"/>
          <p:nvPr/>
        </p:nvSpPr>
        <p:spPr>
          <a:xfrm>
            <a:off x="8164300" y="601258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E60808-3147-481B-8A9C-E1FCC2945A2E}"/>
              </a:ext>
            </a:extLst>
          </p:cNvPr>
          <p:cNvSpPr txBox="1"/>
          <p:nvPr/>
        </p:nvSpPr>
        <p:spPr>
          <a:xfrm>
            <a:off x="10231405" y="894668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assembly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6F3FE1-7188-495B-B0A9-54EDBAB94F45}"/>
              </a:ext>
            </a:extLst>
          </p:cNvPr>
          <p:cNvSpPr txBox="1"/>
          <p:nvPr/>
        </p:nvSpPr>
        <p:spPr>
          <a:xfrm>
            <a:off x="10673835" y="1169267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S. Gopinath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815C8F-7ABD-4EFE-8B30-BD289A7DB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12" y="3170005"/>
            <a:ext cx="2896275" cy="320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2C9BC-2035-4C5A-8FA4-8FC867CF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465" y="3170005"/>
            <a:ext cx="2874278" cy="3200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D93831-F551-4AF6-A7BE-3FC1C2948D70}"/>
              </a:ext>
            </a:extLst>
          </p:cNvPr>
          <p:cNvSpPr/>
          <p:nvPr/>
        </p:nvSpPr>
        <p:spPr>
          <a:xfrm>
            <a:off x="203200" y="2773785"/>
            <a:ext cx="6888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Images of APEX Target with Micro-Fractures at Beam Spot</a:t>
            </a:r>
          </a:p>
        </p:txBody>
      </p:sp>
    </p:spTree>
    <p:extLst>
      <p:ext uri="{BB962C8B-B14F-4D97-AF65-F5344CB8AC3E}">
        <p14:creationId xmlns:p14="http://schemas.microsoft.com/office/powerpoint/2010/main" val="1100538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3E6-CB2A-5642-987E-451DC8BF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491110" cy="487490"/>
          </a:xfrm>
        </p:spPr>
        <p:txBody>
          <a:bodyPr>
            <a:normAutofit/>
          </a:bodyPr>
          <a:lstStyle/>
          <a:p>
            <a:r>
              <a:rPr lang="en-US" dirty="0"/>
              <a:t>Test of Target Materials with Laser at JLab LERF Laser Lab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5E0F2-03A8-3049-B576-167E67E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7856C-84A9-C348-ABB6-E023024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3CB1C6-992C-1248-B7B9-060998192264}"/>
              </a:ext>
            </a:extLst>
          </p:cNvPr>
          <p:cNvSpPr/>
          <p:nvPr/>
        </p:nvSpPr>
        <p:spPr>
          <a:xfrm>
            <a:off x="151579" y="1207809"/>
            <a:ext cx="5563630" cy="4594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setup at LERF Laser Lab 6 would allow us to test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peak heat loads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higher than could be achieved with MAMI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‒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target materials in the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temperature range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contact conductance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high-Z materials and Cu or Al (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ILC targets)</a:t>
            </a:r>
          </a:p>
          <a:p>
            <a:pPr marL="228600" lvl="0" indent="-228600">
              <a:lnSpc>
                <a:spcPts val="3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low-power stationary target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being studied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F0B821-3FEE-4F3B-A6F6-C989AC7DFD9B}"/>
              </a:ext>
            </a:extLst>
          </p:cNvPr>
          <p:cNvGrpSpPr/>
          <p:nvPr/>
        </p:nvGrpSpPr>
        <p:grpSpPr>
          <a:xfrm>
            <a:off x="5998820" y="1019924"/>
            <a:ext cx="5896421" cy="5128660"/>
            <a:chOff x="6157447" y="1019924"/>
            <a:chExt cx="5896421" cy="51286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0711194-45EB-4837-8F8D-9B1333B52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7447" y="1415083"/>
              <a:ext cx="5896421" cy="22753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BEE49B-08B1-497D-99D3-0383C1EB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08" y="3771452"/>
              <a:ext cx="3524713" cy="2377132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5B2695E-34A6-4203-BBC1-75DF5C0208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2377" y="2615184"/>
              <a:ext cx="940151" cy="17622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B7576C1-7597-45EC-83E4-6DEF7EE6C8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74024" y="2771191"/>
              <a:ext cx="248400" cy="289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B2353D-D6EB-43B6-B554-58748A15B030}"/>
                </a:ext>
              </a:extLst>
            </p:cNvPr>
            <p:cNvSpPr txBox="1"/>
            <p:nvPr/>
          </p:nvSpPr>
          <p:spPr>
            <a:xfrm>
              <a:off x="6484999" y="3028082"/>
              <a:ext cx="1389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Cooling Tube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366812-8B3C-4FE9-AC8E-6D8CC67585C1}"/>
                </a:ext>
              </a:extLst>
            </p:cNvPr>
            <p:cNvSpPr/>
            <p:nvPr/>
          </p:nvSpPr>
          <p:spPr>
            <a:xfrm>
              <a:off x="7519293" y="1019924"/>
              <a:ext cx="31727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Design (Silviu Covrig) 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8F3DF4-5C62-4B5C-81DF-08F1FDDF4BFC}"/>
                </a:ext>
              </a:extLst>
            </p:cNvPr>
            <p:cNvCxnSpPr/>
            <p:nvPr/>
          </p:nvCxnSpPr>
          <p:spPr>
            <a:xfrm flipH="1">
              <a:off x="10580915" y="4096139"/>
              <a:ext cx="223934" cy="24317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47F43B-A224-4BFA-AFEC-14368FE175A7}"/>
                </a:ext>
              </a:extLst>
            </p:cNvPr>
            <p:cNvSpPr txBox="1"/>
            <p:nvPr/>
          </p:nvSpPr>
          <p:spPr>
            <a:xfrm>
              <a:off x="10240310" y="3781665"/>
              <a:ext cx="1684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(25x25 mm)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EC3DFFC-777F-42E3-851E-86C3725E0CBC}"/>
                </a:ext>
              </a:extLst>
            </p:cNvPr>
            <p:cNvCxnSpPr/>
            <p:nvPr/>
          </p:nvCxnSpPr>
          <p:spPr>
            <a:xfrm>
              <a:off x="9955763" y="1733113"/>
              <a:ext cx="0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E27E28B-F5D1-425D-9B60-C0CDEEAC06CD}"/>
                </a:ext>
              </a:extLst>
            </p:cNvPr>
            <p:cNvCxnSpPr/>
            <p:nvPr/>
          </p:nvCxnSpPr>
          <p:spPr>
            <a:xfrm>
              <a:off x="9955763" y="1733113"/>
              <a:ext cx="120364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5612ECB-FD61-4321-9208-E9DC1DCD9338}"/>
                </a:ext>
              </a:extLst>
            </p:cNvPr>
            <p:cNvCxnSpPr/>
            <p:nvPr/>
          </p:nvCxnSpPr>
          <p:spPr>
            <a:xfrm flipH="1">
              <a:off x="8742784" y="1733113"/>
              <a:ext cx="1212979" cy="6348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2C09370-BFCE-47B2-AAC1-2C0688BA3D1B}"/>
                </a:ext>
              </a:extLst>
            </p:cNvPr>
            <p:cNvSpPr txBox="1"/>
            <p:nvPr/>
          </p:nvSpPr>
          <p:spPr>
            <a:xfrm>
              <a:off x="7396002" y="2077214"/>
              <a:ext cx="7777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Frame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08446A-69E6-4EFC-B6D9-2738226C071C}"/>
                </a:ext>
              </a:extLst>
            </p:cNvPr>
            <p:cNvSpPr txBox="1"/>
            <p:nvPr/>
          </p:nvSpPr>
          <p:spPr>
            <a:xfrm>
              <a:off x="9547028" y="1415083"/>
              <a:ext cx="8576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Targets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03F50B-0DF9-4299-8DDE-5EE97ED78F6A}"/>
                </a:ext>
              </a:extLst>
            </p:cNvPr>
            <p:cNvSpPr txBox="1"/>
            <p:nvPr/>
          </p:nvSpPr>
          <p:spPr>
            <a:xfrm>
              <a:off x="8708080" y="4740324"/>
              <a:ext cx="795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Washer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4B9F551-E943-4158-B55E-CE7F83499BD6}"/>
                </a:ext>
              </a:extLst>
            </p:cNvPr>
            <p:cNvSpPr/>
            <p:nvPr/>
          </p:nvSpPr>
          <p:spPr>
            <a:xfrm>
              <a:off x="8503941" y="3858440"/>
              <a:ext cx="1518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Clearance</a:t>
              </a:r>
              <a:b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12.5x12.5 mm</a:t>
              </a:r>
              <a:r>
                <a:rPr lang="en-US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F5C6AF6-7782-45CD-8000-9960E57B9636}"/>
                </a:ext>
              </a:extLst>
            </p:cNvPr>
            <p:cNvCxnSpPr>
              <a:cxnSpLocks/>
            </p:cNvCxnSpPr>
            <p:nvPr/>
          </p:nvCxnSpPr>
          <p:spPr>
            <a:xfrm>
              <a:off x="10170795" y="4874895"/>
              <a:ext cx="41910" cy="65341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DB7DBC0-3E25-41F1-9439-32B8672E5CC4}"/>
                </a:ext>
              </a:extLst>
            </p:cNvPr>
            <p:cNvCxnSpPr/>
            <p:nvPr/>
          </p:nvCxnSpPr>
          <p:spPr>
            <a:xfrm flipH="1" flipV="1">
              <a:off x="9563138" y="4802505"/>
              <a:ext cx="607657" cy="7239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0D49329-F71A-459F-BC7C-033AF0A26A99}"/>
                </a:ext>
              </a:extLst>
            </p:cNvPr>
            <p:cNvCxnSpPr/>
            <p:nvPr/>
          </p:nvCxnSpPr>
          <p:spPr>
            <a:xfrm>
              <a:off x="9563138" y="4802505"/>
              <a:ext cx="32347" cy="6553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3C9E1D8-5B6E-45C2-84AE-F4378F57E73E}"/>
                </a:ext>
              </a:extLst>
            </p:cNvPr>
            <p:cNvCxnSpPr/>
            <p:nvPr/>
          </p:nvCxnSpPr>
          <p:spPr>
            <a:xfrm>
              <a:off x="9595485" y="5457825"/>
              <a:ext cx="617220" cy="7048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E68FD29-A305-4F49-8DCF-015CE3D42919}"/>
                </a:ext>
              </a:extLst>
            </p:cNvPr>
            <p:cNvCxnSpPr>
              <a:cxnSpLocks/>
            </p:cNvCxnSpPr>
            <p:nvPr/>
          </p:nvCxnSpPr>
          <p:spPr>
            <a:xfrm>
              <a:off x="9349273" y="4339311"/>
              <a:ext cx="517693" cy="4850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51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6A2D1-4775-4A4C-9135-C44FF6AB5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27293"/>
            <a:ext cx="1114975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focused on developing 123 MeV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end of the year we want to complete a technical design report on e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injector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and test of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targets: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Prototype/proof-of-principle of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low-power stationary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(&lt; 4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JLab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High-power rotated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water-cooled target (17 ‒ 20 kW)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Research LLC is exploring (DOE SBIR)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(Ga-In-Sn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Pb-Bi)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Target material tests: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Radiation damage and fatigue of target materials with pulsed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e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Mar 31 – Apr 5, 2023 (W, Ta) and in Fall 2023 (W-alloys)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Study of irradiated targets with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X-rays at DESY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Fatigue target tests with 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LERF Laser Lab 6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(Summer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BEF94-7D43-4D40-803B-96E38EFB7C75}"/>
              </a:ext>
            </a:extLst>
          </p:cNvPr>
          <p:cNvSpPr txBox="1"/>
          <p:nvPr/>
        </p:nvSpPr>
        <p:spPr>
          <a:xfrm>
            <a:off x="130031" y="6108794"/>
            <a:ext cx="11931937" cy="293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80"/>
              </a:lnSpc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 under grant agreement STRONG-2020-No 824093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8A44-360C-2F4F-B501-13FF927C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01704-CBF8-944A-8DBD-386DE1DA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B5AAD1-2213-9642-8135-449BE7DD5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385684-AFF2-D843-A6A7-AF6F640D849F}"/>
              </a:ext>
            </a:extLst>
          </p:cNvPr>
          <p:cNvSpPr txBox="1"/>
          <p:nvPr/>
        </p:nvSpPr>
        <p:spPr>
          <a:xfrm>
            <a:off x="608447" y="1509486"/>
            <a:ext cx="108927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would like to acknowledge those who have contributed to this presentation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Silviu Covrig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Christine Le Galliard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Sandesh Gopinath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Joe Grames</a:t>
            </a: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Sami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Habet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Eric Voutier</a:t>
            </a:r>
          </a:p>
          <a:p>
            <a:pPr algn="ctr">
              <a:spcAft>
                <a:spcPts val="600"/>
              </a:spcAft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Shukui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Zhang </a:t>
            </a:r>
          </a:p>
        </p:txBody>
      </p:sp>
    </p:spTree>
    <p:extLst>
      <p:ext uri="{BB962C8B-B14F-4D97-AF65-F5344CB8AC3E}">
        <p14:creationId xmlns:p14="http://schemas.microsoft.com/office/powerpoint/2010/main" val="426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82ACC-AECD-4274-A5B7-F4B1ECC68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800" dirty="0"/>
              <a:t>Backup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5F1887-A52A-40F2-9A12-6DF2CA75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F267D-A4C4-40D9-A1C5-82E44AA0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01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27819"/>
            <a:ext cx="11285836" cy="11062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C00000"/>
                </a:solidFill>
              </a:rPr>
              <a:t>PEPPo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0000CC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00CC"/>
                </a:solidFill>
              </a:rPr>
              <a:t>E</a:t>
            </a:r>
            <a:r>
              <a:rPr lang="en-US" sz="2000" dirty="0"/>
              <a:t>lectrons for </a:t>
            </a:r>
            <a:r>
              <a:rPr lang="en-US" sz="2000" dirty="0">
                <a:solidFill>
                  <a:srgbClr val="009A46"/>
                </a:solidFill>
              </a:rPr>
              <a:t>P</a:t>
            </a:r>
            <a:r>
              <a:rPr lang="en-US" sz="2000" dirty="0"/>
              <a:t>olarized </a:t>
            </a:r>
            <a:r>
              <a:rPr lang="en-US" sz="2000" dirty="0">
                <a:solidFill>
                  <a:srgbClr val="009A46"/>
                </a:solidFill>
              </a:rPr>
              <a:t>Po</a:t>
            </a:r>
            <a:r>
              <a:rPr lang="en-US" sz="2000" dirty="0"/>
              <a:t>sitrons) experiment demonstrated the feasibility of using bremsstrahlung of MeV</a:t>
            </a:r>
            <a:r>
              <a:rPr lang="en-US" sz="2000" dirty="0">
                <a:solidFill>
                  <a:srgbClr val="0000CC"/>
                </a:solidFill>
              </a:rPr>
              <a:t> Polarized Electrons </a:t>
            </a:r>
            <a:r>
              <a:rPr lang="en-US" sz="2000" dirty="0"/>
              <a:t>for production of </a:t>
            </a:r>
            <a:r>
              <a:rPr lang="en-US" sz="2000" dirty="0">
                <a:solidFill>
                  <a:srgbClr val="009A46"/>
                </a:solidFill>
              </a:rPr>
              <a:t>Positrons</a:t>
            </a:r>
            <a:r>
              <a:rPr lang="en-US" sz="2000" dirty="0"/>
              <a:t> with a high level of polarization.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Transfer from e</a:t>
            </a:r>
            <a:r>
              <a:rPr lang="en-US" baseline="30000" dirty="0"/>
              <a:t>‒</a:t>
            </a:r>
            <a:r>
              <a:rPr lang="en-US" dirty="0"/>
              <a:t> to e</a:t>
            </a:r>
            <a:r>
              <a:rPr lang="en-US" baseline="30000" dirty="0"/>
              <a:t>+</a:t>
            </a:r>
            <a:r>
              <a:rPr lang="en-US" dirty="0"/>
              <a:t> in a Single High-Z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2</a:t>
            </a:fld>
            <a:endParaRPr lang="en-US" sz="1200" dirty="0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BC5CD2A-3828-4694-876B-4E717FB9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163" y="2120408"/>
            <a:ext cx="5296183" cy="4171728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79A84289-6F3E-4489-96B9-2142495081E6}"/>
              </a:ext>
            </a:extLst>
          </p:cNvPr>
          <p:cNvSpPr/>
          <p:nvPr/>
        </p:nvSpPr>
        <p:spPr>
          <a:xfrm>
            <a:off x="1511714" y="5526901"/>
            <a:ext cx="43734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Collaboration) D. Abbott et al. Phys. Rev. Lett. 116 (2016) 214801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9BA5C2-F911-4748-94B3-B0D1D592B737}"/>
              </a:ext>
            </a:extLst>
          </p:cNvPr>
          <p:cNvSpPr/>
          <p:nvPr/>
        </p:nvSpPr>
        <p:spPr>
          <a:xfrm>
            <a:off x="3293254" y="3686693"/>
            <a:ext cx="2591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8.2 MeV e</a:t>
            </a:r>
            <a:r>
              <a:rPr lang="en-US" sz="12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mm W target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3BA17-4717-440F-B241-92105271CC4D}"/>
              </a:ext>
            </a:extLst>
          </p:cNvPr>
          <p:cNvGrpSpPr/>
          <p:nvPr/>
        </p:nvGrpSpPr>
        <p:grpSpPr>
          <a:xfrm>
            <a:off x="7020534" y="2184118"/>
            <a:ext cx="4526303" cy="4044308"/>
            <a:chOff x="7012031" y="2099523"/>
            <a:chExt cx="4526303" cy="40443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968771-D075-4BA2-8A71-C3384D30E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2031" y="2415875"/>
              <a:ext cx="4526303" cy="372795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80D2AF-83A9-4960-847B-DC05D26FB960}"/>
                </a:ext>
              </a:extLst>
            </p:cNvPr>
            <p:cNvSpPr txBox="1"/>
            <p:nvPr/>
          </p:nvSpPr>
          <p:spPr>
            <a:xfrm>
              <a:off x="7529882" y="2099523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Polarization vs 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897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CDCC-9620-4C90-92FA-7BA86B31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Profiles at the End of Pulse for Different Sizes of </a:t>
            </a:r>
            <a:r>
              <a:rPr lang="en-US"/>
              <a:t>Beam Spot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87047-2D9A-4886-BB93-3A26759B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D723F-1F1A-4154-88C7-8AE8DE30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3B75F35-F5CC-47AC-B526-F9EC58C8A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45217" y="1206029"/>
            <a:ext cx="6356337" cy="4386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B44318-BEA3-49A0-A9F1-F5F97DFEC96C}"/>
              </a:ext>
            </a:extLst>
          </p:cNvPr>
          <p:cNvSpPr txBox="1"/>
          <p:nvPr/>
        </p:nvSpPr>
        <p:spPr>
          <a:xfrm>
            <a:off x="2965674" y="5683750"/>
            <a:ext cx="617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Thermocouples have to be placed very close to the beam in order to be able to measure cycling temperature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D5FFF-CB67-4EE5-8C62-B38E6A7CEA17}"/>
              </a:ext>
            </a:extLst>
          </p:cNvPr>
          <p:cNvSpPr/>
          <p:nvPr/>
        </p:nvSpPr>
        <p:spPr>
          <a:xfrm>
            <a:off x="3548560" y="4531240"/>
            <a:ext cx="488924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@ 3.5 MeV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beam, 100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W foil</a:t>
            </a:r>
          </a:p>
        </p:txBody>
      </p:sp>
    </p:spTree>
    <p:extLst>
      <p:ext uri="{BB962C8B-B14F-4D97-AF65-F5344CB8AC3E}">
        <p14:creationId xmlns:p14="http://schemas.microsoft.com/office/powerpoint/2010/main" val="372513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A9BA359-6967-41A5-A077-08A854DC73E5}"/>
              </a:ext>
            </a:extLst>
          </p:cNvPr>
          <p:cNvSpPr/>
          <p:nvPr/>
        </p:nvSpPr>
        <p:spPr>
          <a:xfrm>
            <a:off x="5401836" y="3885578"/>
            <a:ext cx="2614818" cy="7208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251731-30D7-4C0E-99B6-29E2FD6AAB74}"/>
              </a:ext>
            </a:extLst>
          </p:cNvPr>
          <p:cNvSpPr/>
          <p:nvPr/>
        </p:nvSpPr>
        <p:spPr>
          <a:xfrm>
            <a:off x="8528991" y="3885578"/>
            <a:ext cx="2911374" cy="7208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Target Thickness and e</a:t>
            </a:r>
            <a:r>
              <a:rPr lang="en-US" baseline="30000" dirty="0"/>
              <a:t>+</a:t>
            </a:r>
            <a:r>
              <a:rPr lang="en-US" dirty="0"/>
              <a:t> Yield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z="1200" smtClean="0"/>
              <a:pPr/>
              <a:t>3</a:t>
            </a:fld>
            <a:endParaRPr lang="en-US" sz="12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F04BD10-C4F2-4B52-B4ED-16BC4536550A}"/>
              </a:ext>
            </a:extLst>
          </p:cNvPr>
          <p:cNvGrpSpPr/>
          <p:nvPr/>
        </p:nvGrpSpPr>
        <p:grpSpPr>
          <a:xfrm>
            <a:off x="665431" y="1592364"/>
            <a:ext cx="4095006" cy="3855930"/>
            <a:chOff x="665431" y="1667773"/>
            <a:chExt cx="4095006" cy="38559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F5759B-D144-44ED-9B25-DB5E73CF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886" b="49867"/>
            <a:stretch/>
          </p:blipFill>
          <p:spPr>
            <a:xfrm>
              <a:off x="665431" y="1667773"/>
              <a:ext cx="4095006" cy="385593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05966A-D6D3-44CE-B2F6-5B7BCCD18964}"/>
                </a:ext>
              </a:extLst>
            </p:cNvPr>
            <p:cNvSpPr/>
            <p:nvPr/>
          </p:nvSpPr>
          <p:spPr>
            <a:xfrm>
              <a:off x="1620106" y="3430193"/>
              <a:ext cx="1506634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Δp</a:t>
              </a:r>
              <a:r>
                <a:rPr lang="en-US" sz="125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/p</a:t>
              </a:r>
              <a:r>
                <a:rPr lang="en-US" sz="125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e+</a:t>
              </a:r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 = ±0.05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D1717-F9E9-429B-ABBC-E6009310CE05}"/>
                </a:ext>
              </a:extLst>
            </p:cNvPr>
            <p:cNvSpPr/>
            <p:nvPr/>
          </p:nvSpPr>
          <p:spPr>
            <a:xfrm>
              <a:off x="3650397" y="4307624"/>
              <a:ext cx="980917" cy="2923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b="1" dirty="0">
                  <a:latin typeface="Arial" panose="020B0604020202020204" pitchFamily="34" charset="0"/>
                  <a:cs typeface="Arial" panose="020B0604020202020204" pitchFamily="34" charset="0"/>
                </a:rPr>
                <a:t>Tungsten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6F5ECF-5FED-40CE-8017-EDD7A6D6C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7182" y="2651760"/>
              <a:ext cx="0" cy="2292096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34A328E-87C5-4AE5-8569-31BC8579D9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6830" y="2651760"/>
              <a:ext cx="730352" cy="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stealth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A3D9E1-7EC3-4A02-82E0-B31240FF7129}"/>
              </a:ext>
            </a:extLst>
          </p:cNvPr>
          <p:cNvSpPr txBox="1"/>
          <p:nvPr/>
        </p:nvSpPr>
        <p:spPr>
          <a:xfrm>
            <a:off x="674759" y="1253810"/>
            <a:ext cx="4189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Yield vs Target Thickness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C5CD71-3EB7-4C65-B7EA-ECD10CA41465}"/>
                  </a:ext>
                </a:extLst>
              </p:cNvPr>
              <p:cNvSpPr/>
              <p:nvPr/>
            </p:nvSpPr>
            <p:spPr>
              <a:xfrm>
                <a:off x="5401836" y="3900996"/>
                <a:ext cx="261481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High-current 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beam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needed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FC5CD71-3EB7-4C65-B7EA-ECD10CA414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36" y="3900996"/>
                <a:ext cx="2614818" cy="707886"/>
              </a:xfrm>
              <a:prstGeom prst="rect">
                <a:avLst/>
              </a:prstGeom>
              <a:blipFill>
                <a:blip r:embed="rId3"/>
                <a:stretch>
                  <a:fillRect l="-2098" t="-4310" r="-209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A45D5F-9EFA-42F2-B1B4-DE8F3D1F16A7}"/>
                  </a:ext>
                </a:extLst>
              </p:cNvPr>
              <p:cNvSpPr/>
              <p:nvPr/>
            </p:nvSpPr>
            <p:spPr>
              <a:xfrm>
                <a:off x="8528991" y="3883080"/>
                <a:ext cx="291137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 deposited in target</a:t>
                </a:r>
                <a:b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power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≥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 kW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EA45D5F-9EFA-42F2-B1B4-DE8F3D1F1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991" y="3883080"/>
                <a:ext cx="2911374" cy="707886"/>
              </a:xfrm>
              <a:prstGeom prst="rect">
                <a:avLst/>
              </a:prstGeom>
              <a:blipFill>
                <a:blip r:embed="rId4"/>
                <a:stretch>
                  <a:fillRect l="-1464" t="-4310" r="-1464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0A3C52-8759-49DC-9212-A2F02C64095F}"/>
                  </a:ext>
                </a:extLst>
              </p:cNvPr>
              <p:cNvSpPr/>
              <p:nvPr/>
            </p:nvSpPr>
            <p:spPr>
              <a:xfrm>
                <a:off x="5401836" y="2081831"/>
                <a:ext cx="6459264" cy="13839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120 MeV 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‒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at polarized mode (max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Optimal Thickness of W Target =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mm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Yield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2000" baseline="30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D0A3C52-8759-49DC-9212-A2F02C640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36" y="2081831"/>
                <a:ext cx="6459264" cy="1383905"/>
              </a:xfrm>
              <a:prstGeom prst="rect">
                <a:avLst/>
              </a:prstGeom>
              <a:blipFill>
                <a:blip r:embed="rId5"/>
                <a:stretch>
                  <a:fillRect l="-943" b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A0627FCF-3A3C-4863-8DE2-7BF556FB566C}"/>
              </a:ext>
            </a:extLst>
          </p:cNvPr>
          <p:cNvSpPr/>
          <p:nvPr/>
        </p:nvSpPr>
        <p:spPr>
          <a:xfrm>
            <a:off x="5713347" y="2610850"/>
            <a:ext cx="4512971" cy="3774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07F57B-B995-49FD-82C9-D78705B45DE4}"/>
              </a:ext>
            </a:extLst>
          </p:cNvPr>
          <p:cNvSpPr/>
          <p:nvPr/>
        </p:nvSpPr>
        <p:spPr>
          <a:xfrm>
            <a:off x="5713348" y="3061827"/>
            <a:ext cx="1767850" cy="37749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8C9AE88-18C3-41E9-A207-03FE216B07E8}"/>
              </a:ext>
            </a:extLst>
          </p:cNvPr>
          <p:cNvCxnSpPr>
            <a:cxnSpLocks/>
          </p:cNvCxnSpPr>
          <p:nvPr/>
        </p:nvCxnSpPr>
        <p:spPr>
          <a:xfrm>
            <a:off x="6709245" y="3439323"/>
            <a:ext cx="0" cy="42794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B165C8-AAEF-4CA6-AE11-2AEC277DB630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9984678" y="2988346"/>
            <a:ext cx="0" cy="897232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37900-4D27-4160-BEA1-7CDCBD664C00}"/>
              </a:ext>
            </a:extLst>
          </p:cNvPr>
          <p:cNvCxnSpPr>
            <a:cxnSpLocks/>
            <a:stCxn id="34" idx="3"/>
            <a:endCxn id="45" idx="1"/>
          </p:cNvCxnSpPr>
          <p:nvPr/>
        </p:nvCxnSpPr>
        <p:spPr>
          <a:xfrm>
            <a:off x="8016654" y="4245981"/>
            <a:ext cx="512337" cy="0"/>
          </a:xfrm>
          <a:prstGeom prst="straightConnector1">
            <a:avLst/>
          </a:prstGeom>
          <a:ln w="158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73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576677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672694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324835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483985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575201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636898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511852"/>
            <a:ext cx="3150887" cy="15302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754017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792663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200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746655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210036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748322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3155962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88625" y="4311486"/>
            <a:ext cx="348204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and collect e+ 20 to 60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3084722"/>
            <a:ext cx="274145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</a:t>
            </a:r>
            <a:r>
              <a:rPr lang="en-US" sz="1400" dirty="0">
                <a:solidFill>
                  <a:srgbClr val="0200FD"/>
                </a:solidFill>
                <a:latin typeface="Arial" charset="0"/>
                <a:cs typeface="Arial" charset="0"/>
              </a:rPr>
              <a:t>to 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586121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581597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668884" y="2652119"/>
            <a:ext cx="269638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10 mA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3060176"/>
            <a:ext cx="1061778" cy="451676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2122700" y="3921648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00F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7519073" y="5451113"/>
            <a:ext cx="3403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</a:t>
            </a:r>
            <a:r>
              <a:rPr lang="en-US" sz="1400" dirty="0">
                <a:solidFill>
                  <a:srgbClr val="FF0000"/>
                </a:solidFill>
                <a:latin typeface="Arial" charset="0"/>
                <a:cs typeface="Arial" charset="0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Transport e+ at 123 MeV to CEBAF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579226"/>
            <a:ext cx="316190" cy="220005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</p:cNvCxnSpPr>
          <p:nvPr/>
        </p:nvCxnSpPr>
        <p:spPr>
          <a:xfrm>
            <a:off x="4175932" y="4184849"/>
            <a:ext cx="328590" cy="914"/>
          </a:xfrm>
          <a:prstGeom prst="straightConnector1">
            <a:avLst/>
          </a:prstGeom>
          <a:ln w="34925">
            <a:solidFill>
              <a:srgbClr val="0200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5321899" y="3571532"/>
            <a:ext cx="1590179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Transport e+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00892" y="848098"/>
            <a:ext cx="9032359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is developing a technical report on a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polarized e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injector at LERF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polarized electron injector (10 MeV/10 mA)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200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1-3 mA LINAC (two C75 CM)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conversion target (~100 kW)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collection and momentum selection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Positron bunch compression and acceleration to 123 MeV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LERF Polarized Positron Injector Concept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AA33-22FF-4773-7EF0-A875EC19E6A8}"/>
              </a:ext>
            </a:extLst>
          </p:cNvPr>
          <p:cNvSpPr txBox="1"/>
          <p:nvPr/>
        </p:nvSpPr>
        <p:spPr>
          <a:xfrm>
            <a:off x="1579955" y="5467263"/>
            <a:ext cx="390523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Evaluating 123 MeV spin rotator concept</a:t>
            </a:r>
          </a:p>
        </p:txBody>
      </p:sp>
    </p:spTree>
    <p:extLst>
      <p:ext uri="{BB962C8B-B14F-4D97-AF65-F5344CB8AC3E}">
        <p14:creationId xmlns:p14="http://schemas.microsoft.com/office/powerpoint/2010/main" val="94971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and Challenges of High-Power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AECAC1-3482-49E5-BAB6-179BB8478933}"/>
              </a:ext>
            </a:extLst>
          </p:cNvPr>
          <p:cNvGrpSpPr/>
          <p:nvPr/>
        </p:nvGrpSpPr>
        <p:grpSpPr>
          <a:xfrm>
            <a:off x="199477" y="1997154"/>
            <a:ext cx="3242898" cy="3081115"/>
            <a:chOff x="268398" y="1848543"/>
            <a:chExt cx="3242898" cy="308111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AFB7EA1-A77A-4E48-9F21-2441A11B5B14}"/>
                </a:ext>
              </a:extLst>
            </p:cNvPr>
            <p:cNvGrpSpPr/>
            <p:nvPr/>
          </p:nvGrpSpPr>
          <p:grpSpPr>
            <a:xfrm>
              <a:off x="268398" y="2265706"/>
              <a:ext cx="3242898" cy="2663952"/>
              <a:chOff x="227822" y="3803384"/>
              <a:chExt cx="3242898" cy="26639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8BD606A-7832-40CD-928D-5ACB66B5FFC3}"/>
                  </a:ext>
                </a:extLst>
              </p:cNvPr>
              <p:cNvGrpSpPr/>
              <p:nvPr/>
            </p:nvGrpSpPr>
            <p:grpSpPr>
              <a:xfrm>
                <a:off x="227822" y="3803384"/>
                <a:ext cx="3242898" cy="2663952"/>
                <a:chOff x="227822" y="3803384"/>
                <a:chExt cx="3242898" cy="266395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1CF3C90-DEF6-4598-B481-B4BD60CAD0EF}"/>
                    </a:ext>
                  </a:extLst>
                </p:cNvPr>
                <p:cNvGrpSpPr/>
                <p:nvPr/>
              </p:nvGrpSpPr>
              <p:grpSpPr>
                <a:xfrm>
                  <a:off x="227822" y="3803384"/>
                  <a:ext cx="3242898" cy="2663952"/>
                  <a:chOff x="227822" y="3803384"/>
                  <a:chExt cx="3242898" cy="2663952"/>
                </a:xfrm>
              </p:grpSpPr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BB82D3A9-9589-4030-9796-9FB3AC806B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266" t="1759" r="19585" b="4132"/>
                  <a:stretch/>
                </p:blipFill>
                <p:spPr>
                  <a:xfrm>
                    <a:off x="371317" y="3803384"/>
                    <a:ext cx="2955908" cy="2663952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DBC7A185-E206-423C-B09A-92ECBA7E6FA1}"/>
                      </a:ext>
                    </a:extLst>
                  </p:cNvPr>
                  <p:cNvSpPr txBox="1"/>
                  <p:nvPr/>
                </p:nvSpPr>
                <p:spPr>
                  <a:xfrm>
                    <a:off x="227822" y="6034322"/>
                    <a:ext cx="324289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Static target would </a:t>
                    </a:r>
                    <a:r>
                      <a: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melt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64 </a:t>
                    </a:r>
                    <a:r>
                      <a:rPr lang="en-US" sz="1400" dirty="0" err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ms</a:t>
                    </a:r>
                    <a:endPara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890BF97-A661-4EC2-B2DB-2EC45C4CAAE1}"/>
                    </a:ext>
                  </a:extLst>
                </p:cNvPr>
                <p:cNvSpPr/>
                <p:nvPr/>
              </p:nvSpPr>
              <p:spPr>
                <a:xfrm>
                  <a:off x="1049486" y="3803384"/>
                  <a:ext cx="2277739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mA @ 120 MeV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cw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</a:t>
                  </a:r>
                  <a:r>
                    <a:rPr lang="en-US" sz="1200" baseline="300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‒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beam 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680AD1-4EBE-459E-9515-AE330A1A33EC}"/>
                  </a:ext>
                </a:extLst>
              </p:cNvPr>
              <p:cNvSpPr/>
              <p:nvPr/>
            </p:nvSpPr>
            <p:spPr>
              <a:xfrm>
                <a:off x="2057326" y="4080383"/>
                <a:ext cx="1269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r>
                  <a:rPr lang="en-US" sz="1200" baseline="-25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1.5 mm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EDDC6B-0144-4BBF-A4D8-77185EB60095}"/>
                </a:ext>
              </a:extLst>
            </p:cNvPr>
            <p:cNvSpPr txBox="1"/>
            <p:nvPr/>
          </p:nvSpPr>
          <p:spPr>
            <a:xfrm>
              <a:off x="268398" y="1848543"/>
              <a:ext cx="3242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Temperature in Stationary Target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7198204" y="3828701"/>
            <a:ext cx="480568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Some parameters of currently considered model of e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target: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passes through the target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m/s target tangential speed at R of 17.5 cm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10x20 mm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cross-section of water channel inside Cu disk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l/min rate of water flow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CBF101-13B3-4BBD-BBC6-42F4F78AFACA}"/>
              </a:ext>
            </a:extLst>
          </p:cNvPr>
          <p:cNvSpPr/>
          <p:nvPr/>
        </p:nvSpPr>
        <p:spPr>
          <a:xfrm>
            <a:off x="7198204" y="1675915"/>
            <a:ext cx="480568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(average) heat → cool and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Radiation damage → rotate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fatigue cause by cycling temperature → study material properties under realistic conditions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C22E4E9-29B5-41A1-B196-6A35F46C5522}"/>
              </a:ext>
            </a:extLst>
          </p:cNvPr>
          <p:cNvGrpSpPr/>
          <p:nvPr/>
        </p:nvGrpSpPr>
        <p:grpSpPr>
          <a:xfrm>
            <a:off x="3704739" y="1006611"/>
            <a:ext cx="3155686" cy="5201187"/>
            <a:chOff x="3720255" y="1006611"/>
            <a:chExt cx="3155686" cy="520118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F723AF-4EF3-4E7F-A56F-FB36A28FF16C}"/>
                </a:ext>
              </a:extLst>
            </p:cNvPr>
            <p:cNvGrpSpPr/>
            <p:nvPr/>
          </p:nvGrpSpPr>
          <p:grpSpPr>
            <a:xfrm>
              <a:off x="3720255" y="1333012"/>
              <a:ext cx="3155686" cy="4874786"/>
              <a:chOff x="3911349" y="1219888"/>
              <a:chExt cx="3155686" cy="48747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86F90E-E769-441F-8403-813D1CDD2E07}"/>
                  </a:ext>
                </a:extLst>
              </p:cNvPr>
              <p:cNvSpPr txBox="1"/>
              <p:nvPr/>
            </p:nvSpPr>
            <p:spPr>
              <a:xfrm>
                <a:off x="3911349" y="1219888"/>
                <a:ext cx="31556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1/12 Segment of Rotated Target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A22A427-822B-4C6F-A1F2-1CBD150A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8241" y="1535732"/>
                <a:ext cx="3073360" cy="4558942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0C11CE-F953-460D-B37B-B8E1E33EE1CB}"/>
                </a:ext>
              </a:extLst>
            </p:cNvPr>
            <p:cNvSpPr/>
            <p:nvPr/>
          </p:nvSpPr>
          <p:spPr>
            <a:xfrm>
              <a:off x="4423467" y="1006611"/>
              <a:ext cx="1749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Concept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CDDDFF3-AA4F-40DB-B229-60145A0F5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of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7F6FD313-C8AD-4C52-BCEA-AC29486E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669" y="1638995"/>
            <a:ext cx="5643497" cy="33861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5D7CB1-1AD2-4C02-A916-888B2E8036E9}"/>
              </a:ext>
            </a:extLst>
          </p:cNvPr>
          <p:cNvSpPr txBox="1"/>
          <p:nvPr/>
        </p:nvSpPr>
        <p:spPr>
          <a:xfrm>
            <a:off x="411893" y="1262943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Stationary Target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6C89AF-7074-4AC7-B5C7-B3D5FD2F4E58}"/>
              </a:ext>
            </a:extLst>
          </p:cNvPr>
          <p:cNvSpPr txBox="1"/>
          <p:nvPr/>
        </p:nvSpPr>
        <p:spPr>
          <a:xfrm>
            <a:off x="7638715" y="5306135"/>
            <a:ext cx="339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Radiation Damage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dpa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95E6C369-403A-421B-BE4C-574B48F90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171556"/>
              </p:ext>
            </p:extLst>
          </p:nvPr>
        </p:nvGraphicFramePr>
        <p:xfrm>
          <a:off x="6674177" y="1669153"/>
          <a:ext cx="4779390" cy="33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4" imgW="4320221" imgH="3070829" progId="Acrobat.Document.DC">
                  <p:embed/>
                </p:oleObj>
              </mc:Choice>
              <mc:Fallback>
                <p:oleObj name="Acrobat Document" r:id="rId4" imgW="4320221" imgH="3070829" progId="Acrobat.Document.DC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5E6C369-403A-421B-BE4C-574B48F90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4177" y="1669153"/>
                        <a:ext cx="4779390" cy="339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E65858E-3555-4FDC-9112-E6726CB39746}"/>
              </a:ext>
            </a:extLst>
          </p:cNvPr>
          <p:cNvSpPr txBox="1"/>
          <p:nvPr/>
        </p:nvSpPr>
        <p:spPr>
          <a:xfrm>
            <a:off x="9115334" y="3574964"/>
            <a:ext cx="2161746" cy="738664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Ø35 cm W Target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mA @ 120 MeV </a:t>
            </a:r>
            <a:r>
              <a:rPr lang="en-US" sz="1400" dirty="0">
                <a:solidFill>
                  <a:srgbClr val="0000CC"/>
                </a:solidFill>
              </a:rPr>
              <a:t>e</a:t>
            </a:r>
            <a:r>
              <a:rPr lang="en-US" sz="1400" baseline="30000" dirty="0">
                <a:solidFill>
                  <a:srgbClr val="0000CC"/>
                </a:solidFill>
              </a:rPr>
              <a:t>‒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mm rms spot size </a:t>
            </a:r>
            <a:r>
              <a:rPr lang="el-GR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6C0DF1-292D-4627-B25E-1F8703ECD4F4}"/>
              </a:ext>
            </a:extLst>
          </p:cNvPr>
          <p:cNvSpPr txBox="1"/>
          <p:nvPr/>
        </p:nvSpPr>
        <p:spPr>
          <a:xfrm>
            <a:off x="6773793" y="1299821"/>
            <a:ext cx="509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Damage of Rotated Target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CA7934-6C23-4A4C-9B04-4ACAF603FA99}"/>
              </a:ext>
            </a:extLst>
          </p:cNvPr>
          <p:cNvSpPr txBox="1"/>
          <p:nvPr/>
        </p:nvSpPr>
        <p:spPr>
          <a:xfrm>
            <a:off x="372259" y="5410391"/>
            <a:ext cx="530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Max Rad. Damage of Tungsten = 1.02E-19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dpa/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‒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2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Temperature and Radiation Damage in 17 kW Tungsten Target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C4B3D1-8D8D-4E9D-B39B-BA7628CB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0" y="1578426"/>
            <a:ext cx="3509109" cy="31942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80CDC-5CA5-4B89-A74B-BDB44CA4C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70" y="1578426"/>
            <a:ext cx="3509109" cy="31935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7F9AE7-4FE2-4CFC-B994-2B3509E13C68}"/>
              </a:ext>
            </a:extLst>
          </p:cNvPr>
          <p:cNvSpPr/>
          <p:nvPr/>
        </p:nvSpPr>
        <p:spPr>
          <a:xfrm>
            <a:off x="452810" y="1181101"/>
            <a:ext cx="3474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Temperature in Tungsten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45247F-281B-4D32-8A41-6B8581F7A2CA}"/>
              </a:ext>
            </a:extLst>
          </p:cNvPr>
          <p:cNvSpPr/>
          <p:nvPr/>
        </p:nvSpPr>
        <p:spPr>
          <a:xfrm>
            <a:off x="4851106" y="1181101"/>
            <a:ext cx="2284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of Water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827CC4-F038-4C4C-B5AE-BB227E17FF48}"/>
              </a:ext>
            </a:extLst>
          </p:cNvPr>
          <p:cNvSpPr/>
          <p:nvPr/>
        </p:nvSpPr>
        <p:spPr>
          <a:xfrm>
            <a:off x="1405705" y="5206674"/>
            <a:ext cx="160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258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4C4693-590F-43D3-972C-C430E90D6DBA}"/>
              </a:ext>
            </a:extLst>
          </p:cNvPr>
          <p:cNvSpPr/>
          <p:nvPr/>
        </p:nvSpPr>
        <p:spPr>
          <a:xfrm>
            <a:off x="5245382" y="5206674"/>
            <a:ext cx="1475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61 </a:t>
            </a:r>
            <a:r>
              <a:rPr lang="fr-F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en-US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A52C61-47DF-4ECB-9C96-891F834F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0499" y="233706"/>
            <a:ext cx="633327" cy="4429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15FB15-EFA1-4912-8809-E7A0F60B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10" y="1578426"/>
            <a:ext cx="3676419" cy="31935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80406E9-EA78-4ADA-92F3-C201C7858989}"/>
              </a:ext>
            </a:extLst>
          </p:cNvPr>
          <p:cNvSpPr/>
          <p:nvPr/>
        </p:nvSpPr>
        <p:spPr>
          <a:xfrm>
            <a:off x="8596803" y="1183642"/>
            <a:ext cx="252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Thermal Stress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21D5B-25BE-49EC-BA70-D2B168E6B2DF}"/>
              </a:ext>
            </a:extLst>
          </p:cNvPr>
          <p:cNvSpPr/>
          <p:nvPr/>
        </p:nvSpPr>
        <p:spPr>
          <a:xfrm>
            <a:off x="8813403" y="5206674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baseline="-25000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baseline="-25000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282 MPa</a:t>
            </a:r>
          </a:p>
        </p:txBody>
      </p:sp>
    </p:spTree>
    <p:extLst>
      <p:ext uri="{BB962C8B-B14F-4D97-AF65-F5344CB8AC3E}">
        <p14:creationId xmlns:p14="http://schemas.microsoft.com/office/powerpoint/2010/main" val="60923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0F7E-8CEE-814E-AE52-C4005B37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Thermal Cycling in 17 kW Tungsten Spinning Target (Ø35 cm, </a:t>
            </a:r>
            <a:r>
              <a:rPr lang="en-US" dirty="0" err="1"/>
              <a:t>v</a:t>
            </a:r>
            <a:r>
              <a:rPr lang="en-US" baseline="-25000" dirty="0" err="1"/>
              <a:t>rot</a:t>
            </a:r>
            <a:r>
              <a:rPr lang="en-US" dirty="0"/>
              <a:t> = 4 m/s)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DBAB2-91C2-094F-8325-7F446502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0F9E7-8135-904E-90E3-F00C18352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2909" y="647017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41F4AB-0C6F-B54D-A5CD-4251755C0B71}"/>
              </a:ext>
            </a:extLst>
          </p:cNvPr>
          <p:cNvGrpSpPr/>
          <p:nvPr/>
        </p:nvGrpSpPr>
        <p:grpSpPr>
          <a:xfrm>
            <a:off x="101645" y="913259"/>
            <a:ext cx="4393848" cy="5445101"/>
            <a:chOff x="0" y="913232"/>
            <a:chExt cx="4273272" cy="587996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305CEEB-FF3F-C042-83A0-3084BAE9EEBC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8E867FE9-D5F2-2445-BE67-544850FCB77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68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73942E-C5F7-2448-A391-DF9064D47203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81251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Thermal Cycle 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1BA832-FB3A-D24C-B14D-C0FA8AD3155E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3EE52CB6-0496-8948-AFCF-98FD4C7E7A5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69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29D412-3F00-DE4D-9828-F85ED4311074}"/>
                  </a:ext>
                </a:extLst>
              </p:cNvPr>
              <p:cNvSpPr txBox="1"/>
              <p:nvPr/>
            </p:nvSpPr>
            <p:spPr>
              <a:xfrm>
                <a:off x="840959" y="3944540"/>
                <a:ext cx="1755610" cy="39882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Heating Phase 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2FDADED-CA0C-9245-95C4-4EE6D3E007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1" b="2801"/>
          <a:stretch/>
        </p:blipFill>
        <p:spPr>
          <a:xfrm>
            <a:off x="8070252" y="1277763"/>
            <a:ext cx="3374946" cy="3789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43054-40D2-A448-8E51-B5697529C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r="13141" b="2801"/>
          <a:stretch/>
        </p:blipFill>
        <p:spPr>
          <a:xfrm>
            <a:off x="5902928" y="1277763"/>
            <a:ext cx="1891038" cy="3789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B01992-A231-1D47-99B8-5D8D737B1F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r="78016" b="2801"/>
          <a:stretch/>
        </p:blipFill>
        <p:spPr>
          <a:xfrm>
            <a:off x="5093386" y="1277763"/>
            <a:ext cx="809542" cy="3789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964348-31C9-DF49-9D25-60D9BE6FCAF5}"/>
              </a:ext>
            </a:extLst>
          </p:cNvPr>
          <p:cNvSpPr txBox="1"/>
          <p:nvPr/>
        </p:nvSpPr>
        <p:spPr>
          <a:xfrm>
            <a:off x="5093386" y="889485"/>
            <a:ext cx="635181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Temperature and Stress at the End of Heating Phase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1E836-D1A8-9A4B-88B1-5E622EE52E49}"/>
              </a:ext>
            </a:extLst>
          </p:cNvPr>
          <p:cNvSpPr txBox="1"/>
          <p:nvPr/>
        </p:nvSpPr>
        <p:spPr>
          <a:xfrm>
            <a:off x="4891121" y="5606393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>
                <a:solidFill>
                  <a:srgbClr val="009A46"/>
                </a:solidFill>
              </a:rPr>
              <a:t>Δ</a:t>
            </a:r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120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821495-8B24-F249-9BDC-0EE05CF6A426}"/>
              </a:ext>
            </a:extLst>
          </p:cNvPr>
          <p:cNvSpPr txBox="1"/>
          <p:nvPr/>
        </p:nvSpPr>
        <p:spPr>
          <a:xfrm>
            <a:off x="5054906" y="5207490"/>
            <a:ext cx="1569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09A46"/>
                </a:solidFill>
              </a:rPr>
              <a:t>T</a:t>
            </a:r>
            <a:r>
              <a:rPr lang="en-US" sz="2200" baseline="-25000" dirty="0" err="1">
                <a:solidFill>
                  <a:srgbClr val="009A46"/>
                </a:solidFill>
              </a:rPr>
              <a:t>max</a:t>
            </a:r>
            <a:r>
              <a:rPr lang="en-US" sz="2200" dirty="0">
                <a:solidFill>
                  <a:srgbClr val="009A46"/>
                </a:solidFill>
              </a:rPr>
              <a:t> ≈ 340</a:t>
            </a:r>
            <a:r>
              <a:rPr lang="fr-FR" sz="2200" dirty="0">
                <a:solidFill>
                  <a:srgbClr val="009A46"/>
                </a:solidFill>
              </a:rPr>
              <a:t>°C</a:t>
            </a:r>
            <a:endParaRPr lang="en-US" sz="2200" dirty="0">
              <a:solidFill>
                <a:srgbClr val="009A4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CB9CCE-143B-0C48-8053-258482C8B3AE}"/>
              </a:ext>
            </a:extLst>
          </p:cNvPr>
          <p:cNvSpPr txBox="1"/>
          <p:nvPr/>
        </p:nvSpPr>
        <p:spPr>
          <a:xfrm>
            <a:off x="6747976" y="5191756"/>
            <a:ext cx="2220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rgbClr val="009A46"/>
                </a:solidFill>
              </a:rPr>
              <a:t>σ</a:t>
            </a:r>
            <a:r>
              <a:rPr lang="en-US" sz="2200" baseline="-25000" dirty="0" err="1">
                <a:solidFill>
                  <a:srgbClr val="009A46"/>
                </a:solidFill>
              </a:rPr>
              <a:t>vM</a:t>
            </a:r>
            <a:r>
              <a:rPr lang="en-US" sz="2200" baseline="-25000" dirty="0">
                <a:solidFill>
                  <a:srgbClr val="009A46"/>
                </a:solidFill>
              </a:rPr>
              <a:t> max</a:t>
            </a:r>
            <a:r>
              <a:rPr lang="en-US" sz="2200" dirty="0">
                <a:solidFill>
                  <a:srgbClr val="009A46"/>
                </a:solidFill>
              </a:rPr>
              <a:t> ≈ 150 MPa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DFC077-166B-A340-8338-976E9131AB6F}"/>
              </a:ext>
            </a:extLst>
          </p:cNvPr>
          <p:cNvSpPr txBox="1"/>
          <p:nvPr/>
        </p:nvSpPr>
        <p:spPr>
          <a:xfrm>
            <a:off x="8886388" y="5202780"/>
            <a:ext cx="3298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+ 280 MPa due to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ave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= 258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°C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142576-3DE7-44BC-AE6D-7506665FCC4B}"/>
              </a:ext>
            </a:extLst>
          </p:cNvPr>
          <p:cNvGrpSpPr/>
          <p:nvPr/>
        </p:nvGrpSpPr>
        <p:grpSpPr>
          <a:xfrm>
            <a:off x="9242271" y="5599283"/>
            <a:ext cx="2932732" cy="694089"/>
            <a:chOff x="6608478" y="5622606"/>
            <a:chExt cx="2932732" cy="6940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731C0-C637-4244-912F-4513650EE129}"/>
                </a:ext>
              </a:extLst>
            </p:cNvPr>
            <p:cNvGrpSpPr/>
            <p:nvPr/>
          </p:nvGrpSpPr>
          <p:grpSpPr>
            <a:xfrm>
              <a:off x="6608478" y="5622606"/>
              <a:ext cx="2932732" cy="390046"/>
              <a:chOff x="6608478" y="5622606"/>
              <a:chExt cx="2932732" cy="39004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282D46-C18F-1F46-A418-AEFF737355A5}"/>
                  </a:ext>
                </a:extLst>
              </p:cNvPr>
              <p:cNvSpPr txBox="1"/>
              <p:nvPr/>
            </p:nvSpPr>
            <p:spPr>
              <a:xfrm>
                <a:off x="6608478" y="5643320"/>
                <a:ext cx="2201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Duration of Heating ≈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A993765-A6A5-2748-9816-F9729A6C7651}"/>
                  </a:ext>
                </a:extLst>
              </p:cNvPr>
              <p:cNvSpPr/>
              <p:nvPr/>
            </p:nvSpPr>
            <p:spPr>
              <a:xfrm>
                <a:off x="8737785" y="5622606"/>
                <a:ext cx="80342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2.5 ms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105F2F-B422-4286-8D58-5E25D4CAC7B8}"/>
                </a:ext>
              </a:extLst>
            </p:cNvPr>
            <p:cNvGrpSpPr/>
            <p:nvPr/>
          </p:nvGrpSpPr>
          <p:grpSpPr>
            <a:xfrm>
              <a:off x="6972552" y="5946328"/>
              <a:ext cx="2568658" cy="370367"/>
              <a:chOff x="6972552" y="5946328"/>
              <a:chExt cx="2568658" cy="3703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AE07041-134E-FF4A-B378-F53A0C6719C7}"/>
                  </a:ext>
                </a:extLst>
              </p:cNvPr>
              <p:cNvSpPr txBox="1"/>
              <p:nvPr/>
            </p:nvSpPr>
            <p:spPr>
              <a:xfrm>
                <a:off x="6972552" y="5946328"/>
                <a:ext cx="183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Period of Cycles =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496AB6E-DED1-0E41-B397-8EC5DDA6EF84}"/>
                  </a:ext>
                </a:extLst>
              </p:cNvPr>
              <p:cNvSpPr/>
              <p:nvPr/>
            </p:nvSpPr>
            <p:spPr>
              <a:xfrm>
                <a:off x="8678473" y="5947363"/>
                <a:ext cx="8627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275 ms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8430500-7961-4783-A4A7-5266BA3D336F}"/>
              </a:ext>
            </a:extLst>
          </p:cNvPr>
          <p:cNvSpPr txBox="1"/>
          <p:nvPr/>
        </p:nvSpPr>
        <p:spPr>
          <a:xfrm>
            <a:off x="7129413" y="5602059"/>
            <a:ext cx="1843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200" dirty="0">
                <a:solidFill>
                  <a:schemeClr val="accent1"/>
                </a:solidFill>
              </a:rPr>
              <a:t>σ</a:t>
            </a:r>
            <a:r>
              <a:rPr lang="en-US" sz="2200" baseline="-25000" dirty="0">
                <a:solidFill>
                  <a:schemeClr val="accent1"/>
                </a:solidFill>
              </a:rPr>
              <a:t>fatigue</a:t>
            </a:r>
            <a:r>
              <a:rPr lang="en-US" sz="2200" dirty="0">
                <a:solidFill>
                  <a:schemeClr val="accent1"/>
                </a:solidFill>
              </a:rPr>
              <a:t> = ? MPa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A09EE-8E5C-4F50-B0AA-BD5D83635B84}"/>
              </a:ext>
            </a:extLst>
          </p:cNvPr>
          <p:cNvSpPr txBox="1"/>
          <p:nvPr/>
        </p:nvSpPr>
        <p:spPr>
          <a:xfrm>
            <a:off x="4722829" y="6052699"/>
            <a:ext cx="424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1"/>
                </a:solidFill>
              </a:rPr>
              <a:t>Check fatigue limits experimentally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3B2A434-5D17-4228-96AC-D754B92B6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4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 Limit (</a:t>
            </a:r>
            <a:r>
              <a:rPr lang="en-US" dirty="0" err="1"/>
              <a:t>Plansee</a:t>
            </a:r>
            <a:r>
              <a:rPr lang="en-US" dirty="0"/>
              <a:t> and ANSYS </a:t>
            </a:r>
            <a:r>
              <a:rPr lang="en-US" dirty="0" err="1"/>
              <a:t>Granta</a:t>
            </a:r>
            <a:r>
              <a:rPr lang="en-US" dirty="0"/>
              <a:t> Data)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Positron Target Design and Fatigue Studies, A. Ushakov, March 7,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9BAEEF-4A8A-4A73-8DB2-77A7B630164A}"/>
              </a:ext>
            </a:extLst>
          </p:cNvPr>
          <p:cNvSpPr txBox="1"/>
          <p:nvPr/>
        </p:nvSpPr>
        <p:spPr>
          <a:xfrm>
            <a:off x="446606" y="5716164"/>
            <a:ext cx="794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Fatigue Limit =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(Number of Cycles)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Yield Strength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(T), where k = &lt;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759B3-195D-4388-B9CD-293CD08FE51D}"/>
              </a:ext>
            </a:extLst>
          </p:cNvPr>
          <p:cNvGrpSpPr/>
          <p:nvPr/>
        </p:nvGrpSpPr>
        <p:grpSpPr>
          <a:xfrm>
            <a:off x="224919" y="2173042"/>
            <a:ext cx="4171153" cy="3281460"/>
            <a:chOff x="224919" y="2173042"/>
            <a:chExt cx="4171153" cy="3281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46B0E-ADFD-4E06-91FC-E461FB41E97E}"/>
                </a:ext>
              </a:extLst>
            </p:cNvPr>
            <p:cNvSpPr txBox="1"/>
            <p:nvPr/>
          </p:nvSpPr>
          <p:spPr>
            <a:xfrm>
              <a:off x="839756" y="2173042"/>
              <a:ext cx="3556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Yield Strength </a:t>
              </a:r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vs Temperature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181A9C-7273-41A8-B797-BA2BC58E24FC}"/>
                </a:ext>
              </a:extLst>
            </p:cNvPr>
            <p:cNvGrpSpPr/>
            <p:nvPr/>
          </p:nvGrpSpPr>
          <p:grpSpPr>
            <a:xfrm>
              <a:off x="224919" y="2576173"/>
              <a:ext cx="4171153" cy="2878329"/>
              <a:chOff x="224919" y="2576173"/>
              <a:chExt cx="4171153" cy="2878329"/>
            </a:xfrm>
          </p:grpSpPr>
          <p:graphicFrame>
            <p:nvGraphicFramePr>
              <p:cNvPr id="14" name="Object 13">
                <a:extLst>
                  <a:ext uri="{FF2B5EF4-FFF2-40B4-BE49-F238E27FC236}">
                    <a16:creationId xmlns:a16="http://schemas.microsoft.com/office/drawing/2014/main" id="{04E46EEA-2719-4A92-8EA9-CEAA284115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5510368"/>
                  </p:ext>
                </p:extLst>
              </p:nvPr>
            </p:nvGraphicFramePr>
            <p:xfrm>
              <a:off x="224919" y="2576173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30"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24919" y="2576173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299FD91-469F-4E42-A348-3C8DE68B7A78}"/>
                  </a:ext>
                </a:extLst>
              </p:cNvPr>
              <p:cNvSpPr txBox="1"/>
              <p:nvPr/>
            </p:nvSpPr>
            <p:spPr>
              <a:xfrm>
                <a:off x="3392986" y="2716251"/>
                <a:ext cx="85566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</a:t>
                </a:r>
                <a:b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Plansee</a:t>
                </a:r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A838B58-AC90-4768-BD35-B1D06347F734}"/>
              </a:ext>
            </a:extLst>
          </p:cNvPr>
          <p:cNvSpPr txBox="1"/>
          <p:nvPr/>
        </p:nvSpPr>
        <p:spPr>
          <a:xfrm>
            <a:off x="494778" y="1085850"/>
            <a:ext cx="111096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temperature reduces the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strength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fatigue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cyclic thermal loading can initiate and grow cracks (fracture)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7FE12-B4D9-46C2-AA6B-D5816801AA03}"/>
              </a:ext>
            </a:extLst>
          </p:cNvPr>
          <p:cNvGrpSpPr/>
          <p:nvPr/>
        </p:nvGrpSpPr>
        <p:grpSpPr>
          <a:xfrm>
            <a:off x="4550274" y="2175779"/>
            <a:ext cx="4697968" cy="3301095"/>
            <a:chOff x="4550274" y="2175779"/>
            <a:chExt cx="4697968" cy="33010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BE838AF-D63A-4E9C-9B35-750269FFABFD}"/>
                </a:ext>
              </a:extLst>
            </p:cNvPr>
            <p:cNvGrpSpPr/>
            <p:nvPr/>
          </p:nvGrpSpPr>
          <p:grpSpPr>
            <a:xfrm>
              <a:off x="4813682" y="2598545"/>
              <a:ext cx="4171153" cy="2878329"/>
              <a:chOff x="5993230" y="2598545"/>
              <a:chExt cx="4171153" cy="2878329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E1890FAB-F5BE-487C-B203-D2F5CE06AF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2948246"/>
                  </p:ext>
                </p:extLst>
              </p:nvPr>
            </p:nvGraphicFramePr>
            <p:xfrm>
              <a:off x="5993230" y="2598545"/>
              <a:ext cx="4171153" cy="28783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31"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993230" y="2598545"/>
                            <a:ext cx="4171153" cy="287832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A7967B1-5F3C-44BD-9EB5-A1F79172158E}"/>
                  </a:ext>
                </a:extLst>
              </p:cNvPr>
              <p:cNvSpPr txBox="1"/>
              <p:nvPr/>
            </p:nvSpPr>
            <p:spPr>
              <a:xfrm>
                <a:off x="7978955" y="2716252"/>
                <a:ext cx="145735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Tungsten at 22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°C</a:t>
                </a:r>
              </a:p>
              <a:p>
                <a:pPr algn="r"/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(ANSYS </a:t>
                </a:r>
                <a:r>
                  <a:rPr lang="fr-FR" sz="1200" dirty="0" err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Granta</a:t>
                </a:r>
                <a:r>
                  <a:rPr lang="fr-FR" sz="12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DA340A-B7C7-4610-B604-FDB67AC5EF84}"/>
                </a:ext>
              </a:extLst>
            </p:cNvPr>
            <p:cNvSpPr txBox="1"/>
            <p:nvPr/>
          </p:nvSpPr>
          <p:spPr>
            <a:xfrm>
              <a:off x="4550274" y="2175779"/>
              <a:ext cx="4697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Max Alternating Stress vs Number of Cycles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D17D626-BCD5-4429-8EF2-91F6A76BC711}"/>
              </a:ext>
            </a:extLst>
          </p:cNvPr>
          <p:cNvSpPr/>
          <p:nvPr/>
        </p:nvSpPr>
        <p:spPr>
          <a:xfrm>
            <a:off x="9325376" y="2405844"/>
            <a:ext cx="2645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17 kW Tungsten Target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Ø35 cm, 4 m/s rot. speed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BA0998-BBA7-4CFF-936E-64977D238B4D}"/>
              </a:ext>
            </a:extLst>
          </p:cNvPr>
          <p:cNvSpPr/>
          <p:nvPr/>
        </p:nvSpPr>
        <p:spPr>
          <a:xfrm>
            <a:off x="9218645" y="3086831"/>
            <a:ext cx="28590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6.5E+7 cycles/5000h</a:t>
            </a:r>
          </a:p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max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(6.5E+7 cycles) = 0.52</a:t>
            </a: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= 1020 MPa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(6.5E+7 cycles; 340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≈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MPa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0A48EE-AE31-4637-9C8F-1AFEED01C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0000" y="234000"/>
            <a:ext cx="633327" cy="44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5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7175</TotalTime>
  <Words>1940</Words>
  <Application>Microsoft Office PowerPoint</Application>
  <PresentationFormat>Widescreen</PresentationFormat>
  <Paragraphs>239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.PingFangSC-Regular</vt:lpstr>
      <vt:lpstr>Arial</vt:lpstr>
      <vt:lpstr>Calibri</vt:lpstr>
      <vt:lpstr>Cambria Math</vt:lpstr>
      <vt:lpstr>PingFangSC-Regular</vt:lpstr>
      <vt:lpstr>Office Theme</vt:lpstr>
      <vt:lpstr>Acrobat Document</vt:lpstr>
      <vt:lpstr>Positron Target Design and Fatigue Studies</vt:lpstr>
      <vt:lpstr>Polarization Transfer from e‒ to e+ in a Single High-Z Target</vt:lpstr>
      <vt:lpstr>Optimal Target Thickness and e+ Yield  </vt:lpstr>
      <vt:lpstr>LERF Polarized Positron Injector Concept</vt:lpstr>
      <vt:lpstr>Concept and Challenges of High-Power Target</vt:lpstr>
      <vt:lpstr>Radiation Damage of 17 kW Tungsten Target</vt:lpstr>
      <vt:lpstr>Average Temperature and Radiation Damage in 17 kW Tungsten Target</vt:lpstr>
      <vt:lpstr>Thermal Cycling in 17 kW Tungsten Spinning Target (Ø35 cm, vrot = 4 m/s)</vt:lpstr>
      <vt:lpstr>Fatigue Limit (Plansee and ANSYS Granta Data)</vt:lpstr>
      <vt:lpstr>Test of Target Materials with e‒ Beam at Mainz Microtron (MAMI)</vt:lpstr>
      <vt:lpstr>Peak Heat Density and Cycling Temperature in Tungsten for 3.5 MeV e‒ Beam </vt:lpstr>
      <vt:lpstr>Temperature of Tungsten Foil. 3.5 MeV e‒ Beam with Duty Cycle of 0.107</vt:lpstr>
      <vt:lpstr>Thermal Stress in Tungsten Foil. 3.5 MeV e‒ Beam with Duty Cycle of 0.107</vt:lpstr>
      <vt:lpstr>Radiation Damage by 50 μA @ 3.5 MeV e‒ Beam with Spot Size σ = 50 μm</vt:lpstr>
      <vt:lpstr>Test of Target Materials with Laser at JLab LERF Laser Lab 6</vt:lpstr>
      <vt:lpstr>Test of Target Materials with Laser at JLab LERF Laser Lab 6</vt:lpstr>
      <vt:lpstr>Summary and Outlook</vt:lpstr>
      <vt:lpstr>Acknowledgments</vt:lpstr>
      <vt:lpstr>PowerPoint Presentation</vt:lpstr>
      <vt:lpstr>Temperature Profiles at the End of Pulse for Different Sizes of Beam Spot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250</cp:revision>
  <dcterms:created xsi:type="dcterms:W3CDTF">2023-02-20T01:51:32Z</dcterms:created>
  <dcterms:modified xsi:type="dcterms:W3CDTF">2023-03-02T21:07:18Z</dcterms:modified>
</cp:coreProperties>
</file>