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6" r:id="rId2"/>
    <p:sldId id="286" r:id="rId3"/>
    <p:sldId id="283" r:id="rId4"/>
    <p:sldId id="284" r:id="rId5"/>
    <p:sldId id="285" r:id="rId6"/>
    <p:sldId id="287" r:id="rId7"/>
    <p:sldId id="266" r:id="rId8"/>
    <p:sldId id="260" r:id="rId9"/>
    <p:sldId id="267" r:id="rId10"/>
    <p:sldId id="277" r:id="rId11"/>
    <p:sldId id="289" r:id="rId12"/>
    <p:sldId id="290" r:id="rId13"/>
    <p:sldId id="295" r:id="rId14"/>
    <p:sldId id="278" r:id="rId15"/>
    <p:sldId id="294" r:id="rId16"/>
    <p:sldId id="268" r:id="rId17"/>
    <p:sldId id="269" r:id="rId18"/>
    <p:sldId id="270" r:id="rId19"/>
    <p:sldId id="273" r:id="rId20"/>
    <p:sldId id="293" r:id="rId2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4674"/>
  </p:normalViewPr>
  <p:slideViewPr>
    <p:cSldViewPr snapToGrid="0" snapToObjects="1">
      <p:cViewPr varScale="1">
        <p:scale>
          <a:sx n="102" d="100"/>
          <a:sy n="102" d="100"/>
        </p:scale>
        <p:origin x="13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7690-2673-4786-81D0-637CB771D4CE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03F9-6D52-462E-AACD-B18FC845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24-26,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S&amp;T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Review 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24-26, 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4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</a:t>
            </a:r>
            <a:r>
              <a:rPr lang="en-US" smtClean="0">
                <a:latin typeface="+mj-lt"/>
              </a:rPr>
              <a:t>Electron Source, </a:t>
            </a:r>
            <a:r>
              <a:rPr lang="en-US" dirty="0" smtClean="0">
                <a:latin typeface="+mj-lt"/>
              </a:rPr>
              <a:t>LDRD</a:t>
            </a:r>
            <a:endParaRPr lang="en-US" dirty="0"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789574"/>
            <a:ext cx="7772400" cy="1404235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7030A0"/>
              </a:solidFill>
              <a:latin typeface="+mn-lt"/>
            </a:endParaRPr>
          </a:p>
          <a:p>
            <a:endParaRPr lang="en-US" dirty="0">
              <a:solidFill>
                <a:srgbClr val="7030A0"/>
              </a:solidFill>
              <a:latin typeface="+mn-lt"/>
            </a:endParaRPr>
          </a:p>
          <a:p>
            <a:r>
              <a:rPr lang="en-US" dirty="0" smtClean="0">
                <a:latin typeface="+mn-lt"/>
              </a:rPr>
              <a:t>M</a:t>
            </a:r>
            <a:r>
              <a:rPr lang="en-US" dirty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Poelker</a:t>
            </a:r>
            <a:r>
              <a:rPr lang="en-US" dirty="0" smtClean="0">
                <a:latin typeface="+mn-lt"/>
              </a:rPr>
              <a:t> and R</a:t>
            </a:r>
            <a:r>
              <a:rPr lang="en-US" dirty="0">
                <a:latin typeface="+mn-lt"/>
              </a:rPr>
              <a:t>. </a:t>
            </a:r>
            <a:r>
              <a:rPr lang="en-US" dirty="0" smtClean="0">
                <a:latin typeface="+mn-lt"/>
              </a:rPr>
              <a:t>Suleiman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4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Photocathode Preparation Chamber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86" y="4298200"/>
            <a:ext cx="8168217" cy="2102177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CsSb grown with a mask – limit photocathode active area (3 mm </a:t>
            </a:r>
            <a:r>
              <a:rPr lang="en-US" dirty="0" smtClean="0">
                <a:latin typeface="+mn-lt"/>
              </a:rPr>
              <a:t>diameter) </a:t>
            </a:r>
            <a:r>
              <a:rPr lang="en-US" dirty="0">
                <a:latin typeface="+mn-lt"/>
              </a:rPr>
              <a:t>to reduce beam </a:t>
            </a:r>
            <a:r>
              <a:rPr lang="en-US" dirty="0" smtClean="0">
                <a:latin typeface="+mn-lt"/>
              </a:rPr>
              <a:t>halo, minimize vacuum excursions and high voltage arcing, prolong photogun operating lifetime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Active area can be offset from electrostatic center</a:t>
            </a:r>
          </a:p>
          <a:p>
            <a:r>
              <a:rPr lang="en-US" dirty="0">
                <a:latin typeface="+mn-lt"/>
              </a:rPr>
              <a:t>5 mm active area also available</a:t>
            </a:r>
          </a:p>
          <a:p>
            <a:r>
              <a:rPr lang="en-US" dirty="0">
                <a:latin typeface="+mn-lt"/>
              </a:rPr>
              <a:t>Entire photocathode can be activated </a:t>
            </a:r>
            <a:r>
              <a:rPr lang="en-US" dirty="0" smtClean="0">
                <a:latin typeface="+mn-lt"/>
              </a:rPr>
              <a:t>too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3368"/>
          <a:stretch/>
        </p:blipFill>
        <p:spPr>
          <a:xfrm>
            <a:off x="5031100" y="892851"/>
            <a:ext cx="3800475" cy="3330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" y="993106"/>
            <a:ext cx="409651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Gun HV Chamber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062194"/>
            <a:ext cx="7886700" cy="1329179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Upgraded HV Chamber with new </a:t>
            </a:r>
            <a:r>
              <a:rPr lang="en-US" sz="2000" dirty="0" smtClean="0">
                <a:latin typeface="+mn-lt"/>
              </a:rPr>
              <a:t>doped-</a:t>
            </a:r>
            <a:r>
              <a:rPr lang="en-US" sz="2000" dirty="0" smtClean="0">
                <a:latin typeface="+mn-lt"/>
                <a:cs typeface="Arial"/>
              </a:rPr>
              <a:t>alumina</a:t>
            </a:r>
            <a:r>
              <a:rPr lang="en-US" sz="2000" dirty="0" smtClean="0">
                <a:latin typeface="+mn-lt"/>
              </a:rPr>
              <a:t> inverted insulator </a:t>
            </a:r>
            <a:r>
              <a:rPr lang="en-US" sz="2000" dirty="0">
                <a:latin typeface="+mn-lt"/>
              </a:rPr>
              <a:t>and newly designed </a:t>
            </a:r>
            <a:r>
              <a:rPr lang="en-US" sz="2000" dirty="0" smtClean="0">
                <a:latin typeface="+mn-lt"/>
              </a:rPr>
              <a:t>screening electrode </a:t>
            </a:r>
            <a:r>
              <a:rPr lang="en-US" sz="2000" dirty="0">
                <a:latin typeface="+mn-lt"/>
              </a:rPr>
              <a:t>(triple point junction shield) to lower gradient from 12 MV/m to 10 MV/m at 350 kV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Photogun now operating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at 300 kV with gun solenoid at 400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A</a:t>
            </a: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3" descr="BlackR30 &amp; SS electrodesIS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75" y="1386316"/>
            <a:ext cx="4064000" cy="3048000"/>
          </a:xfrm>
          <a:prstGeom prst="rect">
            <a:avLst/>
          </a:prstGeom>
        </p:spPr>
      </p:pic>
      <p:pic>
        <p:nvPicPr>
          <p:cNvPr id="5" name="Picture 4" descr="Electrode inside the g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85" y="1034040"/>
            <a:ext cx="4574106" cy="34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Gun Solenoid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574462"/>
            <a:ext cx="8193911" cy="1750923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sz="2000" dirty="0" smtClean="0">
                <a:latin typeface="+mn-lt"/>
              </a:rPr>
              <a:t>Using spare </a:t>
            </a:r>
            <a:r>
              <a:rPr lang="en-US" sz="2000" dirty="0">
                <a:latin typeface="+mn-lt"/>
              </a:rPr>
              <a:t>CEBAF Dogleg magnet power supply (</a:t>
            </a:r>
            <a:r>
              <a:rPr lang="en-US" sz="2000" dirty="0" smtClean="0">
                <a:latin typeface="+mn-lt"/>
              </a:rPr>
              <a:t>500 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latin typeface="+mn-lt"/>
              </a:rPr>
              <a:t>80 V</a:t>
            </a:r>
            <a:r>
              <a:rPr lang="en-US" sz="2000" dirty="0">
                <a:latin typeface="+mn-lt"/>
              </a:rPr>
              <a:t>)</a:t>
            </a:r>
          </a:p>
          <a:p>
            <a:pPr marL="342900" indent="-342900"/>
            <a:r>
              <a:rPr lang="en-US" sz="2000" dirty="0">
                <a:latin typeface="+mn-lt"/>
              </a:rPr>
              <a:t>Learned that gun solenoid </a:t>
            </a:r>
            <a:r>
              <a:rPr lang="en-US" sz="2000" b="1" dirty="0">
                <a:latin typeface="+mn-lt"/>
              </a:rPr>
              <a:t>can</a:t>
            </a:r>
            <a:r>
              <a:rPr lang="en-US" sz="2000" dirty="0">
                <a:latin typeface="+mn-lt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+mn-lt"/>
              </a:rPr>
              <a:t>First trials with gun at </a:t>
            </a:r>
            <a:r>
              <a:rPr lang="en-US" sz="2000" kern="0" dirty="0" smtClean="0">
                <a:latin typeface="+mn-lt"/>
              </a:rPr>
              <a:t>high voltage </a:t>
            </a:r>
            <a:r>
              <a:rPr lang="en-US" sz="2000" kern="0" dirty="0">
                <a:latin typeface="+mn-lt"/>
              </a:rPr>
              <a:t>and solenoid </a:t>
            </a:r>
            <a:r>
              <a:rPr lang="en-US" sz="2000" kern="0" dirty="0" smtClean="0">
                <a:latin typeface="+mn-lt"/>
              </a:rPr>
              <a:t>ON </a:t>
            </a:r>
            <a:r>
              <a:rPr lang="en-US" sz="2000" kern="0" dirty="0">
                <a:latin typeface="+mn-lt"/>
              </a:rPr>
              <a:t>resulted in </a:t>
            </a:r>
            <a:r>
              <a:rPr lang="en-US" sz="2000" kern="0" dirty="0" smtClean="0">
                <a:latin typeface="+mn-lt"/>
              </a:rPr>
              <a:t>new field </a:t>
            </a:r>
            <a:r>
              <a:rPr lang="en-US" sz="2000" kern="0" dirty="0">
                <a:latin typeface="+mn-lt"/>
              </a:rPr>
              <a:t>emission </a:t>
            </a:r>
            <a:r>
              <a:rPr lang="en-US" sz="2000" kern="0" dirty="0" smtClean="0">
                <a:latin typeface="+mn-lt"/>
              </a:rPr>
              <a:t>and </a:t>
            </a:r>
            <a:r>
              <a:rPr lang="en-US" sz="2000" kern="0" dirty="0">
                <a:latin typeface="+mn-lt"/>
              </a:rPr>
              <a:t>vacuum activity</a:t>
            </a:r>
          </a:p>
          <a:p>
            <a:pPr marL="342900" indent="-342900"/>
            <a:r>
              <a:rPr lang="en-US" sz="2000" kern="0" dirty="0" smtClean="0">
                <a:latin typeface="+mn-lt"/>
              </a:rPr>
              <a:t>Procedure to energize solenoid without exciting new field emitters</a:t>
            </a:r>
            <a:endParaRPr lang="en-US" sz="2000" kern="0" dirty="0">
              <a:latin typeface="+mn-lt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25431"/>
              </p:ext>
            </p:extLst>
          </p:nvPr>
        </p:nvGraphicFramePr>
        <p:xfrm>
          <a:off x="201184" y="1100249"/>
          <a:ext cx="5071460" cy="3134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3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 layers by 20 turns</a:t>
                      </a:r>
                      <a:endParaRPr lang="en-US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0.198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79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Steel Photocathode 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887942"/>
            <a:ext cx="5724008" cy="137313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None/>
            </a:pPr>
            <a:r>
              <a:rPr lang="en-US" sz="2000" kern="0" dirty="0" smtClean="0"/>
              <a:t>New </a:t>
            </a:r>
            <a:r>
              <a:rPr lang="en-US" sz="2000" kern="0" dirty="0"/>
              <a:t>s</a:t>
            </a:r>
            <a:r>
              <a:rPr lang="en-US" sz="2000" kern="0" dirty="0" smtClean="0"/>
              <a:t>teel holders (pucks)</a:t>
            </a:r>
            <a:r>
              <a:rPr lang="en-US" sz="2000" dirty="0" smtClean="0"/>
              <a:t> to enhance </a:t>
            </a:r>
            <a:r>
              <a:rPr lang="en-US" sz="2000" dirty="0"/>
              <a:t>field to 2.0 </a:t>
            </a:r>
            <a:r>
              <a:rPr lang="en-US" sz="2000" dirty="0" err="1"/>
              <a:t>kG</a:t>
            </a:r>
            <a:r>
              <a:rPr lang="en-US" sz="2000" dirty="0"/>
              <a:t> at </a:t>
            </a:r>
            <a:r>
              <a:rPr lang="en-US" sz="2000" dirty="0" smtClean="0"/>
              <a:t>photocathode</a:t>
            </a:r>
            <a:r>
              <a:rPr lang="en-US" sz="2000" dirty="0"/>
              <a:t>. Two </a:t>
            </a:r>
            <a:r>
              <a:rPr lang="en-US" sz="2000" dirty="0" smtClean="0"/>
              <a:t>types: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/>
              <a:t>Molybdenum </a:t>
            </a:r>
            <a:r>
              <a:rPr lang="en-US" sz="1800" dirty="0"/>
              <a:t>and carbon steel hybrid </a:t>
            </a:r>
            <a:r>
              <a:rPr lang="en-US" sz="1800" dirty="0" smtClean="0"/>
              <a:t>puck</a:t>
            </a:r>
          </a:p>
          <a:p>
            <a:pPr marL="971550" lvl="1" indent="-514350">
              <a:buClrTx/>
              <a:buFont typeface="+mj-lt"/>
              <a:buAutoNum type="romanUcPeriod"/>
            </a:pPr>
            <a:r>
              <a:rPr lang="en-US" sz="1800" dirty="0" smtClean="0"/>
              <a:t>Carbon </a:t>
            </a:r>
            <a:r>
              <a:rPr lang="en-US" sz="1800" dirty="0"/>
              <a:t>steel </a:t>
            </a:r>
            <a:r>
              <a:rPr lang="en-US" sz="1800" dirty="0" smtClean="0"/>
              <a:t>puck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6904" b="2332"/>
          <a:stretch/>
        </p:blipFill>
        <p:spPr>
          <a:xfrm>
            <a:off x="18087" y="1328928"/>
            <a:ext cx="5261049" cy="35234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73496" y="925360"/>
            <a:ext cx="4490015" cy="5417885"/>
            <a:chOff x="4473496" y="718096"/>
            <a:chExt cx="4490015" cy="5417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5" t="14686" r="19188" b="12464"/>
            <a:stretch/>
          </p:blipFill>
          <p:spPr>
            <a:xfrm>
              <a:off x="6158944" y="718096"/>
              <a:ext cx="2804567" cy="24139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4" t="16425" r="20962" b="17488"/>
            <a:stretch/>
          </p:blipFill>
          <p:spPr>
            <a:xfrm>
              <a:off x="6172169" y="3290640"/>
              <a:ext cx="2778119" cy="2399258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5979036" y="1045276"/>
              <a:ext cx="172047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473496" y="860610"/>
              <a:ext cx="150554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Molybdenum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2" idx="0"/>
            </p:cNvCxnSpPr>
            <p:nvPr/>
          </p:nvCxnSpPr>
          <p:spPr bwMode="auto">
            <a:xfrm flipV="1">
              <a:off x="7539057" y="5435749"/>
              <a:ext cx="7791" cy="330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83831" y="5766649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4" idx="3"/>
            </p:cNvCxnSpPr>
            <p:nvPr/>
          </p:nvCxnSpPr>
          <p:spPr bwMode="auto">
            <a:xfrm>
              <a:off x="5979036" y="1882038"/>
              <a:ext cx="240959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268585" y="1697372"/>
              <a:ext cx="71045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25451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 smtClean="0">
                <a:latin typeface="+mj-lt"/>
              </a:rPr>
              <a:t>Non-</a:t>
            </a:r>
            <a:r>
              <a:rPr lang="en-US" kern="0" dirty="0">
                <a:latin typeface="+mj-lt"/>
              </a:rPr>
              <a:t>m</a:t>
            </a:r>
            <a:r>
              <a:rPr lang="en-US" kern="0" dirty="0" smtClean="0">
                <a:latin typeface="+mj-lt"/>
              </a:rPr>
              <a:t>agnetized Beam</a:t>
            </a:r>
            <a:endParaRPr lang="en-US" dirty="0"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930" y="1280999"/>
            <a:ext cx="3141891" cy="4469351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Commissioned beamline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 smtClean="0">
              <a:latin typeface="+mn-lt"/>
            </a:endParaRP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Measured beam emittance, typical thermal angle (</a:t>
            </a:r>
            <a:r>
              <a:rPr lang="en-US" sz="2000" kern="0" dirty="0" err="1" smtClean="0">
                <a:latin typeface="+mn-lt"/>
              </a:rPr>
              <a:t>th</a:t>
            </a:r>
            <a:r>
              <a:rPr lang="en-US" sz="2000" kern="0" baseline="-25000" dirty="0" err="1" smtClean="0">
                <a:latin typeface="+mn-lt"/>
              </a:rPr>
              <a:t>n</a:t>
            </a:r>
            <a:r>
              <a:rPr lang="en-US" sz="2000" kern="0" dirty="0" smtClean="0">
                <a:latin typeface="+mn-lt"/>
              </a:rPr>
              <a:t>) value of 0.5 mm </a:t>
            </a:r>
            <a:r>
              <a:rPr lang="en-US" sz="2000" kern="0" dirty="0" err="1" smtClean="0">
                <a:latin typeface="+mn-lt"/>
              </a:rPr>
              <a:t>mrad</a:t>
            </a:r>
            <a:r>
              <a:rPr lang="en-US" sz="2000" kern="0" dirty="0" smtClean="0">
                <a:latin typeface="+mn-lt"/>
              </a:rPr>
              <a:t>/mm(</a:t>
            </a:r>
            <a:r>
              <a:rPr lang="en-US" sz="2000" kern="0" dirty="0" err="1" smtClean="0">
                <a:latin typeface="+mn-lt"/>
              </a:rPr>
              <a:t>rms</a:t>
            </a:r>
            <a:r>
              <a:rPr lang="en-US" sz="2000" kern="0" dirty="0" smtClean="0">
                <a:latin typeface="+mn-lt"/>
              </a:rPr>
              <a:t>), consistent with published data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endParaRPr lang="en-US" sz="2000" kern="0" dirty="0">
              <a:latin typeface="+mn-lt"/>
            </a:endParaRP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/>
              <a:t>Delivered 1.0 mA </a:t>
            </a:r>
            <a:r>
              <a:rPr lang="en-US" sz="2000" kern="0" dirty="0" smtClean="0"/>
              <a:t>dc</a:t>
            </a:r>
            <a:endParaRPr lang="en-US" sz="20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17" y="833549"/>
            <a:ext cx="5692140" cy="5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latin typeface="+mj-lt"/>
              </a:rPr>
              <a:t>High Current Magnetized </a:t>
            </a:r>
            <a:r>
              <a:rPr lang="en-US" kern="0" dirty="0" smtClean="0">
                <a:latin typeface="+mj-lt"/>
              </a:rPr>
              <a:t>Beam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6519" r="6708" b="2655"/>
          <a:stretch/>
        </p:blipFill>
        <p:spPr>
          <a:xfrm>
            <a:off x="2764231" y="857837"/>
            <a:ext cx="6089715" cy="410066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317636" y="1181942"/>
            <a:ext cx="1074337" cy="446920"/>
          </a:xfrm>
          <a:prstGeom prst="wedgeRoundRectCallout">
            <a:avLst>
              <a:gd name="adj1" fmla="val 49871"/>
              <a:gd name="adj2" fmla="val -20535"/>
              <a:gd name="adj3" fmla="val 16667"/>
            </a:avLst>
          </a:prstGeom>
          <a:solidFill>
            <a:srgbClr val="37A9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tx1"/>
                </a:solidFill>
              </a:rPr>
              <a:t>1450 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3122" y="4950372"/>
            <a:ext cx="6193410" cy="1393869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 smtClean="0">
                <a:latin typeface="+mn-lt"/>
              </a:rPr>
              <a:t>Delivered </a:t>
            </a:r>
            <a:r>
              <a:rPr lang="en-US" sz="2000" kern="0" dirty="0">
                <a:latin typeface="+mn-lt"/>
              </a:rPr>
              <a:t>0.5 mA dc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+mn-lt"/>
              </a:rPr>
              <a:t>Plan for 5 mA by end of </a:t>
            </a:r>
            <a:r>
              <a:rPr lang="en-US" sz="2000" kern="0" dirty="0" smtClean="0">
                <a:latin typeface="+mn-lt"/>
              </a:rPr>
              <a:t>summer – installed dc ion-clearing electrodes to stop ions in beamline from reaching gun and causing HV arcs</a:t>
            </a:r>
            <a:endParaRPr lang="en-US" sz="2000" kern="0" dirty="0">
              <a:latin typeface="+mn-lt"/>
            </a:endParaRPr>
          </a:p>
          <a:p>
            <a:pPr marL="57150" indent="0">
              <a:buNone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20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Measuring </a:t>
            </a:r>
            <a:r>
              <a:rPr lang="en-US" dirty="0" smtClean="0">
                <a:latin typeface="+mj-lt"/>
              </a:rPr>
              <a:t>Electron Beam Magnetization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Use slit and viewscreens to measure mechanical angular momentum: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501046"/>
              </p:ext>
            </p:extLst>
          </p:nvPr>
        </p:nvGraphicFramePr>
        <p:xfrm>
          <a:off x="258763" y="5159375"/>
          <a:ext cx="3892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3" imgW="1777680" imgH="393480" progId="Equation.3">
                  <p:embed/>
                </p:oleObj>
              </mc:Choice>
              <mc:Fallback>
                <p:oleObj name="Equation" r:id="rId3" imgW="1777680" imgH="3934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159375"/>
                        <a:ext cx="3892550" cy="93662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: laser </a:t>
                </a:r>
                <a:r>
                  <a:rPr lang="en-US" sz="2000" dirty="0" err="1" smtClean="0"/>
                  <a:t>rms</a:t>
                </a:r>
                <a:r>
                  <a:rPr lang="en-US" sz="2000" dirty="0" smtClean="0"/>
                  <a:t> size</a:t>
                </a:r>
              </a:p>
              <a:p>
                <a:r>
                  <a:rPr lang="el-GR" sz="2000" dirty="0"/>
                  <a:t>φ</a:t>
                </a:r>
                <a:r>
                  <a:rPr lang="en-US" sz="2000" dirty="0" smtClean="0"/>
                  <a:t>: rotation (sheering) angle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322" y="5159674"/>
                <a:ext cx="3602461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692" t="-2395" r="-67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19" name="Picture 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65" y="1763193"/>
            <a:ext cx="6303264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Slit and Viewscreen Measurement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5824583" cy="914401"/>
            <a:chOff x="2133600" y="787399"/>
            <a:chExt cx="5824583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98399" y="996964"/>
              <a:ext cx="1559784" cy="495268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4253644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1450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5081047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906651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41548" y="5406234"/>
            <a:ext cx="1131296" cy="5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TE</a:t>
            </a:r>
            <a:r>
              <a:rPr lang="en-US" baseline="-25000" dirty="0">
                <a:latin typeface="+mj-lt"/>
              </a:rPr>
              <a:t>011</a:t>
            </a:r>
            <a:r>
              <a:rPr lang="en-US" dirty="0">
                <a:latin typeface="+mj-lt"/>
              </a:rPr>
              <a:t> Cavity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Non-invasive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echnique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New non-invasive technique to measure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electron beam magnetization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Filed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inventor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disclosure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entitled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“Non-invasive RF Cavity to Measure Beam Magnetization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”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6" b="4487"/>
          <a:stretch/>
        </p:blipFill>
        <p:spPr bwMode="auto">
          <a:xfrm>
            <a:off x="1159326" y="4543720"/>
            <a:ext cx="2677299" cy="18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7840"/>
          <a:stretch/>
        </p:blipFill>
        <p:spPr bwMode="auto">
          <a:xfrm>
            <a:off x="1199416" y="2673700"/>
            <a:ext cx="2597121" cy="17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559" y="3030711"/>
            <a:ext cx="1167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E-field: only in azimuthal direction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3559" y="4867126"/>
            <a:ext cx="1232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H-field: only in longitudinal and radial direction</a:t>
            </a:r>
            <a:endParaRPr lang="en-US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66" y="4527669"/>
            <a:ext cx="24458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84" y="2598651"/>
            <a:ext cx="2202203" cy="18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6"/>
          <a:srcRect t="12753" b="12753"/>
          <a:stretch>
            <a:fillRect/>
          </a:stretch>
        </p:blipFill>
        <p:spPr>
          <a:xfrm>
            <a:off x="6410713" y="2560206"/>
            <a:ext cx="2304631" cy="1537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862" y="4432424"/>
            <a:ext cx="2053182" cy="16775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04220" y="4093870"/>
            <a:ext cx="2511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Copper cavity in progress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5827" y="6062732"/>
            <a:ext cx="2845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Waveguide-coax out-coupler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6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Outlook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4982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Continue </a:t>
            </a:r>
            <a:r>
              <a:rPr lang="en-US" sz="2000" dirty="0">
                <a:latin typeface="+mn-lt"/>
              </a:rPr>
              <a:t>to characterize magnetized </a:t>
            </a:r>
            <a:r>
              <a:rPr lang="en-US" sz="2000" dirty="0" smtClean="0">
                <a:latin typeface="+mn-lt"/>
              </a:rPr>
              <a:t>beam and </a:t>
            </a: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ross check </a:t>
            </a:r>
            <a:r>
              <a:rPr lang="en-US" sz="2000" dirty="0">
                <a:latin typeface="+mn-lt"/>
              </a:rPr>
              <a:t>measurements with </a:t>
            </a:r>
            <a:r>
              <a:rPr lang="en-US" sz="2000" dirty="0" smtClean="0">
                <a:latin typeface="+mn-lt"/>
              </a:rPr>
              <a:t>simulation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Test magnetic puck (i.e., steel photocathode holder), which should enhance beam magnetization for given solenoid current</a:t>
            </a:r>
          </a:p>
          <a:p>
            <a:r>
              <a:rPr lang="en-US" sz="2000" dirty="0"/>
              <a:t>Install RF pulsed </a:t>
            </a:r>
            <a:r>
              <a:rPr lang="en-US" sz="2000" dirty="0" smtClean="0"/>
              <a:t>laser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Build </a:t>
            </a:r>
            <a:r>
              <a:rPr lang="en-US" sz="2000" dirty="0">
                <a:latin typeface="+mn-lt"/>
              </a:rPr>
              <a:t>and install </a:t>
            </a:r>
            <a:r>
              <a:rPr lang="en-US" sz="2000" dirty="0" smtClean="0">
                <a:latin typeface="+mn-lt"/>
              </a:rPr>
              <a:t>TE</a:t>
            </a:r>
            <a:r>
              <a:rPr lang="en-US" sz="2000" baseline="-25000" dirty="0" smtClean="0">
                <a:latin typeface="+mn-lt"/>
              </a:rPr>
              <a:t>011</a:t>
            </a:r>
            <a:r>
              <a:rPr lang="en-US" sz="2000" dirty="0" smtClean="0">
                <a:latin typeface="+mn-lt"/>
              </a:rPr>
              <a:t> cavity to </a:t>
            </a:r>
            <a:r>
              <a:rPr lang="en-US" sz="2000" dirty="0">
                <a:latin typeface="+mn-lt"/>
              </a:rPr>
              <a:t>measure beam magnetization in collaboration with </a:t>
            </a:r>
            <a:r>
              <a:rPr lang="en-US" sz="2000" dirty="0" smtClean="0">
                <a:latin typeface="+mn-lt"/>
              </a:rPr>
              <a:t>JLab SRF Institute and Brock Roberts (Electrodynamics LLC)</a:t>
            </a:r>
          </a:p>
          <a:p>
            <a:r>
              <a:rPr lang="en-US" sz="2000" dirty="0"/>
              <a:t>Demonstrate 32 </a:t>
            </a:r>
            <a:r>
              <a:rPr lang="en-US" sz="2000" dirty="0" smtClean="0"/>
              <a:t>mA magnetized beam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b="1" u="sng" dirty="0" smtClean="0">
                <a:latin typeface="+mn-lt"/>
              </a:rPr>
              <a:t>Next:</a:t>
            </a:r>
            <a:r>
              <a:rPr lang="en-US" sz="2000" dirty="0" smtClean="0">
                <a:latin typeface="+mn-lt"/>
              </a:rPr>
              <a:t> Funded </a:t>
            </a: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hase-II SBIR with </a:t>
            </a:r>
            <a:r>
              <a:rPr lang="en-US" sz="2000" dirty="0" err="1">
                <a:latin typeface="+mn-lt"/>
              </a:rPr>
              <a:t>Xelera</a:t>
            </a:r>
            <a:r>
              <a:rPr lang="en-US" sz="2000" dirty="0">
                <a:latin typeface="+mn-lt"/>
              </a:rPr>
              <a:t>, to develop </a:t>
            </a:r>
            <a:r>
              <a:rPr lang="en-US" sz="2000" dirty="0" err="1">
                <a:latin typeface="+mn-lt"/>
              </a:rPr>
              <a:t>rf</a:t>
            </a:r>
            <a:r>
              <a:rPr lang="en-US" sz="2000" dirty="0">
                <a:latin typeface="+mn-lt"/>
              </a:rPr>
              <a:t>-pulsed </a:t>
            </a:r>
            <a:r>
              <a:rPr lang="en-US" sz="2000" dirty="0" smtClean="0">
                <a:latin typeface="+mn-lt"/>
              </a:rPr>
              <a:t>dc high voltage thermionic gun to be installed at Gun Test Stand (GTS) in FY19 – will use LDRD beamline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0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31671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Magnetized Bunched-Beam Electron Cooling</a:t>
            </a:r>
          </a:p>
          <a:p>
            <a:r>
              <a:rPr lang="en-US" sz="2800" dirty="0" smtClean="0">
                <a:latin typeface="+mn-lt"/>
              </a:rPr>
              <a:t>LDRD Magnetized </a:t>
            </a:r>
            <a:r>
              <a:rPr lang="en-US" sz="2800" dirty="0">
                <a:latin typeface="+mn-lt"/>
              </a:rPr>
              <a:t>Electron Source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K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CsSb </a:t>
            </a:r>
            <a:r>
              <a:rPr lang="en-US" sz="2800" dirty="0" smtClean="0">
                <a:latin typeface="+mn-lt"/>
              </a:rPr>
              <a:t>Photocathode and </a:t>
            </a:r>
            <a:r>
              <a:rPr lang="en-US" sz="2800" dirty="0">
                <a:latin typeface="+mn-lt"/>
              </a:rPr>
              <a:t>HV </a:t>
            </a:r>
            <a:r>
              <a:rPr lang="en-US" sz="2800" dirty="0" smtClean="0">
                <a:latin typeface="+mn-lt"/>
              </a:rPr>
              <a:t>Chambers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 smtClean="0">
                <a:latin typeface="+mn-lt"/>
              </a:rPr>
              <a:t>Gun Solenoid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Beamline</a:t>
            </a:r>
          </a:p>
          <a:p>
            <a:r>
              <a:rPr lang="en-US" sz="2800" dirty="0">
                <a:latin typeface="+mn-lt"/>
              </a:rPr>
              <a:t>Generation of Magnetized </a:t>
            </a:r>
            <a:r>
              <a:rPr lang="en-US" sz="2800" dirty="0" smtClean="0">
                <a:latin typeface="+mn-lt"/>
              </a:rPr>
              <a:t>Electron Beam 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Measuring E</a:t>
            </a:r>
            <a:r>
              <a:rPr lang="en-US" sz="2800" dirty="0" smtClean="0">
                <a:latin typeface="+mn-lt"/>
              </a:rPr>
              <a:t>lectron </a:t>
            </a:r>
            <a:r>
              <a:rPr lang="en-US" sz="2800" dirty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eam Magnetization</a:t>
            </a:r>
            <a:endParaRPr lang="en-US" sz="2800" dirty="0">
              <a:latin typeface="+mn-lt"/>
            </a:endParaRP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Slit and Viewscreens</a:t>
            </a:r>
          </a:p>
          <a:p>
            <a:pPr marL="1028700" lvl="1" indent="-571500">
              <a:buClrTx/>
              <a:buFont typeface="+mj-lt"/>
              <a:buAutoNum type="romanUcPeriod"/>
            </a:pPr>
            <a:r>
              <a:rPr lang="en-US" sz="2800" dirty="0">
                <a:latin typeface="+mn-lt"/>
              </a:rPr>
              <a:t>TE</a:t>
            </a:r>
            <a:r>
              <a:rPr lang="en-US" sz="2800" baseline="-25000" dirty="0">
                <a:latin typeface="+mn-lt"/>
              </a:rPr>
              <a:t>011</a:t>
            </a:r>
            <a:r>
              <a:rPr lang="en-US" sz="2800" dirty="0">
                <a:latin typeface="+mn-lt"/>
              </a:rPr>
              <a:t> Cavity: new method</a:t>
            </a:r>
          </a:p>
          <a:p>
            <a:r>
              <a:rPr lang="en-US" sz="2800" dirty="0" smtClean="0">
                <a:latin typeface="+mn-lt"/>
              </a:rPr>
              <a:t>Outlook</a:t>
            </a:r>
          </a:p>
          <a:p>
            <a:r>
              <a:rPr lang="en-US" sz="2800" dirty="0" smtClean="0">
                <a:latin typeface="+mn-lt"/>
              </a:rPr>
              <a:t>Summary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02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34965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K</a:t>
            </a:r>
            <a:r>
              <a:rPr lang="en-US" sz="2000" baseline="-25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CsSb </a:t>
            </a:r>
            <a:r>
              <a:rPr lang="en-US" sz="2000" dirty="0">
                <a:latin typeface="+mn-lt"/>
              </a:rPr>
              <a:t>Photocathode Preparation Chamber, </a:t>
            </a:r>
            <a:r>
              <a:rPr lang="en-US" sz="2000" kern="0" dirty="0">
                <a:latin typeface="+mn-lt"/>
              </a:rPr>
              <a:t>Gun, Solenoid and Beamline are all operational</a:t>
            </a:r>
          </a:p>
          <a:p>
            <a:r>
              <a:rPr lang="en-US" sz="2000" dirty="0" smtClean="0">
                <a:latin typeface="+mn-lt"/>
              </a:rPr>
              <a:t>Photogun operates reliably at 300 kV </a:t>
            </a:r>
          </a:p>
          <a:p>
            <a:r>
              <a:rPr lang="en-US" sz="2000" dirty="0" smtClean="0">
                <a:latin typeface="+mn-lt"/>
              </a:rPr>
              <a:t>Cathode </a:t>
            </a:r>
            <a:r>
              <a:rPr lang="en-US" sz="2000" dirty="0">
                <a:latin typeface="+mn-lt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+mn-lt"/>
              </a:rPr>
              <a:t>Have successfully magnetized electron beam and measured rotation </a:t>
            </a:r>
            <a:r>
              <a:rPr lang="en-US" sz="2000" dirty="0" smtClean="0">
                <a:latin typeface="+mn-lt"/>
              </a:rPr>
              <a:t>angle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  <a:p>
            <a:pPr marL="0" indent="0">
              <a:buNone/>
            </a:pPr>
            <a:r>
              <a:rPr lang="en-US" sz="2000" dirty="0" smtClean="0">
                <a:latin typeface="+mn-lt"/>
              </a:rPr>
              <a:t>Thanks to: </a:t>
            </a:r>
            <a:r>
              <a:rPr lang="en-US" sz="2000" dirty="0"/>
              <a:t>P. Adderley, J. </a:t>
            </a:r>
            <a:r>
              <a:rPr lang="en-US" sz="2000" dirty="0" err="1"/>
              <a:t>Benesch</a:t>
            </a:r>
            <a:r>
              <a:rPr lang="en-US" sz="2000" dirty="0"/>
              <a:t>, B. Bullard, J. </a:t>
            </a:r>
            <a:r>
              <a:rPr lang="en-US" sz="2000" dirty="0" err="1"/>
              <a:t>Grames</a:t>
            </a:r>
            <a:r>
              <a:rPr lang="en-US" sz="2000" dirty="0"/>
              <a:t>, </a:t>
            </a:r>
            <a:r>
              <a:rPr lang="en-US" sz="2000" dirty="0" smtClean="0"/>
              <a:t>J. </a:t>
            </a:r>
            <a:r>
              <a:rPr lang="en-US" sz="2000" dirty="0" err="1" smtClean="0"/>
              <a:t>Guo</a:t>
            </a:r>
            <a:r>
              <a:rPr lang="en-US" sz="2000" dirty="0" smtClean="0"/>
              <a:t>, F</a:t>
            </a:r>
            <a:r>
              <a:rPr lang="en-US" sz="2000" dirty="0"/>
              <a:t>. Hannon, J. </a:t>
            </a:r>
            <a:r>
              <a:rPr lang="en-US" sz="2000" dirty="0" err="1"/>
              <a:t>Hansknecht</a:t>
            </a:r>
            <a:r>
              <a:rPr lang="en-US" sz="2000" dirty="0"/>
              <a:t>, C. Hernandez-Garcia, R. </a:t>
            </a:r>
            <a:r>
              <a:rPr lang="en-US" sz="2000" dirty="0" err="1"/>
              <a:t>Kazimi</a:t>
            </a:r>
            <a:r>
              <a:rPr lang="en-US" sz="2000" dirty="0"/>
              <a:t>, G. </a:t>
            </a:r>
            <a:r>
              <a:rPr lang="en-US" sz="2000" dirty="0" err="1"/>
              <a:t>Krafft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M. A. </a:t>
            </a:r>
            <a:r>
              <a:rPr lang="en-US" sz="2000" dirty="0" err="1" smtClean="0">
                <a:solidFill>
                  <a:srgbClr val="00B0F0"/>
                </a:solidFill>
              </a:rPr>
              <a:t>Mamun</a:t>
            </a:r>
            <a:r>
              <a:rPr lang="en-US" sz="2000" dirty="0" smtClean="0"/>
              <a:t>, </a:t>
            </a:r>
            <a:r>
              <a:rPr lang="en-US" sz="2000" dirty="0">
                <a:solidFill>
                  <a:srgbClr val="00B050"/>
                </a:solidFill>
              </a:rPr>
              <a:t>Y. Wang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S. </a:t>
            </a:r>
            <a:r>
              <a:rPr lang="en-US" sz="2000" dirty="0" err="1">
                <a:solidFill>
                  <a:srgbClr val="00B050"/>
                </a:solidFill>
              </a:rPr>
              <a:t>Wijiethunga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</a:rPr>
              <a:t>J. </a:t>
            </a:r>
            <a:r>
              <a:rPr lang="en-US" sz="2000" dirty="0" err="1">
                <a:solidFill>
                  <a:srgbClr val="00B050"/>
                </a:solidFill>
              </a:rPr>
              <a:t>Yoskovitz</a:t>
            </a:r>
            <a:r>
              <a:rPr lang="en-US" sz="2000" dirty="0"/>
              <a:t>, S. Zhang</a:t>
            </a:r>
          </a:p>
          <a:p>
            <a:pPr marL="0" indent="0">
              <a:buNone/>
            </a:pPr>
            <a:endParaRPr lang="en-US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49" y="5679278"/>
            <a:ext cx="24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Students</a:t>
            </a:r>
          </a:p>
          <a:p>
            <a:r>
              <a:rPr lang="en-US" sz="1600" dirty="0" smtClean="0">
                <a:solidFill>
                  <a:srgbClr val="00B0F0"/>
                </a:solidFill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624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JLEIC High Energy Electron Cooler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Bunched-Beam Electron Cooling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</a:rPr>
              <a:t>Ion beam cooling </a:t>
            </a:r>
            <a:r>
              <a:rPr lang="en-US" sz="2000" dirty="0">
                <a:latin typeface="+mn-lt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+mn-lt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Electron beam helical </a:t>
            </a:r>
            <a:r>
              <a:rPr lang="en-US" sz="1600" dirty="0">
                <a:latin typeface="+mn-lt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+mn-lt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Electron-ion </a:t>
            </a:r>
            <a:r>
              <a:rPr lang="en-US" sz="1600" dirty="0">
                <a:latin typeface="+mn-lt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+mn-lt"/>
              </a:rPr>
              <a:t>velocity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Long cooling solenoid </a:t>
            </a:r>
            <a:r>
              <a:rPr lang="en-US" sz="2000" dirty="0">
                <a:latin typeface="+mn-lt"/>
              </a:rPr>
              <a:t>provides desired cooling </a:t>
            </a:r>
            <a:r>
              <a:rPr lang="en-US" sz="2000" dirty="0" smtClean="0">
                <a:latin typeface="+mn-lt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Counteracting </a:t>
            </a:r>
            <a:r>
              <a:rPr lang="en-US" sz="1600" dirty="0">
                <a:latin typeface="+mn-lt"/>
              </a:rPr>
              <a:t>emittance degradation induced by intra-beam </a:t>
            </a:r>
            <a:r>
              <a:rPr lang="en-US" sz="1600" dirty="0" smtClean="0">
                <a:latin typeface="+mn-lt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Maintaining </a:t>
            </a:r>
            <a:r>
              <a:rPr lang="en-US" sz="1600" dirty="0">
                <a:latin typeface="+mn-lt"/>
              </a:rPr>
              <a:t>ion beam emittance during </a:t>
            </a:r>
            <a:r>
              <a:rPr lang="en-US" sz="1600" dirty="0" smtClean="0">
                <a:latin typeface="+mn-lt"/>
              </a:rPr>
              <a:t>collisions and extending </a:t>
            </a:r>
            <a:r>
              <a:rPr lang="en-US" sz="1600" dirty="0">
                <a:latin typeface="+mn-lt"/>
              </a:rPr>
              <a:t>luminosity </a:t>
            </a:r>
            <a:r>
              <a:rPr lang="en-US" sz="1600" dirty="0" smtClean="0">
                <a:latin typeface="+mn-lt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+mn-lt"/>
              </a:rPr>
              <a:t>Suppressing </a:t>
            </a:r>
            <a:r>
              <a:rPr lang="en-US" sz="1600" dirty="0">
                <a:latin typeface="+mn-lt"/>
              </a:rPr>
              <a:t>electron-ion </a:t>
            </a:r>
            <a:r>
              <a:rPr lang="en-US" sz="1600" dirty="0" smtClean="0">
                <a:latin typeface="+mn-lt"/>
              </a:rPr>
              <a:t>recombination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dirty="0" smtClean="0">
              <a:latin typeface="+mn-lt"/>
            </a:endParaRPr>
          </a:p>
          <a:p>
            <a:pPr marL="571500" lvl="1" indent="0">
              <a:buNone/>
            </a:pPr>
            <a:r>
              <a:rPr lang="en-US" sz="1600" u="sng" dirty="0" smtClean="0">
                <a:latin typeface="+mn-lt"/>
              </a:rPr>
              <a:t>but putting electron beam into cooling solenoid represents a challenge</a:t>
            </a:r>
          </a:p>
          <a:p>
            <a:pPr lvl="1">
              <a:buFont typeface="Arial" panose="020B0604020202020204" pitchFamily="34" charset="0"/>
              <a:buChar char="−"/>
            </a:pPr>
            <a:endParaRPr lang="en-US" sz="1600" u="sng" dirty="0">
              <a:solidFill>
                <a:srgbClr val="00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Solution: </a:t>
            </a:r>
            <a:r>
              <a:rPr lang="en-US" sz="2000" dirty="0" smtClean="0">
                <a:solidFill>
                  <a:srgbClr val="000000"/>
                </a:solidFill>
              </a:rPr>
              <a:t>Beam rotation in cooling </a:t>
            </a:r>
            <a:r>
              <a:rPr lang="en-US" sz="2000" dirty="0">
                <a:solidFill>
                  <a:srgbClr val="000000"/>
                </a:solidFill>
              </a:rPr>
              <a:t>solenoid is compensated by creating electrons inside a longitudinal magnet field</a:t>
            </a:r>
            <a:endParaRPr lang="en-US" sz="2000" u="sng" dirty="0"/>
          </a:p>
          <a:p>
            <a:pPr marL="514350" indent="-514350"/>
            <a:endParaRPr lang="en-US" sz="20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86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Cooling Schematics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Electron </a:t>
            </a:r>
            <a:r>
              <a:rPr lang="en-US" dirty="0"/>
              <a:t>beam suffers </a:t>
            </a:r>
            <a:r>
              <a:rPr lang="en-US" dirty="0" smtClean="0"/>
              <a:t>an azimuthal </a:t>
            </a:r>
            <a:r>
              <a:rPr lang="en-US" dirty="0"/>
              <a:t>kick at entrance of cooling solenoid. But this kick can </a:t>
            </a:r>
            <a:r>
              <a:rPr lang="en-US" dirty="0" smtClean="0"/>
              <a:t>be cancelled </a:t>
            </a:r>
            <a:r>
              <a:rPr lang="en-US" dirty="0"/>
              <a:t>by </a:t>
            </a:r>
            <a:r>
              <a:rPr lang="en-US" dirty="0" smtClean="0"/>
              <a:t>an earlier </a:t>
            </a:r>
            <a:r>
              <a:rPr lang="en-US" dirty="0"/>
              <a:t>kick at exit of </a:t>
            </a:r>
            <a:r>
              <a:rPr lang="en-US" dirty="0" smtClean="0"/>
              <a:t>photogun. </a:t>
            </a:r>
            <a:r>
              <a:rPr lang="en-US" dirty="0"/>
              <a:t>That is </a:t>
            </a:r>
            <a:r>
              <a:rPr lang="en-US" dirty="0" smtClean="0"/>
              <a:t>purpose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30071"/>
              </p:ext>
            </p:extLst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768882"/>
              </p:ext>
            </p:extLst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6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92800"/>
              </p:ext>
            </p:extLst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7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549050"/>
              </p:ext>
            </p:extLst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8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71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JLEIC Magnetized Source Requirements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6395355"/>
                  </p:ext>
                </p:extLst>
              </p:nvPr>
            </p:nvGraphicFramePr>
            <p:xfrm>
              <a:off x="220696" y="1111093"/>
              <a:ext cx="5222450" cy="256032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3.2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86395355"/>
                  </p:ext>
                </p:extLst>
              </p:nvPr>
            </p:nvGraphicFramePr>
            <p:xfrm>
              <a:off x="220696" y="1111093"/>
              <a:ext cx="5222450" cy="256032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3.2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</a:t>
                          </a:r>
                          <a:r>
                            <a:rPr lang="en-US" sz="1800" dirty="0" smtClean="0"/>
                            <a:t>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" t="-510000" r="-39902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Cornell University demonstrated 65 mA and 2 </a:t>
            </a:r>
            <a:r>
              <a:rPr lang="en-US" dirty="0" err="1" smtClean="0">
                <a:latin typeface="+mn-lt"/>
              </a:rPr>
              <a:t>nC</a:t>
            </a:r>
            <a:r>
              <a:rPr lang="en-US" dirty="0" smtClean="0">
                <a:latin typeface="+mn-lt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Fermilab</a:t>
            </a:r>
            <a:r>
              <a:rPr lang="en-US" dirty="0"/>
              <a:t> </a:t>
            </a:r>
            <a:r>
              <a:rPr lang="en-US" dirty="0" smtClean="0"/>
              <a:t>Magnetized </a:t>
            </a:r>
            <a:r>
              <a:rPr lang="en-US" dirty="0" err="1" smtClean="0"/>
              <a:t>Photoinjector</a:t>
            </a:r>
            <a:r>
              <a:rPr lang="en-US" dirty="0" smtClean="0"/>
              <a:t> </a:t>
            </a:r>
            <a:r>
              <a:rPr lang="en-US" dirty="0"/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Pulsed NCRF </a:t>
            </a:r>
            <a:r>
              <a:rPr lang="en-US" dirty="0" smtClean="0"/>
              <a:t>gun </a:t>
            </a:r>
            <a:r>
              <a:rPr lang="en-US" dirty="0"/>
              <a:t>w</a:t>
            </a:r>
            <a:r>
              <a:rPr lang="en-US" dirty="0" smtClean="0"/>
              <a:t>ith Cs</a:t>
            </a:r>
            <a:r>
              <a:rPr lang="en-US" baseline="-25000" dirty="0" smtClean="0"/>
              <a:t>2</a:t>
            </a:r>
            <a:r>
              <a:rPr lang="en-US" dirty="0" smtClean="0"/>
              <a:t>Te </a:t>
            </a:r>
            <a:r>
              <a:rPr lang="en-US" dirty="0"/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Bunch charge: 0.5 </a:t>
            </a:r>
            <a:r>
              <a:rPr lang="en-US" dirty="0" err="1"/>
              <a:t>nC</a:t>
            </a:r>
            <a:r>
              <a:rPr lang="en-US" dirty="0"/>
              <a:t> and bunch </a:t>
            </a:r>
            <a:r>
              <a:rPr lang="en-US" dirty="0" smtClean="0"/>
              <a:t>length: 3 </a:t>
            </a:r>
            <a:r>
              <a:rPr lang="en-US" dirty="0" err="1"/>
              <a:t>ps</a:t>
            </a:r>
            <a:endParaRPr lang="en-US" dirty="0"/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/>
              <a:t>0.5% duty factor (average current: 7.5 </a:t>
            </a:r>
            <a:r>
              <a:rPr lang="el-GR" dirty="0"/>
              <a:t>μ</a:t>
            </a:r>
            <a:r>
              <a:rPr lang="en-US" dirty="0"/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/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/>
              <a:t>Macropulse</a:t>
            </a:r>
            <a:r>
              <a:rPr lang="en-US" dirty="0"/>
              <a:t> duration: </a:t>
            </a:r>
            <a:r>
              <a:rPr lang="el-GR" dirty="0"/>
              <a:t>1 </a:t>
            </a:r>
            <a:r>
              <a:rPr lang="en-US" dirty="0"/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/>
              <a:t>Number of bunches per </a:t>
            </a:r>
            <a:r>
              <a:rPr lang="en-US" dirty="0" err="1"/>
              <a:t>macropulse</a:t>
            </a:r>
            <a:r>
              <a:rPr lang="en-US" dirty="0"/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/>
              <a:t>Macropulse</a:t>
            </a:r>
            <a:r>
              <a:rPr lang="en-US" dirty="0"/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8362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Magnetized </a:t>
            </a:r>
            <a:r>
              <a:rPr lang="en-US" dirty="0">
                <a:latin typeface="+mj-lt"/>
              </a:rPr>
              <a:t>Beam LDRD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401559"/>
          </a:xfrm>
        </p:spPr>
        <p:txBody>
          <a:bodyPr>
            <a:noAutofit/>
          </a:bodyPr>
          <a:lstStyle/>
          <a:p>
            <a:pPr marL="342900" indent="-342900"/>
            <a:r>
              <a:rPr lang="en-US" sz="3200" dirty="0" smtClean="0">
                <a:latin typeface="+mn-lt"/>
              </a:rPr>
              <a:t>Three-year project (FY16 – FY18):</a:t>
            </a:r>
          </a:p>
          <a:p>
            <a:pPr marL="800100" lvl="1"/>
            <a:endParaRPr lang="en-US" sz="800" dirty="0" smtClean="0">
              <a:latin typeface="+mn-lt"/>
            </a:endParaRPr>
          </a:p>
          <a:p>
            <a:pPr marL="800100" lvl="1"/>
            <a:r>
              <a:rPr lang="en-US" sz="2400" dirty="0" smtClean="0">
                <a:latin typeface="+mn-lt"/>
              </a:rPr>
              <a:t>Generate </a:t>
            </a:r>
            <a:r>
              <a:rPr lang="en-US" sz="2400" dirty="0">
                <a:latin typeface="+mn-lt"/>
              </a:rPr>
              <a:t>magnetized electron beam </a:t>
            </a:r>
            <a:r>
              <a:rPr lang="en-US" sz="2400" dirty="0" smtClean="0">
                <a:latin typeface="+mn-lt"/>
              </a:rPr>
              <a:t>from dc high voltage photogun and </a:t>
            </a:r>
            <a:r>
              <a:rPr lang="en-US" sz="2400" dirty="0">
                <a:latin typeface="+mn-lt"/>
              </a:rPr>
              <a:t>measure its properties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Explore impact of cathode solenoid on photogun operation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Simulations and measurements will provide insights on ways to optimize JLEIC electron cooler and help design appropriate source</a:t>
            </a:r>
          </a:p>
          <a:p>
            <a:pPr marL="800100" lvl="1"/>
            <a:endParaRPr lang="en-US" sz="800" dirty="0">
              <a:latin typeface="+mn-lt"/>
            </a:endParaRPr>
          </a:p>
          <a:p>
            <a:pPr marL="800100" lvl="1"/>
            <a:r>
              <a:rPr lang="en-US" sz="2400" dirty="0">
                <a:latin typeface="+mn-lt"/>
              </a:rPr>
              <a:t>JLab will have direct experience magnetizing </a:t>
            </a:r>
            <a:r>
              <a:rPr lang="en-US" sz="2400" dirty="0" smtClean="0">
                <a:latin typeface="+mn-lt"/>
              </a:rPr>
              <a:t>electron beams at high current</a:t>
            </a: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LDRD Magnetized Electron Source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K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CsSb Photocathode Preparation Chamber, </a:t>
            </a:r>
            <a:r>
              <a:rPr lang="en-US" sz="2400" kern="0" dirty="0">
                <a:latin typeface="+mn-lt"/>
              </a:rPr>
              <a:t>Gun, Solenoid and Beamline are all operational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33" y="1738073"/>
            <a:ext cx="614476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Magnetized Source Schematics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cxnSp>
        <p:nvCxnSpPr>
          <p:cNvPr id="5" name="Straight Arrow Connector 4"/>
          <p:cNvCxnSpPr>
            <a:stCxn id="6" idx="2"/>
          </p:cNvCxnSpPr>
          <p:nvPr/>
        </p:nvCxnSpPr>
        <p:spPr bwMode="auto">
          <a:xfrm flipH="1">
            <a:off x="7150705" y="1873147"/>
            <a:ext cx="397048" cy="68733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Beamline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8672" y="4918851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5815307" y="3508269"/>
            <a:ext cx="2012601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05891" y="4918851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7739425" y="3508269"/>
            <a:ext cx="736073" cy="141058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790</TotalTime>
  <Words>1089</Words>
  <Application>Microsoft Office PowerPoint</Application>
  <PresentationFormat>Overhead</PresentationFormat>
  <Paragraphs>196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JLab_presentation</vt:lpstr>
      <vt:lpstr>Equation</vt:lpstr>
      <vt:lpstr>Magnetized Electron Source, LDRD</vt:lpstr>
      <vt:lpstr>Outline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Beam LDRD</vt:lpstr>
      <vt:lpstr>LDRD Magnetized Electron Source</vt:lpstr>
      <vt:lpstr>Magnetized Source Schematics</vt:lpstr>
      <vt:lpstr>Photocathode Preparation Chamber</vt:lpstr>
      <vt:lpstr>Gun HV Chamber</vt:lpstr>
      <vt:lpstr>Gun Solenoid</vt:lpstr>
      <vt:lpstr>New Steel Photocathode Holders</vt:lpstr>
      <vt:lpstr>Non-magnetized Beam</vt:lpstr>
      <vt:lpstr>High Current Magnetized Beam</vt:lpstr>
      <vt:lpstr>Measuring Electron Beam Magnetization</vt:lpstr>
      <vt:lpstr>Slit and Viewscreen Measurement</vt:lpstr>
      <vt:lpstr>TE011 Cavity: Non-invasive Technique </vt:lpstr>
      <vt:lpstr>Outlook</vt:lpstr>
      <vt:lpstr>Summary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Riad Suleiman</cp:lastModifiedBy>
  <cp:revision>165</cp:revision>
  <dcterms:created xsi:type="dcterms:W3CDTF">2016-10-03T15:46:18Z</dcterms:created>
  <dcterms:modified xsi:type="dcterms:W3CDTF">2017-07-23T14:44:59Z</dcterms:modified>
</cp:coreProperties>
</file>