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84" r:id="rId3"/>
    <p:sldId id="485" r:id="rId4"/>
    <p:sldId id="452" r:id="rId5"/>
    <p:sldId id="465" r:id="rId6"/>
    <p:sldId id="467" r:id="rId7"/>
    <p:sldId id="475" r:id="rId8"/>
    <p:sldId id="483" r:id="rId9"/>
    <p:sldId id="429" r:id="rId10"/>
    <p:sldId id="424" r:id="rId11"/>
    <p:sldId id="436" r:id="rId12"/>
    <p:sldId id="437" r:id="rId13"/>
    <p:sldId id="443" r:id="rId14"/>
    <p:sldId id="427" r:id="rId15"/>
    <p:sldId id="433" r:id="rId16"/>
    <p:sldId id="447" r:id="rId17"/>
    <p:sldId id="439" r:id="rId18"/>
    <p:sldId id="411" r:id="rId19"/>
    <p:sldId id="487" r:id="rId20"/>
    <p:sldId id="442" r:id="rId21"/>
    <p:sldId id="488" r:id="rId22"/>
    <p:sldId id="486" r:id="rId23"/>
    <p:sldId id="448" r:id="rId24"/>
    <p:sldId id="449" r:id="rId25"/>
    <p:sldId id="441" r:id="rId26"/>
    <p:sldId id="450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40911F"/>
    <a:srgbClr val="CCFF99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0" autoAdjust="0"/>
  </p:normalViewPr>
  <p:slideViewPr>
    <p:cSldViewPr snapToGrid="0" snapToObjects="1">
      <p:cViewPr varScale="1">
        <p:scale>
          <a:sx n="75" d="100"/>
          <a:sy n="75" d="100"/>
        </p:scale>
        <p:origin x="-384" y="-8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/>
          </a:p>
          <a:p>
            <a:r>
              <a:rPr lang="en-US" dirty="0"/>
              <a:t>Why Laser Spot Size? to reduce space-charge emittance growth and suppress surface charge limit.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>
                <a:latin typeface="Times" pitchFamily="18" charset="0"/>
              </a:rPr>
              <a:t> = 1.0/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>
                <a:latin typeface="Times" pitchFamily="18" charset="0"/>
              </a:rPr>
              <a:t> /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/>
              <a:t>Width of macropulse</a:t>
            </a:r>
            <a:r>
              <a:rPr lang="en-US" dirty="0">
                <a:latin typeface="Times" pitchFamily="18" charset="0"/>
              </a:rPr>
              <a:t> 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>
                <a:latin typeface="Times New Roman" pitchFamily="18" charset="0"/>
              </a:rPr>
              <a:t>Laser Spot Size/2)**2 * Pi) 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</a:t>
            </a:r>
            <a:r>
              <a:rPr lang="en-US" dirty="0"/>
              <a:t>Charge per microbunch </a:t>
            </a:r>
            <a:r>
              <a:rPr lang="en-US" dirty="0" smtClean="0"/>
              <a:t>* </a:t>
            </a:r>
            <a:r>
              <a:rPr lang="en-US" dirty="0"/>
              <a:t>Microbunch rep rate * </a:t>
            </a:r>
            <a:r>
              <a:rPr lang="en-US" dirty="0" smtClean="0"/>
              <a:t>Duty Factor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XXVth International Workshop on Nuclear Theory</a:t>
            </a:r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jp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</a:t>
            </a:r>
            <a:r>
              <a:rPr lang="en-US" dirty="0" smtClean="0"/>
              <a:t>Polarized Electron </a:t>
            </a:r>
            <a:r>
              <a:rPr lang="en-US" dirty="0" smtClean="0"/>
              <a:t>Source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source</a:t>
            </a:r>
            <a:r>
              <a:rPr lang="en-US" dirty="0" smtClean="0"/>
              <a:t> </a:t>
            </a:r>
            <a:r>
              <a:rPr lang="en-US" dirty="0" smtClean="0"/>
              <a:t>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19200"/>
          </a:xfrm>
        </p:spPr>
        <p:txBody>
          <a:bodyPr/>
          <a:lstStyle/>
          <a:p>
            <a:pPr algn="ctr"/>
            <a:r>
              <a:rPr lang="en-US" dirty="0" smtClean="0"/>
              <a:t>Source </a:t>
            </a:r>
            <a:br>
              <a:rPr lang="en-US" dirty="0" smtClean="0"/>
            </a:br>
            <a:r>
              <a:rPr lang="en-US" dirty="0" smtClean="0"/>
              <a:t>Performance &amp;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</a:t>
            </a:r>
            <a:r>
              <a:rPr lang="en-US" dirty="0" smtClean="0"/>
              <a:t>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</a:t>
            </a:r>
            <a:r>
              <a:rPr lang="en-US" dirty="0" smtClean="0"/>
              <a:t>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648586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10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16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  <a:endParaRPr lang="en-US" altLang="ja-JP" b="1" dirty="0" smtClean="0">
              <a:sym typeface="Wingdings" pitchFamily="2" charset="2"/>
            </a:endParaRPr>
          </a:p>
          <a:p>
            <a:pPr lvl="2">
              <a:buClrTx/>
              <a:buFont typeface="Wingdings" pitchFamily="2" charset="2"/>
              <a:buChar char="§"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572233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664308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307"/>
              </p:ext>
            </p:extLst>
          </p:nvPr>
        </p:nvGraphicFramePr>
        <p:xfrm>
          <a:off x="2009531" y="4607101"/>
          <a:ext cx="4648200" cy="2090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1813"/>
                <a:gridCol w="1576387"/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kV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/>
                        <a:t>1.5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lang="en-US" altLang="en-US" sz="1600" dirty="0" smtClean="0"/>
                        <a:t>2 </a:t>
                      </a:r>
                      <a:r>
                        <a:rPr lang="en-US" altLang="en-US" sz="1600" dirty="0" smtClean="0"/>
                        <a:t>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64858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715871" y="6208584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149321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3600" b="1" dirty="0" smtClean="0">
                <a:solidFill>
                  <a:srgbClr val="000000"/>
                </a:solidFill>
              </a:rPr>
              <a:t>g</a:t>
            </a: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010" y="4955907"/>
            <a:ext cx="4771973" cy="163121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Achieved 350 kV with no FE (December 2013), next: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Run beam with</a:t>
            </a:r>
            <a:r>
              <a:rPr lang="en-US" altLang="ja-JP" sz="2000" dirty="0">
                <a:solidFill>
                  <a:schemeClr val="tx1"/>
                </a:solidFill>
                <a:sym typeface="Wingdings" pitchFamily="2" charset="2"/>
              </a:rPr>
              <a:t> K</a:t>
            </a:r>
            <a:r>
              <a:rPr lang="en-US" altLang="ja-JP" sz="2000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sym typeface="Wingdings" pitchFamily="2" charset="2"/>
              </a:rPr>
              <a:t>CsSb photocathode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191779"/>
          </a:xfrm>
        </p:spPr>
        <p:txBody>
          <a:bodyPr/>
          <a:lstStyle/>
          <a:p>
            <a:r>
              <a:rPr lang="en-US" dirty="0" smtClean="0"/>
              <a:t>Magnetized </a:t>
            </a:r>
            <a:r>
              <a:rPr lang="en-US" dirty="0"/>
              <a:t>Beam </a:t>
            </a:r>
            <a:r>
              <a:rPr lang="en-US" dirty="0" smtClean="0"/>
              <a:t>and Emittance Compensation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05400" y="3317630"/>
              <a:ext cx="259692" cy="937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9"/>
            <a:ext cx="2368061" cy="1508760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25234" y="1191779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9721"/>
            <a:ext cx="5309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25234" y="2406360"/>
            <a:ext cx="259692" cy="93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700982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</a:t>
            </a:r>
            <a:r>
              <a:rPr lang="en-US" dirty="0" smtClean="0"/>
              <a:t>:</a:t>
            </a:r>
            <a:endParaRPr lang="en-US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</a:t>
            </a:r>
            <a:r>
              <a:rPr lang="en-US" sz="2400" b="1" dirty="0" smtClean="0"/>
              <a:t>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  <a:endParaRPr lang="en-US" altLang="ja-JP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LDRD: 200 Magnetized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Use </a:t>
            </a:r>
            <a:r>
              <a:rPr lang="en-US" dirty="0" smtClean="0"/>
              <a:t>JLab </a:t>
            </a:r>
            <a:r>
              <a:rPr lang="en-US" dirty="0" smtClean="0"/>
              <a:t>350/500 kV Inverted Gun and JLab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endParaRPr lang="en-US" altLang="ja-JP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dirty="0" smtClean="0">
                <a:sym typeface="Wingdings" pitchFamily="2" charset="2"/>
              </a:rPr>
              <a:t>Measure beam magnetization: measure beam emittance vs. beam size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dirty="0" smtClean="0">
                <a:sym typeface="Wingdings" pitchFamily="2" charset="2"/>
              </a:rPr>
              <a:t>Study magnetized beam optics and transportation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dirty="0" smtClean="0">
                <a:sym typeface="Wingdings" pitchFamily="2" charset="2"/>
              </a:rPr>
              <a:t>Measure magnetized photocathode lifetime at high currents </a:t>
            </a:r>
            <a:endParaRPr lang="en-US" altLang="ja-JP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200" dirty="0" smtClean="0"/>
              <a:t>MEIC Polarized Electron Source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600" y="609600"/>
            <a:ext cx="1168400" cy="700024"/>
          </a:xfrm>
          <a:prstGeom prst="wedgeRoundRectCallout">
            <a:avLst>
              <a:gd name="adj1" fmla="val -19811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184899" y="23484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51295" y="1700276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66078" y="6332260"/>
            <a:ext cx="324205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1600" dirty="0" smtClean="0">
                <a:solidFill>
                  <a:srgbClr val="000000"/>
                </a:solidFill>
              </a:rPr>
              <a:t>[microns</a:t>
            </a:r>
            <a:r>
              <a:rPr lang="en-US" sz="1600" dirty="0" smtClean="0">
                <a:solidFill>
                  <a:srgbClr val="000000"/>
                </a:solidFill>
              </a:rPr>
              <a:t>] ~ 30 B[</a:t>
            </a:r>
            <a:r>
              <a:rPr lang="en-US" sz="1600" dirty="0" err="1" smtClean="0">
                <a:solidFill>
                  <a:srgbClr val="000000"/>
                </a:solidFill>
              </a:rPr>
              <a:t>kG</a:t>
            </a:r>
            <a:r>
              <a:rPr lang="en-US" sz="1600" dirty="0" smtClean="0">
                <a:solidFill>
                  <a:srgbClr val="000000"/>
                </a:solidFill>
              </a:rPr>
              <a:t>]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[mm]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98386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184899" y="2409150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51295" y="2533134"/>
            <a:ext cx="1203443" cy="665202"/>
          </a:xfrm>
          <a:prstGeom prst="wedgeRoundRectCallout">
            <a:avLst>
              <a:gd name="adj1" fmla="val 41791"/>
              <a:gd name="adj2" fmla="val -6008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Beam</a:t>
            </a:r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277816"/>
          </a:xfrm>
        </p:spPr>
        <p:txBody>
          <a:bodyPr/>
          <a:lstStyle/>
          <a:p>
            <a:r>
              <a:rPr lang="en-US" dirty="0" smtClean="0"/>
              <a:t>Why: Magnetized beam?</a:t>
            </a:r>
            <a:br>
              <a:rPr lang="en-US" dirty="0" smtClean="0"/>
            </a:br>
            <a:r>
              <a:rPr lang="en-US" dirty="0" smtClean="0"/>
              <a:t>Why: Cooling Solenoid?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903" y="1683435"/>
            <a:ext cx="89004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to prevent ion-electron recombination in cooling section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70949"/>
              </p:ext>
            </p:extLst>
          </p:nvPr>
        </p:nvGraphicFramePr>
        <p:xfrm>
          <a:off x="6321425" y="4524375"/>
          <a:ext cx="13398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723600" imgH="431640" progId="Equation.3">
                  <p:embed/>
                </p:oleObj>
              </mc:Choice>
              <mc:Fallback>
                <p:oleObj name="Equation" r:id="rId3" imgW="7236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4524375"/>
                        <a:ext cx="1339850" cy="8239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</a:t>
            </a:r>
            <a:r>
              <a:rPr lang="en-US" dirty="0" smtClean="0"/>
              <a:t>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Cooling 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only, </a:t>
            </a:r>
            <a:r>
              <a:rPr lang="en-US" dirty="0" smtClean="0"/>
              <a:t>which can </a:t>
            </a:r>
            <a:r>
              <a:rPr lang="en-US" dirty="0"/>
              <a:t>be made much smaller than </a:t>
            </a:r>
            <a:r>
              <a:rPr lang="en-US" dirty="0" smtClean="0"/>
              <a:t>transverse one.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0374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5"/>
            <a:ext cx="1582615" cy="360915"/>
          </a:xfrm>
          <a:prstGeom prst="wedgeRoundRectCallout">
            <a:avLst>
              <a:gd name="adj1" fmla="val -9733"/>
              <a:gd name="adj2" fmla="val -151419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327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277816"/>
          </a:xfrm>
        </p:spPr>
        <p:txBody>
          <a:bodyPr/>
          <a:lstStyle/>
          <a:p>
            <a:r>
              <a:rPr lang="en-US" dirty="0" smtClean="0"/>
              <a:t>Emittance </a:t>
            </a:r>
            <a:r>
              <a:rPr lang="en-US" dirty="0"/>
              <a:t>Compensation for Magnetized Beam with </a:t>
            </a:r>
            <a:r>
              <a:rPr lang="en-US" dirty="0" smtClean="0"/>
              <a:t>Space Charge</a:t>
            </a:r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98931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67" y="0"/>
            <a:ext cx="7772400" cy="733926"/>
          </a:xfrm>
        </p:spPr>
        <p:txBody>
          <a:bodyPr/>
          <a:lstStyle/>
          <a:p>
            <a:pPr algn="l"/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8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4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5241"/>
              </p:ext>
            </p:extLst>
          </p:nvPr>
        </p:nvGraphicFramePr>
        <p:xfrm>
          <a:off x="226127" y="951584"/>
          <a:ext cx="4779010" cy="4785360"/>
        </p:xfrm>
        <a:graphic>
          <a:graphicData uri="http://schemas.openxmlformats.org/drawingml/2006/table">
            <a:tbl>
              <a:tblPr/>
              <a:tblGrid>
                <a:gridCol w="1744718"/>
                <a:gridCol w="1517146"/>
                <a:gridCol w="1517146"/>
              </a:tblGrid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Wavelength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Photocathode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Gun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 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Extracted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30.3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Charge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Fluence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 kC/cm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kC/cm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ular Callout 14"/>
          <p:cNvSpPr/>
          <p:nvPr/>
        </p:nvSpPr>
        <p:spPr bwMode="auto">
          <a:xfrm>
            <a:off x="800100" y="5982166"/>
            <a:ext cx="2374900" cy="761534"/>
          </a:xfrm>
          <a:prstGeom prst="wedgeRoundRectCallout">
            <a:avLst>
              <a:gd name="adj1" fmla="val 22631"/>
              <a:gd name="adj2" fmla="val -78403"/>
              <a:gd name="adj3" fmla="val 16667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J. Grames </a:t>
            </a:r>
            <a:r>
              <a:rPr lang="en-US" i="1" dirty="0"/>
              <a:t>et al</a:t>
            </a:r>
            <a:r>
              <a:rPr lang="en-US" dirty="0"/>
              <a:t>., PAC07, THPMS064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360" y="3350566"/>
            <a:ext cx="3977640" cy="2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3785206"/>
            <a:ext cx="266700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QE(q) = QE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400" baseline="30000" dirty="0" smtClean="0">
                <a:solidFill>
                  <a:srgbClr val="FF0000"/>
                </a:solidFill>
              </a:rPr>
              <a:t>–(q / 80)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821692"/>
            <a:ext cx="3977640" cy="269747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 bwMode="auto">
          <a:xfrm>
            <a:off x="3336450" y="5982166"/>
            <a:ext cx="2251550" cy="761533"/>
          </a:xfrm>
          <a:prstGeom prst="wedgeRoundRectCallout">
            <a:avLst>
              <a:gd name="adj1" fmla="val -18046"/>
              <a:gd name="adj2" fmla="val -74315"/>
              <a:gd name="adj3" fmla="val 16667"/>
            </a:avLst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R. Suleiman </a:t>
            </a:r>
            <a:r>
              <a:rPr lang="fr-FR" i="1" dirty="0"/>
              <a:t>et al</a:t>
            </a:r>
            <a:r>
              <a:rPr lang="fr-FR" dirty="0"/>
              <a:t>., PAC11, WEODS3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7267" y="0"/>
            <a:ext cx="7772400" cy="73392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sz="4000" dirty="0" smtClean="0"/>
              <a:t>High </a:t>
            </a:r>
            <a:r>
              <a:rPr lang="en-US" sz="4000" dirty="0"/>
              <a:t>Polarization Runs at JLab</a:t>
            </a:r>
          </a:p>
          <a:p>
            <a:pPr defTabSz="914400"/>
            <a:r>
              <a:rPr lang="en-US" sz="4000" kern="0" dirty="0" smtClean="0"/>
              <a:t> 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916488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4" y="0"/>
            <a:ext cx="7129005" cy="685800"/>
          </a:xfrm>
        </p:spPr>
        <p:txBody>
          <a:bodyPr/>
          <a:lstStyle/>
          <a:p>
            <a:pPr algn="l"/>
            <a:r>
              <a:rPr lang="en-US" sz="4000" dirty="0" smtClean="0"/>
              <a:t>JLab 500 </a:t>
            </a:r>
            <a:r>
              <a:rPr lang="en-US" sz="4000" dirty="0" smtClean="0"/>
              <a:t>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</a:t>
            </a:r>
            <a:r>
              <a:rPr lang="en-US" dirty="0" smtClean="0"/>
              <a:t>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3200" kern="0" dirty="0" smtClean="0"/>
              <a:t>Magnetized Source</a:t>
            </a:r>
            <a:r>
              <a:rPr lang="en-US" sz="3200" kern="0" dirty="0" smtClean="0"/>
              <a:t> </a:t>
            </a:r>
            <a:r>
              <a:rPr lang="en-US" sz="3200" kern="0" dirty="0" smtClean="0"/>
              <a:t>for MEIC Electron Cooler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44600"/>
          </a:xfrm>
        </p:spPr>
        <p:txBody>
          <a:bodyPr/>
          <a:lstStyle/>
          <a:p>
            <a:pPr algn="ctr"/>
            <a:r>
              <a:rPr lang="en-US" dirty="0" smtClean="0"/>
              <a:t>Bunched </a:t>
            </a:r>
            <a:r>
              <a:rPr lang="en-US" dirty="0" smtClean="0"/>
              <a:t>Magnetized Electron </a:t>
            </a:r>
            <a:r>
              <a:rPr lang="en-US" dirty="0" smtClean="0"/>
              <a:t>Beam for Cooling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39734"/>
              </p:ext>
            </p:extLst>
          </p:nvPr>
        </p:nvGraphicFramePr>
        <p:xfrm>
          <a:off x="386862" y="1470924"/>
          <a:ext cx="8350737" cy="5136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93268"/>
                <a:gridCol w="2457469"/>
              </a:tblGrid>
              <a:tr h="64208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748.5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267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2.67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28050</TotalTime>
  <Words>1581</Words>
  <Application>Microsoft Office PowerPoint</Application>
  <PresentationFormat>On-screen Show (4:3)</PresentationFormat>
  <Paragraphs>436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Ops Review 2010</vt:lpstr>
      <vt:lpstr>Microsoft Equation 3.0</vt:lpstr>
      <vt:lpstr>Equation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PowerPoint Presentation</vt:lpstr>
      <vt:lpstr>Managing Large Bunch Charge</vt:lpstr>
      <vt:lpstr>JLab 500 kV Inverted Gun</vt:lpstr>
      <vt:lpstr>PowerPoint Presentation</vt:lpstr>
      <vt:lpstr>Bunched Magnetized Electron Beam for Cooling</vt:lpstr>
      <vt:lpstr>Source 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Magnetized Beam</vt:lpstr>
      <vt:lpstr>Magnetized Electron Cooling</vt:lpstr>
      <vt:lpstr>Busch’s Theorem </vt:lpstr>
      <vt:lpstr>PowerPoint Presentation</vt:lpstr>
      <vt:lpstr>Why: Magnetized beam? Why: Cooling Solenoid? </vt:lpstr>
      <vt:lpstr>Cooling Rate: Dependencies on Electron Beam Properties</vt:lpstr>
      <vt:lpstr>Paraxial Beam Envelope Equation</vt:lpstr>
      <vt:lpstr>Emittance Compensation for Magnetized Beam with Space Charge 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1175</cp:revision>
  <cp:lastPrinted>2014-01-09T17:51:36Z</cp:lastPrinted>
  <dcterms:created xsi:type="dcterms:W3CDTF">2010-09-20T13:48:43Z</dcterms:created>
  <dcterms:modified xsi:type="dcterms:W3CDTF">2015-03-22T21:03:05Z</dcterms:modified>
</cp:coreProperties>
</file>