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26" r:id="rId2"/>
    <p:sldId id="484" r:id="rId3"/>
    <p:sldId id="485" r:id="rId4"/>
    <p:sldId id="452" r:id="rId5"/>
    <p:sldId id="467" r:id="rId6"/>
    <p:sldId id="475" r:id="rId7"/>
    <p:sldId id="483" r:id="rId8"/>
    <p:sldId id="429" r:id="rId9"/>
    <p:sldId id="424" r:id="rId10"/>
    <p:sldId id="436" r:id="rId11"/>
    <p:sldId id="437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488" r:id="rId21"/>
    <p:sldId id="486" r:id="rId22"/>
    <p:sldId id="448" r:id="rId23"/>
    <p:sldId id="449" r:id="rId24"/>
    <p:sldId id="441" r:id="rId2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0" autoAdjust="0"/>
  </p:normalViewPr>
  <p:slideViewPr>
    <p:cSldViewPr snapToGrid="0" snapToObjects="1">
      <p:cViewPr varScale="1">
        <p:scale>
          <a:sx n="75" d="100"/>
          <a:sy n="75" d="100"/>
        </p:scale>
        <p:origin x="-384" y="-84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/>
          </a:p>
          <a:p>
            <a:r>
              <a:rPr lang="en-US" dirty="0"/>
              <a:t>Why Laser Spot Size? to reduce space-charge emittance growth and suppress surface charge limit.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>
                <a:latin typeface="Times" pitchFamily="18" charset="0"/>
              </a:rPr>
              <a:t> = 1.0/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>
                <a:latin typeface="Times" pitchFamily="18" charset="0"/>
              </a:rPr>
              <a:t> /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" pitchFamily="18" charset="0"/>
              </a:rPr>
              <a:t> </a:t>
            </a:r>
            <a:r>
              <a:rPr lang="en-US" dirty="0"/>
              <a:t>Width of macropulse</a:t>
            </a:r>
            <a:r>
              <a:rPr lang="en-US" dirty="0">
                <a:latin typeface="Times" pitchFamily="18" charset="0"/>
              </a:rPr>
              <a:t> 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>
                <a:latin typeface="Times New Roman" pitchFamily="18" charset="0"/>
              </a:rPr>
              <a:t>Laser Spot Size/2)**2 * Pi) 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</a:t>
            </a:r>
            <a:r>
              <a:rPr lang="en-US" dirty="0"/>
              <a:t>Charge per microbunch </a:t>
            </a:r>
            <a:r>
              <a:rPr lang="en-US" dirty="0" smtClean="0"/>
              <a:t>* </a:t>
            </a:r>
            <a:r>
              <a:rPr lang="en-US" dirty="0"/>
              <a:t>Microbunch rep rate * </a:t>
            </a:r>
            <a:r>
              <a:rPr lang="en-US" dirty="0" smtClean="0"/>
              <a:t>Duty Factor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4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jp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</a:t>
            </a:r>
            <a:r>
              <a:rPr lang="en-US" dirty="0" smtClean="0"/>
              <a:t>Polarized Electron </a:t>
            </a:r>
            <a:r>
              <a:rPr lang="en-US" dirty="0" smtClean="0"/>
              <a:t>Source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source</a:t>
            </a:r>
            <a:r>
              <a:rPr lang="en-US" dirty="0" smtClean="0"/>
              <a:t> </a:t>
            </a:r>
            <a:r>
              <a:rPr lang="en-US" dirty="0" smtClean="0"/>
              <a:t>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648586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10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16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  <a:endParaRPr lang="en-US" altLang="ja-JP" b="1" dirty="0" smtClean="0">
              <a:sym typeface="Wingdings" pitchFamily="2" charset="2"/>
            </a:endParaRPr>
          </a:p>
          <a:p>
            <a:pPr lvl="2">
              <a:buClrTx/>
              <a:buFont typeface="Wingdings" pitchFamily="2" charset="2"/>
              <a:buChar char="§"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572233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664308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307"/>
              </p:ext>
            </p:extLst>
          </p:nvPr>
        </p:nvGraphicFramePr>
        <p:xfrm>
          <a:off x="2009531" y="4607101"/>
          <a:ext cx="4648200" cy="20909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71813"/>
                <a:gridCol w="1576387"/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kV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/>
                        <a:t>1.5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lang="en-US" altLang="en-US" sz="1600" dirty="0" smtClean="0"/>
                        <a:t>2 </a:t>
                      </a:r>
                      <a:r>
                        <a:rPr lang="en-US" altLang="en-US" sz="1600" dirty="0" smtClean="0"/>
                        <a:t>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64858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715871" y="6208584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149321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3600" b="1" dirty="0" smtClean="0">
                <a:solidFill>
                  <a:srgbClr val="000000"/>
                </a:solidFill>
              </a:rPr>
              <a:t>g</a:t>
            </a: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42936" y="4992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Achieved 350 kV with no FE (December 2013), next: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Run beam with</a:t>
            </a:r>
            <a:r>
              <a:rPr lang="en-US" altLang="ja-JP" dirty="0">
                <a:sym typeface="Wingdings" pitchFamily="2" charset="2"/>
              </a:rPr>
              <a:t> K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CsSb photocathode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191779"/>
          </a:xfrm>
        </p:spPr>
        <p:txBody>
          <a:bodyPr/>
          <a:lstStyle/>
          <a:p>
            <a:r>
              <a:rPr lang="en-US" dirty="0" smtClean="0"/>
              <a:t>Magnetized </a:t>
            </a:r>
            <a:r>
              <a:rPr lang="en-US" dirty="0"/>
              <a:t>Beam </a:t>
            </a:r>
            <a:r>
              <a:rPr lang="en-US" dirty="0" smtClean="0"/>
              <a:t>and Emittance Compensation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05400" y="3317630"/>
              <a:ext cx="259692" cy="937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9"/>
            <a:ext cx="2368061" cy="1508760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25234" y="1191779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9721"/>
            <a:ext cx="5309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25234" y="2406360"/>
            <a:ext cx="259692" cy="937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700982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</a:t>
            </a:r>
            <a:r>
              <a:rPr lang="en-US" dirty="0" smtClean="0"/>
              <a:t>:</a:t>
            </a:r>
            <a:endParaRPr lang="en-US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</a:t>
            </a:r>
            <a:r>
              <a:rPr lang="en-US" sz="2400" b="1" dirty="0" smtClean="0"/>
              <a:t>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  <a:endParaRPr lang="en-US" altLang="ja-JP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LDRD: 200 mA Magnetized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</a:t>
            </a:r>
            <a:r>
              <a:rPr lang="en-US" sz="2000" dirty="0" smtClean="0"/>
              <a:t>JLab </a:t>
            </a:r>
            <a:r>
              <a:rPr lang="en-US" sz="2000" dirty="0" smtClean="0"/>
              <a:t>350/500 kV Inverted Gun and JLab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1800" dirty="0"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  <a:endParaRPr lang="en-US" altLang="ja-JP" sz="2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200" dirty="0" smtClean="0"/>
              <a:t>MEIC Polarized Electron Source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Note: inside </a:t>
            </a:r>
            <a:r>
              <a:rPr lang="en-US" sz="2400" dirty="0"/>
              <a:t>Cooling Solenoid, electron beam is </a:t>
            </a:r>
            <a:r>
              <a:rPr lang="en-US" sz="2400" i="1" u="sng" dirty="0"/>
              <a:t>calm:</a:t>
            </a:r>
            <a:r>
              <a:rPr lang="en-US" sz="2400" dirty="0"/>
              <a:t> not to have any angular </a:t>
            </a:r>
            <a:r>
              <a:rPr lang="en-US" sz="2400" dirty="0" smtClean="0"/>
              <a:t>motion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04531"/>
              </p:ext>
            </p:extLst>
          </p:nvPr>
        </p:nvGraphicFramePr>
        <p:xfrm>
          <a:off x="4816475" y="2677972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2677972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16107"/>
              </p:ext>
            </p:extLst>
          </p:nvPr>
        </p:nvGraphicFramePr>
        <p:xfrm>
          <a:off x="3632200" y="4038601"/>
          <a:ext cx="15779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038601"/>
                        <a:ext cx="1577975" cy="73977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062260"/>
            <a:ext cx="4241799" cy="40011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000" dirty="0" smtClean="0">
                <a:solidFill>
                  <a:srgbClr val="000000"/>
                </a:solidFill>
              </a:rPr>
              <a:t>[microns</a:t>
            </a:r>
            <a:r>
              <a:rPr lang="en-US" sz="2000" dirty="0" smtClean="0">
                <a:solidFill>
                  <a:srgbClr val="000000"/>
                </a:solidFill>
              </a:rPr>
              <a:t>] ~ 30 B[</a:t>
            </a:r>
            <a:r>
              <a:rPr lang="en-US" sz="2000" dirty="0" err="1" smtClean="0">
                <a:solidFill>
                  <a:srgbClr val="000000"/>
                </a:solidFill>
              </a:rPr>
              <a:t>kG</a:t>
            </a:r>
            <a:r>
              <a:rPr lang="en-US" sz="2000" dirty="0" smtClean="0">
                <a:solidFill>
                  <a:srgbClr val="000000"/>
                </a:solidFill>
              </a:rPr>
              <a:t>] </a:t>
            </a:r>
            <a:r>
              <a:rPr lang="el-GR" sz="2000" dirty="0" smtClean="0">
                <a:solidFill>
                  <a:srgbClr val="000000"/>
                </a:solidFill>
              </a:rPr>
              <a:t>σ</a:t>
            </a:r>
            <a:r>
              <a:rPr lang="en-US" sz="2000" baseline="-25000" dirty="0" smtClean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[mm]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5600" y="609600"/>
            <a:ext cx="1168400" cy="700024"/>
          </a:xfrm>
          <a:prstGeom prst="wedgeRoundRectCallout">
            <a:avLst>
              <a:gd name="adj1" fmla="val -19811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9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1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792185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277816"/>
          </a:xfrm>
        </p:spPr>
        <p:txBody>
          <a:bodyPr/>
          <a:lstStyle/>
          <a:p>
            <a:r>
              <a:rPr lang="en-US" dirty="0" smtClean="0"/>
              <a:t>Why: Magnetized beam?</a:t>
            </a:r>
            <a:br>
              <a:rPr lang="en-US" dirty="0" smtClean="0"/>
            </a:br>
            <a:r>
              <a:rPr lang="en-US" dirty="0" smtClean="0"/>
              <a:t>Why: Cooling Solenoid?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903" y="1683435"/>
            <a:ext cx="8900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to suppress ion-electron recombination in cooling section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/>
              <a:t>(for non-magnetized cooling, a small magnetic field maybe required to suppress recombination)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83180"/>
              </p:ext>
            </p:extLst>
          </p:nvPr>
        </p:nvGraphicFramePr>
        <p:xfrm>
          <a:off x="5457825" y="5348288"/>
          <a:ext cx="13398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3" imgW="723600" imgH="431640" progId="Equation.3">
                  <p:embed/>
                </p:oleObj>
              </mc:Choice>
              <mc:Fallback>
                <p:oleObj name="Equation" r:id="rId3" imgW="7236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348288"/>
                        <a:ext cx="1339850" cy="8239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</a:t>
            </a:r>
            <a:r>
              <a:rPr lang="en-US" dirty="0" smtClean="0"/>
              <a:t>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only, </a:t>
            </a:r>
            <a:r>
              <a:rPr lang="en-US" dirty="0" smtClean="0"/>
              <a:t>which can </a:t>
            </a:r>
            <a:r>
              <a:rPr lang="en-US" dirty="0"/>
              <a:t>be made much smaller than </a:t>
            </a:r>
            <a:r>
              <a:rPr lang="en-US" dirty="0" smtClean="0"/>
              <a:t>transverse one.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20674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43720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98931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 Parameter Comparison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81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4" y="0"/>
            <a:ext cx="7129005" cy="685800"/>
          </a:xfrm>
        </p:spPr>
        <p:txBody>
          <a:bodyPr/>
          <a:lstStyle/>
          <a:p>
            <a:pPr algn="l"/>
            <a:r>
              <a:rPr lang="en-US" sz="4000" dirty="0" smtClean="0"/>
              <a:t>JLab 500 </a:t>
            </a:r>
            <a:r>
              <a:rPr lang="en-US" sz="4000" dirty="0" smtClean="0"/>
              <a:t>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</a:t>
            </a:r>
            <a:r>
              <a:rPr lang="en-US" dirty="0" smtClean="0"/>
              <a:t>(</a:t>
            </a:r>
            <a:r>
              <a:rPr lang="en-US" dirty="0"/>
              <a:t>A</a:t>
            </a:r>
            <a:r>
              <a:rPr lang="en-US" dirty="0" smtClean="0"/>
              <a:t>ngular-momentum-dominated) 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3200" kern="0" dirty="0" smtClean="0"/>
              <a:t>Magnetized Source</a:t>
            </a:r>
            <a:r>
              <a:rPr lang="en-US" sz="3200" kern="0" dirty="0" smtClean="0"/>
              <a:t> </a:t>
            </a:r>
            <a:r>
              <a:rPr lang="en-US" sz="3200" kern="0" dirty="0" smtClean="0"/>
              <a:t>for MEIC Electron Cooler</a:t>
            </a:r>
            <a:endParaRPr lang="en-US" sz="32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44600"/>
          </a:xfrm>
        </p:spPr>
        <p:txBody>
          <a:bodyPr/>
          <a:lstStyle/>
          <a:p>
            <a:pPr algn="ctr"/>
            <a:r>
              <a:rPr lang="en-US" dirty="0" smtClean="0"/>
              <a:t>Bunched </a:t>
            </a:r>
            <a:r>
              <a:rPr lang="en-US" dirty="0" smtClean="0"/>
              <a:t>Magnetized Electron </a:t>
            </a:r>
            <a:r>
              <a:rPr lang="en-US" dirty="0" smtClean="0"/>
              <a:t>Beam for Cooling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69564"/>
              </p:ext>
            </p:extLst>
          </p:nvPr>
        </p:nvGraphicFramePr>
        <p:xfrm>
          <a:off x="107463" y="1255024"/>
          <a:ext cx="8350737" cy="5136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93268"/>
                <a:gridCol w="2457469"/>
              </a:tblGrid>
              <a:tr h="64208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748.5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267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2.67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19200"/>
          </a:xfrm>
        </p:spPr>
        <p:txBody>
          <a:bodyPr/>
          <a:lstStyle/>
          <a:p>
            <a:pPr algn="ctr"/>
            <a:r>
              <a:rPr lang="en-US" dirty="0" smtClean="0"/>
              <a:t>Source </a:t>
            </a:r>
            <a:br>
              <a:rPr lang="en-US" dirty="0" smtClean="0"/>
            </a:br>
            <a:r>
              <a:rPr lang="en-US" dirty="0" smtClean="0"/>
              <a:t>Performance &amp;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</a:t>
            </a:r>
            <a:r>
              <a:rPr lang="en-US" dirty="0" smtClean="0"/>
              <a:t>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</a:t>
            </a:r>
            <a:r>
              <a:rPr lang="en-US" dirty="0" smtClean="0"/>
              <a:t>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28266</TotalTime>
  <Words>1569</Words>
  <Application>Microsoft Office PowerPoint</Application>
  <PresentationFormat>On-screen Show (4:3)</PresentationFormat>
  <Paragraphs>420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Ops Review 2010</vt:lpstr>
      <vt:lpstr>Microsoft Equation 3.0</vt:lpstr>
      <vt:lpstr>Equation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Managing Large Bunch Charge</vt:lpstr>
      <vt:lpstr>JLab 500 kV Inverted Gun</vt:lpstr>
      <vt:lpstr>PowerPoint Presentation</vt:lpstr>
      <vt:lpstr>Bunched Magnetized Electron Beam for Cooling</vt:lpstr>
      <vt:lpstr>Source 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Magnetized Electron Cooling</vt:lpstr>
      <vt:lpstr>Busch’s Theorem </vt:lpstr>
      <vt:lpstr>PowerPoint Presentation</vt:lpstr>
      <vt:lpstr>Why: Magnetized beam? Why: Cooling Solenoid? </vt:lpstr>
      <vt:lpstr>Cooling Rate: Dependencies on Electron Beam Properties</vt:lpstr>
      <vt:lpstr>Paraxial Beam Envelope Equation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1197</cp:revision>
  <cp:lastPrinted>2014-01-09T17:51:36Z</cp:lastPrinted>
  <dcterms:created xsi:type="dcterms:W3CDTF">2010-09-20T13:48:43Z</dcterms:created>
  <dcterms:modified xsi:type="dcterms:W3CDTF">2015-03-23T00:39:09Z</dcterms:modified>
</cp:coreProperties>
</file>