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26" r:id="rId2"/>
    <p:sldId id="484" r:id="rId3"/>
    <p:sldId id="485" r:id="rId4"/>
    <p:sldId id="452" r:id="rId5"/>
    <p:sldId id="467" r:id="rId6"/>
    <p:sldId id="475" r:id="rId7"/>
    <p:sldId id="483" r:id="rId8"/>
    <p:sldId id="429" r:id="rId9"/>
    <p:sldId id="424" r:id="rId10"/>
    <p:sldId id="436" r:id="rId11"/>
    <p:sldId id="437" r:id="rId12"/>
    <p:sldId id="443" r:id="rId13"/>
    <p:sldId id="427" r:id="rId14"/>
    <p:sldId id="433" r:id="rId15"/>
    <p:sldId id="447" r:id="rId16"/>
    <p:sldId id="439" r:id="rId17"/>
    <p:sldId id="411" r:id="rId18"/>
    <p:sldId id="487" r:id="rId19"/>
    <p:sldId id="442" r:id="rId20"/>
    <p:sldId id="488" r:id="rId21"/>
    <p:sldId id="486" r:id="rId22"/>
    <p:sldId id="448" r:id="rId23"/>
    <p:sldId id="449" r:id="rId24"/>
    <p:sldId id="441" r:id="rId2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99"/>
    <a:srgbClr val="FF66CC"/>
    <a:srgbClr val="FF7C80"/>
    <a:srgbClr val="40911F"/>
    <a:srgbClr val="CCFF66"/>
    <a:srgbClr val="99FF99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0" autoAdjust="0"/>
  </p:normalViewPr>
  <p:slideViewPr>
    <p:cSldViewPr snapToGrid="0" snapToObjects="1">
      <p:cViewPr varScale="1">
        <p:scale>
          <a:sx n="75" d="100"/>
          <a:sy n="75" d="100"/>
        </p:scale>
        <p:origin x="-384" y="-84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multi-</a:t>
            </a:r>
            <a:r>
              <a:rPr lang="en-US" baseline="0" dirty="0" smtClean="0"/>
              <a:t>alkali (bulk material,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= 1.5 eV) photocathodes are not sensitive to ion bombardment?</a:t>
            </a:r>
          </a:p>
          <a:p>
            <a:r>
              <a:rPr lang="en-US" baseline="0" dirty="0" smtClean="0"/>
              <a:t>No NEA activation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eRHIC: electron Relativistic Heavy Ion Collider</a:t>
            </a:r>
          </a:p>
          <a:p>
            <a:r>
              <a:rPr lang="en-US" baseline="0" dirty="0" smtClean="0"/>
              <a:t>LHeC: Large Hadron electron Collider</a:t>
            </a:r>
          </a:p>
          <a:p>
            <a:r>
              <a:rPr lang="en-US" dirty="0" smtClean="0"/>
              <a:t>CLIC: Compact Linear Collider</a:t>
            </a:r>
          </a:p>
          <a:p>
            <a:r>
              <a:rPr lang="en-US" dirty="0" smtClean="0"/>
              <a:t>ILC: International Linear Collider</a:t>
            </a:r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/>
          </a:p>
          <a:p>
            <a:r>
              <a:rPr lang="en-US" dirty="0"/>
              <a:t>Why Laser Spot Size? to reduce space-charge emittance growth and suppress surface charge limit.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eRHIC: 20 photocathodes, 2.5 mA from each</a:t>
            </a:r>
          </a:p>
          <a:p>
            <a:pPr defTabSz="905073"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How to fill</a:t>
            </a:r>
            <a:r>
              <a:rPr lang="en-US" baseline="0" dirty="0" smtClean="0"/>
              <a:t> the numbers:</a:t>
            </a: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Microbunch rep rate</a:t>
            </a:r>
            <a:r>
              <a:rPr lang="en-US" dirty="0">
                <a:latin typeface="Times" pitchFamily="18" charset="0"/>
              </a:rPr>
              <a:t> = 1.0/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microbunches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Width of macropulse</a:t>
            </a:r>
            <a:r>
              <a:rPr lang="en-US" dirty="0">
                <a:latin typeface="Times" pitchFamily="18" charset="0"/>
              </a:rPr>
              <a:t> /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between microbunches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 smtClean="0"/>
              <a:t>For CW machines: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100% (for CW machines)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r>
              <a:rPr lang="en-US" dirty="0" smtClean="0"/>
              <a:t>For pulsed</a:t>
            </a:r>
            <a:r>
              <a:rPr lang="en-US" baseline="0" dirty="0" smtClean="0"/>
              <a:t> machines</a:t>
            </a:r>
            <a:r>
              <a:rPr lang="en-US" dirty="0" smtClean="0"/>
              <a:t>: Duty</a:t>
            </a:r>
            <a:r>
              <a:rPr lang="en-US" baseline="0" dirty="0" smtClean="0"/>
              <a:t> Factor = </a:t>
            </a:r>
            <a:r>
              <a:rPr lang="en-US" dirty="0">
                <a:latin typeface="Times" pitchFamily="18" charset="0"/>
              </a:rPr>
              <a:t> </a:t>
            </a:r>
            <a:r>
              <a:rPr lang="en-US" dirty="0"/>
              <a:t>Width of macropulse</a:t>
            </a:r>
            <a:r>
              <a:rPr lang="en-US" dirty="0">
                <a:latin typeface="Times" pitchFamily="18" charset="0"/>
              </a:rPr>
              <a:t> *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Macropulse repetition rate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 electrons/microbunch</a:t>
            </a:r>
            <a:r>
              <a:rPr lang="en-US" dirty="0">
                <a:latin typeface="Times" pitchFamily="18" charset="0"/>
              </a:rPr>
              <a:t> * Electron Charge(1.6e-19 C) </a:t>
            </a:r>
            <a:endParaRPr lang="en-US" dirty="0" smtClean="0"/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of microbunch</a:t>
            </a:r>
            <a:r>
              <a:rPr lang="en-US" dirty="0">
                <a:latin typeface="Times" pitchFamily="18" charset="0"/>
              </a:rPr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Charge per microbunch / Width of microbunch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pPr defTabSz="905073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Peak current density = Peak current of microbunch / ( (</a:t>
            </a:r>
            <a:r>
              <a:rPr lang="en-US" dirty="0">
                <a:latin typeface="Times New Roman" pitchFamily="18" charset="0"/>
              </a:rPr>
              <a:t>Laser Spot Size/2)**2 * Pi) </a:t>
            </a:r>
            <a:endParaRPr lang="en-US" dirty="0">
              <a:latin typeface="Times" pitchFamily="18" charset="0"/>
            </a:endParaRPr>
          </a:p>
          <a:p>
            <a:pPr defTabSz="905073">
              <a:defRPr/>
            </a:pPr>
            <a:endParaRPr lang="en-US" dirty="0" smtClean="0"/>
          </a:p>
          <a:p>
            <a:r>
              <a:rPr lang="en-US" dirty="0" smtClean="0"/>
              <a:t>Average Current =  </a:t>
            </a:r>
            <a:r>
              <a:rPr lang="en-US" dirty="0"/>
              <a:t>Charge per microbunch </a:t>
            </a:r>
            <a:r>
              <a:rPr lang="en-US" dirty="0" smtClean="0"/>
              <a:t>* </a:t>
            </a:r>
            <a:r>
              <a:rPr lang="en-US" dirty="0"/>
              <a:t>Microbunch rep rate * </a:t>
            </a:r>
            <a:r>
              <a:rPr lang="en-US" dirty="0" smtClean="0"/>
              <a:t>Duty Factor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4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4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jp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MEIC Polarized Electron Source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Magnetized source for MEIC Electron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MEIC Collaboration Meeting</a:t>
            </a:r>
          </a:p>
          <a:p>
            <a:r>
              <a:rPr lang="en-US" sz="3200" dirty="0" smtClean="0">
                <a:latin typeface="+mj-lt"/>
              </a:rPr>
              <a:t>Spring 2015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083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31,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73750" y="5493870"/>
            <a:ext cx="3808071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648586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 smtClean="0"/>
              <a:t>Example 1:</a:t>
            </a:r>
            <a:r>
              <a:rPr lang="en-US" altLang="ja-JP" dirty="0" smtClean="0"/>
              <a:t> TRIUMF </a:t>
            </a:r>
            <a:r>
              <a:rPr lang="en-US" altLang="ja-JP" dirty="0"/>
              <a:t>e-Linac </a:t>
            </a:r>
            <a:r>
              <a:rPr lang="en-US" altLang="ja-JP" dirty="0" smtClean="0"/>
              <a:t>for photo-fission </a:t>
            </a:r>
            <a:r>
              <a:rPr lang="en-US" altLang="ja-JP" dirty="0"/>
              <a:t>of actinide target materials to produce exotic </a:t>
            </a:r>
            <a:r>
              <a:rPr lang="en-US" altLang="ja-JP" dirty="0" smtClean="0"/>
              <a:t>isotopes: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 marL="342900" lvl="3" indent="-342900">
              <a:buClrTx/>
              <a:buFont typeface="Wingdings" pitchFamily="2" charset="2"/>
              <a:buChar char="§"/>
            </a:pPr>
            <a:r>
              <a:rPr lang="en-US" altLang="ja-JP" sz="2400" dirty="0">
                <a:sym typeface="Wingdings" pitchFamily="2" charset="2"/>
              </a:rPr>
              <a:t>BaO: 6 mm </a:t>
            </a:r>
            <a:r>
              <a:rPr lang="en-US" altLang="ja-JP" sz="2400" dirty="0" smtClean="0">
                <a:sym typeface="Wingdings" pitchFamily="2" charset="2"/>
              </a:rPr>
              <a:t>diameter, 775</a:t>
            </a:r>
            <a:r>
              <a:rPr lang="en-US" altLang="ja-JP" sz="2400" dirty="0" smtClean="0"/>
              <a:t>˚</a:t>
            </a:r>
            <a:r>
              <a:rPr lang="en-US" altLang="ja-JP" sz="2400" dirty="0"/>
              <a:t>C</a:t>
            </a:r>
            <a:endParaRPr lang="en-US" altLang="ja-JP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Grid at 650 MHz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Gun HV: 300 kV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beam current: </a:t>
            </a:r>
            <a:r>
              <a:rPr lang="en-US" altLang="ja-JP" dirty="0" smtClean="0"/>
              <a:t>25</a:t>
            </a:r>
            <a:r>
              <a:rPr lang="en-US" altLang="ja-JP" dirty="0" smtClean="0"/>
              <a:t> </a:t>
            </a:r>
            <a:r>
              <a:rPr lang="en-US" altLang="ja-JP" dirty="0" smtClean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/>
              <a:t>B</a:t>
            </a:r>
            <a:r>
              <a:rPr lang="en-US" altLang="ja-JP" dirty="0" smtClean="0"/>
              <a:t>unch charge: </a:t>
            </a:r>
            <a:r>
              <a:rPr lang="en-US" altLang="ja-JP" dirty="0" smtClean="0"/>
              <a:t>38</a:t>
            </a:r>
            <a:r>
              <a:rPr lang="en-US" altLang="ja-JP" dirty="0" smtClean="0"/>
              <a:t> </a:t>
            </a:r>
            <a:r>
              <a:rPr lang="en-US" altLang="ja-JP" dirty="0" smtClean="0"/>
              <a:t>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/>
              <a:t>Normalized emittance: </a:t>
            </a:r>
            <a:r>
              <a:rPr lang="en-US" altLang="ja-JP" dirty="0"/>
              <a:t>30 microns. Emittance </a:t>
            </a:r>
            <a:r>
              <a:rPr lang="en-US" altLang="ja-JP" dirty="0" smtClean="0"/>
              <a:t>is dominated </a:t>
            </a:r>
            <a:r>
              <a:rPr lang="en-US" altLang="ja-JP" dirty="0"/>
              <a:t>by the electric field distortion caused by the grid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ClrTx/>
              <a:buNone/>
            </a:pPr>
            <a:r>
              <a:rPr lang="en-US" altLang="ja-JP" u="sng" dirty="0"/>
              <a:t>P</a:t>
            </a:r>
            <a:r>
              <a:rPr lang="en-US" altLang="ja-JP" u="sng" dirty="0" smtClean="0"/>
              <a:t>roduction </a:t>
            </a:r>
            <a:r>
              <a:rPr lang="en-US" altLang="ja-JP" u="sng" dirty="0"/>
              <a:t>target sets no requirement </a:t>
            </a:r>
            <a:r>
              <a:rPr lang="en-US" altLang="ja-JP" u="sng" dirty="0" smtClean="0"/>
              <a:t>on beam emittance</a:t>
            </a:r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Thermionic Gun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18" y="492369"/>
            <a:ext cx="8901082" cy="6365631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2:</a:t>
            </a:r>
            <a:r>
              <a:rPr lang="en-US" altLang="ja-JP" dirty="0" smtClean="0"/>
              <a:t> </a:t>
            </a:r>
            <a:r>
              <a:rPr lang="en-US" altLang="ja-JP" dirty="0"/>
              <a:t>MAX-LAB </a:t>
            </a:r>
            <a:r>
              <a:rPr lang="en-US" altLang="ja-JP" dirty="0" smtClean="0"/>
              <a:t>Thermionic – Photocathode RF Gun. Thorin </a:t>
            </a:r>
            <a:r>
              <a:rPr lang="en-US" altLang="ja-JP" i="1" dirty="0"/>
              <a:t>et al</a:t>
            </a:r>
            <a:r>
              <a:rPr lang="en-US" altLang="ja-JP" dirty="0"/>
              <a:t>., </a:t>
            </a:r>
            <a:r>
              <a:rPr lang="en-US" altLang="ja-JP" dirty="0" smtClean="0"/>
              <a:t>NIM A </a:t>
            </a:r>
            <a:r>
              <a:rPr lang="en-US" altLang="ja-JP" b="1" dirty="0" smtClean="0"/>
              <a:t>606</a:t>
            </a:r>
            <a:r>
              <a:rPr lang="en-US" altLang="ja-JP" dirty="0" smtClean="0"/>
              <a:t>, 291 (2009):</a:t>
            </a:r>
          </a:p>
          <a:p>
            <a:pPr marL="0" indent="0">
              <a:buClrTx/>
              <a:buNone/>
            </a:pPr>
            <a:endParaRPr lang="en-US" altLang="ja-JP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Thermionic: for storage ring injection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BaO: 6 mm </a:t>
            </a:r>
            <a:r>
              <a:rPr lang="en-US" altLang="ja-JP" dirty="0">
                <a:sym typeface="Wingdings" pitchFamily="2" charset="2"/>
              </a:rPr>
              <a:t>diameter, </a:t>
            </a:r>
            <a:r>
              <a:rPr lang="en-US" altLang="ja-JP" dirty="0" smtClean="0">
                <a:sym typeface="Wingdings" pitchFamily="2" charset="2"/>
              </a:rPr>
              <a:t>1100</a:t>
            </a:r>
            <a:r>
              <a:rPr lang="en-US" altLang="ja-JP" dirty="0" smtClean="0"/>
              <a:t>˚C</a:t>
            </a:r>
            <a:endParaRPr lang="en-US" altLang="ja-JP" dirty="0" smtClean="0">
              <a:sym typeface="Wingdings" pitchFamily="2" charset="2"/>
            </a:endParaRP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>
                <a:sym typeface="Wingdings" pitchFamily="2" charset="2"/>
              </a:rPr>
              <a:t>Bunch charge: </a:t>
            </a:r>
            <a:r>
              <a:rPr lang="en-US" altLang="ja-JP" dirty="0" smtClean="0">
                <a:sym typeface="Wingdings" pitchFamily="2" charset="2"/>
              </a:rPr>
              <a:t>0.2 nC</a:t>
            </a:r>
            <a:r>
              <a:rPr lang="en-US" dirty="0">
                <a:sym typeface="Wingdings" pitchFamily="2" charset="2"/>
              </a:rPr>
              <a:t>, 3 </a:t>
            </a:r>
            <a:r>
              <a:rPr lang="en-US" dirty="0" smtClean="0">
                <a:sym typeface="Wingdings" pitchFamily="2" charset="2"/>
              </a:rPr>
              <a:t>GHz</a:t>
            </a:r>
            <a:endParaRPr lang="en-US" altLang="ja-JP" dirty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Bunch length: 1 ps after energy filter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Peak current: 200 A. Average beam current: 600 mA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35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microns</a:t>
            </a:r>
          </a:p>
          <a:p>
            <a:pPr lvl="2">
              <a:buClrTx/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en-US" altLang="ja-JP" b="1" dirty="0" smtClean="0">
                <a:sym typeface="Wingdings" pitchFamily="2" charset="2"/>
              </a:rPr>
              <a:t>To switch, reduce T=</a:t>
            </a:r>
            <a:r>
              <a:rPr lang="en-US" altLang="ja-JP" b="1" dirty="0" smtClean="0"/>
              <a:t>1100˚C to </a:t>
            </a:r>
            <a:r>
              <a:rPr lang="en-US" altLang="ja-JP" b="1" dirty="0" smtClean="0">
                <a:sym typeface="Wingdings" pitchFamily="2" charset="2"/>
              </a:rPr>
              <a:t>T=7</a:t>
            </a:r>
            <a:r>
              <a:rPr lang="en-US" altLang="ja-JP" b="1" dirty="0" smtClean="0"/>
              <a:t>00˚C</a:t>
            </a:r>
            <a:endParaRPr lang="en-US" altLang="ja-JP" b="1" dirty="0" smtClean="0">
              <a:sym typeface="Wingdings" pitchFamily="2" charset="2"/>
            </a:endParaRPr>
          </a:p>
          <a:p>
            <a:pPr lvl="2">
              <a:buClrTx/>
              <a:buFont typeface="Wingdings" pitchFamily="2" charset="2"/>
              <a:buChar char="§"/>
            </a:pPr>
            <a:endParaRPr lang="en-US" altLang="ja-JP" dirty="0" smtClean="0">
              <a:sym typeface="Wingdings" pitchFamily="2" charset="2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Photocathode: for FEL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Bunch charge: 0.2 nC</a:t>
            </a:r>
            <a:endParaRPr lang="en-US" altLang="ja-JP" dirty="0" smtClean="0"/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Laser: 9 ps, 10 Hz, 263 nm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Average beam current: 2 nA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Normalized emittance: 5.5 microns</a:t>
            </a:r>
          </a:p>
          <a:p>
            <a:pPr lvl="3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QE: 1.1 x 10</a:t>
            </a:r>
            <a:r>
              <a:rPr lang="en-US" baseline="30000" dirty="0" smtClean="0">
                <a:sym typeface="Wingdings" pitchFamily="2" charset="2"/>
              </a:rPr>
              <a:t>-4</a:t>
            </a:r>
            <a:endParaRPr lang="en-US" baseline="30000" dirty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2106" y="332398"/>
            <a:ext cx="8901082" cy="636563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3:</a:t>
            </a:r>
            <a:r>
              <a:rPr lang="en-US" altLang="ja-JP" dirty="0" smtClean="0"/>
              <a:t> </a:t>
            </a:r>
            <a:r>
              <a:rPr lang="en-US" altLang="en-US" dirty="0" smtClean="0">
                <a:cs typeface="Times New Roman" pitchFamily="18" charset="0"/>
              </a:rPr>
              <a:t>Thermionic </a:t>
            </a:r>
            <a:r>
              <a:rPr lang="en-US" altLang="en-US" dirty="0">
                <a:cs typeface="Times New Roman" pitchFamily="18" charset="0"/>
              </a:rPr>
              <a:t>Gun and </a:t>
            </a:r>
            <a:r>
              <a:rPr lang="en-US" altLang="en-US" dirty="0" smtClean="0">
                <a:cs typeface="Times New Roman" pitchFamily="18" charset="0"/>
              </a:rPr>
              <a:t>1.5 </a:t>
            </a:r>
            <a:r>
              <a:rPr lang="en-US" altLang="en-US" dirty="0">
                <a:cs typeface="Times New Roman" pitchFamily="18" charset="0"/>
              </a:rPr>
              <a:t>MeV Injector of BINP’s </a:t>
            </a:r>
            <a:r>
              <a:rPr lang="en-US" altLang="en-US" dirty="0" err="1" smtClean="0">
                <a:cs typeface="Times New Roman" pitchFamily="18" charset="0"/>
              </a:rPr>
              <a:t>NovoFEL</a:t>
            </a:r>
            <a:r>
              <a:rPr lang="en-US" altLang="ja-JP" dirty="0" smtClean="0"/>
              <a:t>. </a:t>
            </a:r>
            <a:r>
              <a:rPr lang="en-US" altLang="en-US" dirty="0" smtClean="0"/>
              <a:t>B.A</a:t>
            </a:r>
            <a:r>
              <a:rPr lang="en-US" altLang="en-US" dirty="0"/>
              <a:t>. </a:t>
            </a:r>
            <a:r>
              <a:rPr lang="en-US" altLang="en-US" dirty="0" err="1"/>
              <a:t>Knyazev</a:t>
            </a:r>
            <a:r>
              <a:rPr lang="en-US" altLang="en-US" dirty="0"/>
              <a:t> </a:t>
            </a:r>
            <a:r>
              <a:rPr lang="en-US" altLang="en-US" i="1" dirty="0"/>
              <a:t>et al</a:t>
            </a:r>
            <a:r>
              <a:rPr lang="en-US" altLang="en-US" dirty="0"/>
              <a:t>., Meas. Sci. </a:t>
            </a:r>
            <a:r>
              <a:rPr lang="en-US" altLang="en-US" dirty="0" smtClean="0"/>
              <a:t>Tech. </a:t>
            </a:r>
            <a:r>
              <a:rPr lang="en-US" altLang="en-US" b="1" dirty="0"/>
              <a:t>21</a:t>
            </a:r>
            <a:r>
              <a:rPr lang="en-US" altLang="en-US" dirty="0"/>
              <a:t>, </a:t>
            </a:r>
            <a:r>
              <a:rPr lang="en-US" altLang="en-US" dirty="0" smtClean="0"/>
              <a:t>054017 </a:t>
            </a:r>
            <a:r>
              <a:rPr lang="en-US" altLang="en-US" dirty="0"/>
              <a:t>(2010</a:t>
            </a:r>
            <a:r>
              <a:rPr lang="en-US" altLang="en-US" dirty="0" smtClean="0"/>
              <a:t>):</a:t>
            </a:r>
            <a:endParaRPr lang="en-US" altLang="ja-JP" dirty="0" smtClean="0"/>
          </a:p>
          <a:p>
            <a:pPr marL="0" indent="0">
              <a:buClrTx/>
              <a:buNone/>
            </a:pPr>
            <a:endParaRPr lang="en-US" altLang="ja-JP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572233"/>
            <a:ext cx="289560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4" y="1664308"/>
            <a:ext cx="2897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6307"/>
              </p:ext>
            </p:extLst>
          </p:nvPr>
        </p:nvGraphicFramePr>
        <p:xfrm>
          <a:off x="2009531" y="4607101"/>
          <a:ext cx="4648200" cy="20909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71813"/>
                <a:gridCol w="1576387"/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Gun HV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 kV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peak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average current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mA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Maximum bunch repetition rate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22.5 MHz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 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charge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dirty="0" smtClean="0"/>
                        <a:t>1.5 </a:t>
                      </a:r>
                      <a:r>
                        <a:rPr lang="en-US" altLang="ja-JP" sz="1600" dirty="0" smtClean="0"/>
                        <a:t>– </a:t>
                      </a:r>
                      <a:r>
                        <a:rPr lang="en-US" altLang="en-US" sz="1600" dirty="0" smtClean="0"/>
                        <a:t>2 nC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Normalized emittance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  <a:tc>
                  <a:txBody>
                    <a:bodyPr/>
                    <a:lstStyle>
                      <a:lvl1pPr marL="1143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43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microns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27432" marB="27432" horzOverflow="overflow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2400" y="648586"/>
            <a:ext cx="8991600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</a:t>
            </a:r>
            <a:r>
              <a:rPr lang="en-US" altLang="ja-JP" b="1" u="sng" dirty="0" smtClean="0"/>
              <a:t>1:</a:t>
            </a:r>
            <a:r>
              <a:rPr lang="en-US" altLang="ja-JP" dirty="0" smtClean="0"/>
              <a:t> </a:t>
            </a:r>
            <a:r>
              <a:rPr lang="en-US" altLang="ja-JP" dirty="0"/>
              <a:t>JLab </a:t>
            </a:r>
            <a:r>
              <a:rPr lang="en-US" altLang="ja-JP" dirty="0" smtClean="0"/>
              <a:t>200 kV Inverted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/>
              <a:t>Average </a:t>
            </a:r>
            <a:r>
              <a:rPr lang="en-US" altLang="ja-JP" dirty="0"/>
              <a:t>beam current: </a:t>
            </a:r>
            <a:r>
              <a:rPr lang="en-US" altLang="ja-JP" dirty="0" smtClean="0"/>
              <a:t>10 mA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 smtClean="0">
                <a:sym typeface="Wingdings" pitchFamily="2" charset="2"/>
              </a:rPr>
              <a:t>Laser: 532 nm, dc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Lifetime: very long (weeks)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altLang="ja-JP" dirty="0"/>
              <a:t>Thermal </a:t>
            </a:r>
            <a:r>
              <a:rPr lang="en-US" altLang="ja-JP" dirty="0" smtClean="0"/>
              <a:t>emittance: 0.7 microns</a:t>
            </a:r>
            <a:r>
              <a:rPr lang="en-US" altLang="ja-JP" dirty="0" smtClean="0">
                <a:sym typeface="Wingdings" pitchFamily="2" charset="2"/>
              </a:rPr>
              <a:t>/mm(rms)</a:t>
            </a:r>
            <a:endParaRPr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715871" y="6208584"/>
            <a:ext cx="547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Mammei </a:t>
            </a:r>
            <a:r>
              <a:rPr lang="en-US" altLang="ja-JP" i="1" dirty="0" smtClean="0"/>
              <a:t>et </a:t>
            </a:r>
            <a:r>
              <a:rPr lang="en-US" altLang="ja-JP" i="1" dirty="0"/>
              <a:t>al</a:t>
            </a:r>
            <a:r>
              <a:rPr lang="en-US" altLang="ja-JP" dirty="0"/>
              <a:t>., Phys. Rev. ST </a:t>
            </a:r>
            <a:r>
              <a:rPr lang="en-US" altLang="ja-JP" dirty="0" smtClean="0"/>
              <a:t>AB </a:t>
            </a:r>
            <a:r>
              <a:rPr lang="en-US" altLang="ja-JP" b="1" dirty="0" smtClean="0"/>
              <a:t>16</a:t>
            </a:r>
            <a:r>
              <a:rPr lang="en-US" altLang="ja-JP" dirty="0" smtClean="0"/>
              <a:t>, 033401 </a:t>
            </a:r>
            <a:r>
              <a:rPr lang="en-US" altLang="ja-JP" dirty="0"/>
              <a:t>(</a:t>
            </a:r>
            <a:r>
              <a:rPr lang="en-US" altLang="ja-JP" dirty="0" smtClean="0"/>
              <a:t>2013)</a:t>
            </a:r>
            <a:endParaRPr lang="en-US" altLang="ja-JP" dirty="0"/>
          </a:p>
        </p:txBody>
      </p:sp>
      <p:pic>
        <p:nvPicPr>
          <p:cNvPr id="6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22" y="3149321"/>
            <a:ext cx="4025022" cy="30175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662441" cy="64858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Photo</a:t>
            </a:r>
            <a:r>
              <a:rPr lang="en-US" sz="3600" b="1" dirty="0" smtClean="0">
                <a:solidFill>
                  <a:srgbClr val="000000"/>
                </a:solidFill>
              </a:rPr>
              <a:t>g</a:t>
            </a:r>
            <a:r>
              <a:rPr lang="en-US" sz="3600" b="1" dirty="0" smtClean="0">
                <a:solidFill>
                  <a:srgbClr val="000000"/>
                </a:solidFill>
                <a:ea typeface="+mj-ea"/>
                <a:cs typeface="+mj-cs"/>
              </a:rPr>
              <a:t>un</a:t>
            </a:r>
            <a:endParaRPr lang="en-US" sz="36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9" name="Picture 8" descr="electrode_composit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98" y="3622266"/>
            <a:ext cx="3587809" cy="1616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9" y="4262755"/>
            <a:ext cx="3291840" cy="245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1202397"/>
            <a:ext cx="2468880" cy="32918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51280"/>
              </p:ext>
            </p:extLst>
          </p:nvPr>
        </p:nvGraphicFramePr>
        <p:xfrm>
          <a:off x="196026" y="704249"/>
          <a:ext cx="567723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412"/>
                <a:gridCol w="1892412"/>
                <a:gridCol w="18924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kV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350/500 kV Gun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Chamber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14”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18’’ </a:t>
                      </a:r>
                      <a:r>
                        <a:rPr lang="en-US" sz="1600" baseline="0" dirty="0" smtClean="0"/>
                        <a:t>ɸ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2.5” T-shaped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6” </a:t>
                      </a:r>
                      <a:r>
                        <a:rPr lang="en-US" sz="1600" baseline="0" dirty="0" smtClean="0"/>
                        <a:t>ɸ</a:t>
                      </a:r>
                      <a:r>
                        <a:rPr lang="en-US" sz="1600" dirty="0" smtClean="0"/>
                        <a:t> Ball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Cathode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6.3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 cm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Inverted Ceramic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4” 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7” long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Cable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HV Supply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Spellman 225 kV, 30 mA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Glassman 600 kV, 5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Maximum Gradient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MV/M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(10) MV/m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6025" y="179907"/>
            <a:ext cx="6720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u="sng" dirty="0"/>
              <a:t>Example </a:t>
            </a:r>
            <a:r>
              <a:rPr lang="en-US" altLang="ja-JP" sz="2400" b="1" u="sng" dirty="0" smtClean="0"/>
              <a:t>2: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JLab </a:t>
            </a:r>
            <a:r>
              <a:rPr lang="en-US" altLang="ja-JP" sz="2400" dirty="0" smtClean="0"/>
              <a:t>350/500 </a:t>
            </a:r>
            <a:r>
              <a:rPr lang="en-US" altLang="ja-JP" sz="2400" dirty="0"/>
              <a:t>kV Inverted </a:t>
            </a:r>
            <a:r>
              <a:rPr lang="en-US" altLang="ja-JP" sz="2400" dirty="0" smtClean="0"/>
              <a:t>Gun:</a:t>
            </a:r>
            <a:endParaRPr lang="en-US" altLang="ja-JP" sz="24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42936" y="49921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Achieved 350 kV with no FE (December 2013), next: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Keep pushing to reach 500 kV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dirty="0"/>
              <a:t>Run beam with</a:t>
            </a:r>
            <a:r>
              <a:rPr lang="en-US" altLang="ja-JP" dirty="0">
                <a:sym typeface="Wingdings" pitchFamily="2" charset="2"/>
              </a:rPr>
              <a:t> K</a:t>
            </a:r>
            <a:r>
              <a:rPr lang="en-US" altLang="ja-JP" baseline="-25000" dirty="0">
                <a:sym typeface="Wingdings" pitchFamily="2" charset="2"/>
              </a:rPr>
              <a:t>2</a:t>
            </a:r>
            <a:r>
              <a:rPr lang="en-US" altLang="ja-JP" dirty="0">
                <a:sym typeface="Wingdings" pitchFamily="2" charset="2"/>
              </a:rPr>
              <a:t>CsSb photocathode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897" y="419114"/>
            <a:ext cx="8901082" cy="592933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altLang="ja-JP" b="1" u="sng" dirty="0"/>
              <a:t>Example 3</a:t>
            </a:r>
            <a:r>
              <a:rPr lang="en-US" altLang="ja-JP" b="1" u="sng" dirty="0" smtClean="0"/>
              <a:t>:</a:t>
            </a:r>
            <a:r>
              <a:rPr lang="en-US" altLang="ja-JP" dirty="0" smtClean="0"/>
              <a:t> Cornell dc Gun with </a:t>
            </a:r>
            <a:r>
              <a:rPr lang="en-US" altLang="ja-JP" dirty="0" smtClean="0">
                <a:sym typeface="Wingdings" pitchFamily="2" charset="2"/>
              </a:rPr>
              <a:t>K</a:t>
            </a:r>
            <a:r>
              <a:rPr lang="en-US" altLang="ja-JP" baseline="-25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CsSb</a:t>
            </a:r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photocathode:</a:t>
            </a:r>
          </a:p>
          <a:p>
            <a:pPr marL="0" lvl="3" indent="0">
              <a:buClrTx/>
              <a:buNone/>
            </a:pP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Gun HV: </a:t>
            </a:r>
            <a:r>
              <a:rPr lang="en-US" altLang="ja-JP" sz="1800" dirty="0" smtClean="0"/>
              <a:t>currently operating at 350 kV (designed 500-600 kV) 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Average beam current: </a:t>
            </a:r>
            <a:r>
              <a:rPr lang="en-US" altLang="ja-JP" sz="1800" dirty="0" smtClean="0"/>
              <a:t>100 </a:t>
            </a:r>
            <a:r>
              <a:rPr lang="en-US" altLang="ja-JP" sz="1800" dirty="0"/>
              <a:t>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Bunch c</a:t>
            </a:r>
            <a:r>
              <a:rPr lang="en-US" altLang="ja-JP" sz="1800" dirty="0" smtClean="0"/>
              <a:t>harge</a:t>
            </a:r>
            <a:r>
              <a:rPr lang="en-US" altLang="ja-JP" sz="1800" dirty="0"/>
              <a:t>: </a:t>
            </a:r>
            <a:r>
              <a:rPr lang="en-US" altLang="ja-JP" sz="1800" dirty="0" smtClean="0"/>
              <a:t>77 pC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 smtClean="0"/>
              <a:t>Bunch length: 10 ps, 1.3 </a:t>
            </a:r>
            <a:r>
              <a:rPr lang="en-US" altLang="ja-JP" sz="1800" dirty="0"/>
              <a:t>G</a:t>
            </a:r>
            <a:r>
              <a:rPr lang="en-US" altLang="ja-JP" sz="1800" dirty="0" smtClean="0"/>
              <a:t>Hz</a:t>
            </a:r>
            <a:endParaRPr lang="en-US" altLang="ja-JP" sz="1800" dirty="0"/>
          </a:p>
          <a:p>
            <a:pPr>
              <a:buClrTx/>
              <a:buFont typeface="Wingdings" pitchFamily="2" charset="2"/>
              <a:buChar char="§"/>
            </a:pPr>
            <a:r>
              <a:rPr lang="en-US" altLang="ja-JP" sz="1800" dirty="0"/>
              <a:t>Normalized emittance: </a:t>
            </a:r>
            <a:r>
              <a:rPr lang="en-US" altLang="ja-JP" sz="1800" dirty="0" smtClean="0"/>
              <a:t>&lt;0.5 microns</a:t>
            </a:r>
            <a:endParaRPr lang="en-US" altLang="ja-JP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363"/>
          <a:stretch>
            <a:fillRect/>
          </a:stretch>
        </p:blipFill>
        <p:spPr bwMode="auto">
          <a:xfrm>
            <a:off x="5873643" y="2436269"/>
            <a:ext cx="3047619" cy="37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:\PC652\Gun Images\poster-section-view.jpg"/>
          <p:cNvPicPr>
            <a:picLocks noChangeAspect="1" noChangeArrowheads="1"/>
          </p:cNvPicPr>
          <p:nvPr/>
        </p:nvPicPr>
        <p:blipFill>
          <a:blip r:embed="rId3"/>
          <a:srcRect l="18771" t="4381" r="20137" b="4636"/>
          <a:stretch>
            <a:fillRect/>
          </a:stretch>
        </p:blipFill>
        <p:spPr bwMode="auto">
          <a:xfrm rot="10800000" flipV="1">
            <a:off x="1779062" y="3125059"/>
            <a:ext cx="3873135" cy="3397123"/>
          </a:xfrm>
          <a:prstGeom prst="roundRect">
            <a:avLst>
              <a:gd name="adj" fmla="val 4878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316295" cy="1191779"/>
          </a:xfrm>
        </p:spPr>
        <p:txBody>
          <a:bodyPr/>
          <a:lstStyle/>
          <a:p>
            <a:r>
              <a:rPr lang="en-US" dirty="0" smtClean="0"/>
              <a:t>Magnetized </a:t>
            </a:r>
            <a:r>
              <a:rPr lang="en-US" dirty="0"/>
              <a:t>Beam </a:t>
            </a:r>
            <a:r>
              <a:rPr lang="en-US" dirty="0" smtClean="0"/>
              <a:t>and Emittance Compensation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023360" y="1863297"/>
            <a:ext cx="4663440" cy="3017520"/>
            <a:chOff x="3803526" y="922323"/>
            <a:chExt cx="4663440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526" y="922323"/>
              <a:ext cx="4663440" cy="301752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023180" y="3478541"/>
              <a:ext cx="259692" cy="93784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36506" y="2057656"/>
              <a:ext cx="896230" cy="187567"/>
            </a:xfrm>
            <a:prstGeom prst="rect">
              <a:avLst/>
            </a:prstGeom>
            <a:solidFill>
              <a:srgbClr val="CC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 bwMode="auto">
          <a:xfrm>
            <a:off x="6670431" y="4513298"/>
            <a:ext cx="2368061" cy="1684301"/>
          </a:xfrm>
          <a:prstGeom prst="wedgeRoundRectCallout">
            <a:avLst>
              <a:gd name="adj1" fmla="val 19939"/>
              <a:gd name="adj2" fmla="val -86097"/>
              <a:gd name="adj3" fmla="val 16667"/>
            </a:avLst>
          </a:prstGeom>
          <a:noFill/>
          <a:ln w="3810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Solenoids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  <a:endParaRPr lang="en-US" sz="2000" dirty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(space-charge emittance growth compensation)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375875" y="897658"/>
            <a:ext cx="2232965" cy="775884"/>
          </a:xfrm>
          <a:prstGeom prst="wedgeRoundRectCallout">
            <a:avLst>
              <a:gd name="adj1" fmla="val -40667"/>
              <a:gd name="adj2" fmla="val 100664"/>
              <a:gd name="adj3" fmla="val 1666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Solenoid (B</a:t>
            </a:r>
            <a:r>
              <a:rPr lang="en-US" sz="2000" baseline="-25000" dirty="0" smtClean="0">
                <a:solidFill>
                  <a:srgbClr val="000000"/>
                </a:solidFill>
                <a:latin typeface="Times" pitchFamily="18" charset="0"/>
              </a:rPr>
              <a:t>z</a:t>
            </a:r>
            <a:r>
              <a:rPr lang="en-US" sz="2000" dirty="0" smtClean="0"/>
              <a:t>~</a:t>
            </a: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2kG)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" pitchFamily="18" charset="0"/>
              </a:rPr>
              <a:t>(magnetized beam)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79721"/>
            <a:ext cx="5309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solidFill>
                  <a:srgbClr val="000000"/>
                </a:solidFill>
              </a:rPr>
              <a:t>Magnetized </a:t>
            </a:r>
            <a:r>
              <a:rPr lang="en-US" sz="2000" dirty="0" smtClean="0">
                <a:solidFill>
                  <a:srgbClr val="000000"/>
                </a:solidFill>
              </a:rPr>
              <a:t>Cathode:</a:t>
            </a: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produce </a:t>
            </a:r>
            <a:r>
              <a:rPr lang="en-US" sz="2000" dirty="0" smtClean="0">
                <a:solidFill>
                  <a:srgbClr val="000000"/>
                </a:solidFill>
              </a:rPr>
              <a:t>magnetized </a:t>
            </a:r>
            <a:r>
              <a:rPr lang="en-US" sz="2000" dirty="0">
                <a:solidFill>
                  <a:srgbClr val="000000"/>
                </a:solidFill>
              </a:rPr>
              <a:t>electron beam </a:t>
            </a: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ensure zero </a:t>
            </a:r>
            <a:r>
              <a:rPr lang="en-US" sz="2000" dirty="0" smtClean="0">
                <a:solidFill>
                  <a:srgbClr val="000000"/>
                </a:solidFill>
              </a:rPr>
              <a:t>angular </a:t>
            </a:r>
            <a:r>
              <a:rPr lang="en-US" sz="2000" dirty="0">
                <a:solidFill>
                  <a:srgbClr val="000000"/>
                </a:solidFill>
              </a:rPr>
              <a:t>momentum </a:t>
            </a:r>
            <a:r>
              <a:rPr lang="en-US" sz="2000" dirty="0" smtClean="0">
                <a:solidFill>
                  <a:srgbClr val="000000"/>
                </a:solidFill>
              </a:rPr>
              <a:t>inside cooling-solenoid section)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</a:rPr>
              <a:t>Magnetized Injector: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compensate </a:t>
            </a:r>
            <a:r>
              <a:rPr lang="en-US" sz="2000" dirty="0" smtClean="0">
                <a:solidFill>
                  <a:srgbClr val="000000"/>
                </a:solidFill>
              </a:rPr>
              <a:t>space-charge </a:t>
            </a:r>
            <a:r>
              <a:rPr lang="en-US" sz="2000" dirty="0">
                <a:solidFill>
                  <a:srgbClr val="000000"/>
                </a:solidFill>
              </a:rPr>
              <a:t>emittance growth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243014" y="2091011"/>
            <a:ext cx="259692" cy="9378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7C80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56340" y="3667291"/>
            <a:ext cx="896230" cy="187567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700982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T</a:t>
            </a:r>
            <a:r>
              <a:rPr lang="en-US" dirty="0" smtClean="0"/>
              <a:t>hermionic </a:t>
            </a:r>
            <a:r>
              <a:rPr lang="en-US" dirty="0"/>
              <a:t>gun </a:t>
            </a:r>
            <a:r>
              <a:rPr lang="en-US" dirty="0" smtClean="0"/>
              <a:t>would be our first choice (less maintenance but may need complicated injector): </a:t>
            </a:r>
            <a:endParaRPr lang="en-US" dirty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TRIUMF/BINP </a:t>
            </a:r>
            <a:r>
              <a:rPr lang="en-US" sz="2400" b="1" dirty="0"/>
              <a:t>Gun with </a:t>
            </a:r>
            <a:r>
              <a:rPr lang="en-US" sz="2400" b="1" u="sng" dirty="0"/>
              <a:t>Inverted </a:t>
            </a:r>
            <a:r>
              <a:rPr lang="en-US" sz="2400" b="1" u="sng" dirty="0" smtClean="0"/>
              <a:t>Ceramic</a:t>
            </a:r>
            <a:endParaRPr lang="en-US" dirty="0"/>
          </a:p>
          <a:p>
            <a:pPr marL="514350" indent="-514350">
              <a:buClrTx/>
              <a:buFont typeface="+mj-lt"/>
              <a:buAutoNum type="romanU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To allow for laser pulse shaping, a photogun could be an option:</a:t>
            </a:r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lvl="2" indent="-342900">
              <a:buClrTx/>
              <a:buFont typeface="Wingdings" panose="05000000000000000000" pitchFamily="2" charset="2"/>
              <a:buChar char="Ø"/>
            </a:pPr>
            <a:r>
              <a:rPr lang="en-US" sz="2400" b="1" dirty="0" smtClean="0"/>
              <a:t>JLab 350/500 kV Inverted Gun and JLab </a:t>
            </a:r>
            <a:r>
              <a:rPr lang="en-US" altLang="ja-JP" sz="2400" b="1" dirty="0" smtClean="0">
                <a:sym typeface="Wingdings" pitchFamily="2" charset="2"/>
              </a:rPr>
              <a:t>K</a:t>
            </a:r>
            <a:r>
              <a:rPr lang="en-US" altLang="ja-JP" sz="2400" b="1" baseline="-25000" dirty="0" smtClean="0">
                <a:sym typeface="Wingdings" pitchFamily="2" charset="2"/>
              </a:rPr>
              <a:t>2</a:t>
            </a:r>
            <a:r>
              <a:rPr lang="en-US" altLang="ja-JP" sz="2400" b="1" dirty="0" smtClean="0">
                <a:sym typeface="Wingdings" pitchFamily="2" charset="2"/>
              </a:rPr>
              <a:t>CsSb</a:t>
            </a:r>
          </a:p>
          <a:p>
            <a:pPr marL="800100" lvl="2" indent="0">
              <a:buClrTx/>
              <a:buNone/>
            </a:pPr>
            <a:endParaRPr lang="en-US" altLang="ja-JP" sz="2800" b="1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 startAt="3"/>
            </a:pPr>
            <a:r>
              <a:rPr lang="en-US" altLang="ja-JP" dirty="0" smtClean="0">
                <a:sym typeface="Wingdings" pitchFamily="2" charset="2"/>
              </a:rPr>
              <a:t>If one gun cannot provide 200 mA, then use two or three guns and combine beams using RF combiner or dipole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LDRD: 200 mA Magnetized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922323"/>
            <a:ext cx="9002094" cy="5935677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000" dirty="0" smtClean="0"/>
              <a:t>Use JLab 350/500 kV Inverted Gun and JLab </a:t>
            </a:r>
            <a:r>
              <a:rPr lang="en-US" altLang="ja-JP" sz="2000" dirty="0" smtClean="0">
                <a:sym typeface="Wingdings" pitchFamily="2" charset="2"/>
              </a:rPr>
              <a:t>K</a:t>
            </a:r>
            <a:r>
              <a:rPr lang="en-US" altLang="ja-JP" sz="2000" baseline="-25000" dirty="0" smtClean="0">
                <a:sym typeface="Wingdings" pitchFamily="2" charset="2"/>
              </a:rPr>
              <a:t>2</a:t>
            </a:r>
            <a:r>
              <a:rPr lang="en-US" altLang="ja-JP" sz="2000" dirty="0" smtClean="0">
                <a:sym typeface="Wingdings" pitchFamily="2" charset="2"/>
              </a:rPr>
              <a:t>CsSb</a:t>
            </a: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 smtClean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Design and build Cathode Solenoid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Generate magnetized beam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beam magnetization: 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1800" dirty="0">
                <a:sym typeface="Wingdings" pitchFamily="2" charset="2"/>
              </a:rPr>
              <a:t>M</a:t>
            </a:r>
            <a:r>
              <a:rPr lang="en-US" altLang="ja-JP" sz="1800" dirty="0" smtClean="0">
                <a:sym typeface="Wingdings" pitchFamily="2" charset="2"/>
              </a:rPr>
              <a:t>easure beam emittance vs. beam size</a:t>
            </a:r>
          </a:p>
          <a:p>
            <a:pPr marL="914400" lvl="1" indent="-514350">
              <a:buClrTx/>
              <a:buFont typeface="+mj-lt"/>
              <a:buAutoNum type="romanLcPeriod"/>
            </a:pPr>
            <a:r>
              <a:rPr lang="en-US" altLang="ja-JP" sz="2000" dirty="0" smtClean="0">
                <a:sym typeface="Wingdings" pitchFamily="2" charset="2"/>
              </a:rPr>
              <a:t>Measure directly using slit and screen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Study transportation of magnetized beam (must preserve magnetization)</a:t>
            </a:r>
          </a:p>
          <a:p>
            <a:pPr marL="514350" indent="-514350">
              <a:buClrTx/>
              <a:buFont typeface="+mj-lt"/>
              <a:buAutoNum type="romanUcPeriod"/>
            </a:pPr>
            <a:endParaRPr lang="en-US" altLang="ja-JP" sz="2000" dirty="0">
              <a:sym typeface="Wingdings" pitchFamily="2" charset="2"/>
            </a:endParaRP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altLang="ja-JP" sz="2000" dirty="0" smtClean="0">
                <a:sym typeface="Wingdings" pitchFamily="2" charset="2"/>
              </a:rPr>
              <a:t>Measure magnetized photocathode lifetime at high currents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59" y="2756125"/>
            <a:ext cx="8316295" cy="700982"/>
          </a:xfrm>
        </p:spPr>
        <p:txBody>
          <a:bodyPr/>
          <a:lstStyle/>
          <a:p>
            <a:pPr algn="ctr"/>
            <a:r>
              <a:rPr lang="en-US" dirty="0" smtClean="0"/>
              <a:t>Magnetized Electron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1612900"/>
            <a:ext cx="6400800" cy="1752600"/>
          </a:xfrm>
        </p:spPr>
        <p:txBody>
          <a:bodyPr/>
          <a:lstStyle/>
          <a:p>
            <a:r>
              <a:rPr lang="en-US" sz="3200" dirty="0" smtClean="0"/>
              <a:t>MEIC Polarized Electron Source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376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4493595" cy="901701"/>
          </a:xfrm>
        </p:spPr>
        <p:txBody>
          <a:bodyPr/>
          <a:lstStyle/>
          <a:p>
            <a:r>
              <a:rPr lang="en-US" dirty="0" smtClean="0"/>
              <a:t>Busch’s Theorem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905" y="901699"/>
            <a:ext cx="88960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 entering or exiting solenoid, beam acquires a kick that makes beam to rotate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Canonical angular momentum: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emittance: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Note: inside </a:t>
            </a:r>
            <a:r>
              <a:rPr lang="en-US" sz="2400" dirty="0"/>
              <a:t>Cooling Solenoid, electron beam is </a:t>
            </a:r>
            <a:r>
              <a:rPr lang="en-US" sz="2400" i="1" u="sng" dirty="0"/>
              <a:t>calm:</a:t>
            </a:r>
            <a:r>
              <a:rPr lang="en-US" sz="2400" dirty="0"/>
              <a:t> not to have any angular </a:t>
            </a:r>
            <a:r>
              <a:rPr lang="en-US" sz="2400" dirty="0" smtClean="0"/>
              <a:t>motion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04531"/>
              </p:ext>
            </p:extLst>
          </p:nvPr>
        </p:nvGraphicFramePr>
        <p:xfrm>
          <a:off x="4816475" y="2677972"/>
          <a:ext cx="15303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2677972"/>
                        <a:ext cx="1530350" cy="75088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16107"/>
              </p:ext>
            </p:extLst>
          </p:nvPr>
        </p:nvGraphicFramePr>
        <p:xfrm>
          <a:off x="3632200" y="4038601"/>
          <a:ext cx="15779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5" imgW="850680" imgH="457200" progId="Equation.3">
                  <p:embed/>
                </p:oleObj>
              </mc:Choice>
              <mc:Fallback>
                <p:oleObj name="Equation" r:id="rId5" imgW="850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4038601"/>
                        <a:ext cx="1577975" cy="73977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2200" y="5062260"/>
            <a:ext cx="4241799" cy="40011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mag</a:t>
            </a:r>
            <a:r>
              <a:rPr lang="en-US" sz="2000" dirty="0" smtClean="0">
                <a:solidFill>
                  <a:srgbClr val="000000"/>
                </a:solidFill>
              </a:rPr>
              <a:t>[microns] ~ 30 B[</a:t>
            </a:r>
            <a:r>
              <a:rPr lang="en-US" sz="2000" dirty="0" err="1" smtClean="0">
                <a:solidFill>
                  <a:srgbClr val="000000"/>
                </a:solidFill>
              </a:rPr>
              <a:t>kG</a:t>
            </a:r>
            <a:r>
              <a:rPr lang="en-US" sz="2000" dirty="0" smtClean="0">
                <a:solidFill>
                  <a:srgbClr val="000000"/>
                </a:solidFill>
              </a:rPr>
              <a:t>] </a:t>
            </a:r>
            <a:r>
              <a:rPr lang="el-GR" sz="2000" dirty="0" smtClean="0">
                <a:solidFill>
                  <a:srgbClr val="000000"/>
                </a:solidFill>
              </a:rPr>
              <a:t>σ</a:t>
            </a:r>
            <a:r>
              <a:rPr lang="en-US" sz="2000" baseline="-25000" dirty="0" smtClean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[mm]</a:t>
            </a:r>
            <a:r>
              <a:rPr lang="en-US" sz="2000" baseline="30000" dirty="0" smtClean="0">
                <a:solidFill>
                  <a:srgbClr val="000000"/>
                </a:solidFill>
              </a:rPr>
              <a:t>2</a:t>
            </a:r>
            <a:endParaRPr lang="en-US" sz="20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82650" y="2324100"/>
            <a:ext cx="69850" cy="3810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6900" y="32893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5600" y="609600"/>
            <a:ext cx="1168400" cy="700024"/>
          </a:xfrm>
          <a:prstGeom prst="wedgeRoundRectCallout">
            <a:avLst>
              <a:gd name="adj1" fmla="val -19811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Solenoid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1450" y="1612900"/>
            <a:ext cx="1562100" cy="1752600"/>
            <a:chOff x="171450" y="1612900"/>
            <a:chExt cx="1562100" cy="17526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270080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Arc 10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475052"/>
                <a:gd name="adj2" fmla="val 21259627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0" name="Rounded Rectangular Callout 9"/>
          <p:cNvSpPr/>
          <p:nvPr/>
        </p:nvSpPr>
        <p:spPr bwMode="auto">
          <a:xfrm>
            <a:off x="1012825" y="1860804"/>
            <a:ext cx="1022350" cy="446024"/>
          </a:xfrm>
          <a:prstGeom prst="wedgeRoundRectCallout">
            <a:avLst>
              <a:gd name="adj1" fmla="val -49470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091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Cathode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4925" y="3935476"/>
            <a:ext cx="2352675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Electrons born in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80561"/>
              </p:ext>
            </p:extLst>
          </p:nvPr>
        </p:nvGraphicFramePr>
        <p:xfrm>
          <a:off x="43656" y="4822826"/>
          <a:ext cx="2343944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9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" y="4822826"/>
                        <a:ext cx="2343944" cy="782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1813" y="285337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B</a:t>
            </a:r>
            <a:r>
              <a:rPr lang="en-US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Cath_Sol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 = 2 </a:t>
            </a:r>
            <a:r>
              <a:rPr lang="en-US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18" charset="0"/>
              </a:rPr>
              <a:t>kG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6078" y="216380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Times" pitchFamily="18" charset="0"/>
              </a:rPr>
              <a:t>B=0</a:t>
            </a:r>
            <a:endParaRPr lang="en-US" b="1" dirty="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771683" y="3935476"/>
            <a:ext cx="2154330" cy="814324"/>
          </a:xfrm>
          <a:prstGeom prst="wedgeRoundRectCallout">
            <a:avLst>
              <a:gd name="adj1" fmla="val -20115"/>
              <a:gd name="adj2" fmla="val -8512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48374"/>
              </p:ext>
            </p:extLst>
          </p:nvPr>
        </p:nvGraphicFramePr>
        <p:xfrm>
          <a:off x="2771682" y="4862514"/>
          <a:ext cx="2689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0" name="Equation" r:id="rId5" imgW="1688760" imgH="304560" progId="Equation.3">
                  <p:embed/>
                </p:oleObj>
              </mc:Choice>
              <mc:Fallback>
                <p:oleObj name="Equation" r:id="rId5" imgW="1688760" imgH="304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682" y="4862514"/>
                        <a:ext cx="2689225" cy="495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8805"/>
              </p:ext>
            </p:extLst>
          </p:nvPr>
        </p:nvGraphicFramePr>
        <p:xfrm>
          <a:off x="2760663" y="5464175"/>
          <a:ext cx="21653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1" name="Equation" r:id="rId7" imgW="1168200" imgH="469800" progId="Equation.3">
                  <p:embed/>
                </p:oleObj>
              </mc:Choice>
              <mc:Fallback>
                <p:oleObj name="Equation" r:id="rId7" imgW="116820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464175"/>
                        <a:ext cx="2165350" cy="760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6273800" y="1612900"/>
            <a:ext cx="2673350" cy="1752600"/>
            <a:chOff x="171450" y="1612900"/>
            <a:chExt cx="1562100" cy="17526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171450" y="2527300"/>
              <a:ext cx="1485900" cy="0"/>
            </a:xfrm>
            <a:prstGeom prst="straightConnector1">
              <a:avLst/>
            </a:prstGeom>
            <a:ln>
              <a:solidFill>
                <a:srgbClr val="FF7C8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 bwMode="auto">
            <a:xfrm>
              <a:off x="171450" y="2705100"/>
              <a:ext cx="1562100" cy="660400"/>
            </a:xfrm>
            <a:prstGeom prst="arc">
              <a:avLst>
                <a:gd name="adj1" fmla="val 11015129"/>
                <a:gd name="adj2" fmla="val 21305811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 rot="10800000">
              <a:off x="171450" y="1612900"/>
              <a:ext cx="1562100" cy="660400"/>
            </a:xfrm>
            <a:prstGeom prst="arc">
              <a:avLst>
                <a:gd name="adj1" fmla="val 11078313"/>
                <a:gd name="adj2" fmla="val 21366873"/>
              </a:avLst>
            </a:prstGeom>
            <a:ln>
              <a:solidFill>
                <a:srgbClr val="FF7C8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5" name="Rounded Rectangular Callout 24"/>
          <p:cNvSpPr/>
          <p:nvPr/>
        </p:nvSpPr>
        <p:spPr bwMode="auto">
          <a:xfrm>
            <a:off x="7232650" y="609600"/>
            <a:ext cx="1168400" cy="700024"/>
          </a:xfrm>
          <a:prstGeom prst="wedgeRoundRectCallout">
            <a:avLst>
              <a:gd name="adj1" fmla="val -29594"/>
              <a:gd name="adj2" fmla="val 71943"/>
              <a:gd name="adj3" fmla="val 16667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Cooling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Solenoid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273800" y="15367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292850" y="3289300"/>
            <a:ext cx="26543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240578" y="2462768"/>
            <a:ext cx="272074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 bwMode="auto">
          <a:xfrm>
            <a:off x="4936948" y="1863852"/>
            <a:ext cx="1209675" cy="446024"/>
          </a:xfrm>
          <a:prstGeom prst="wedgeRoundRectCallout">
            <a:avLst>
              <a:gd name="adj1" fmla="val 32342"/>
              <a:gd name="adj2" fmla="val 7194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 pitchFamily="18" charset="0"/>
              </a:rPr>
              <a:t>Ion Beam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6124575" y="3935476"/>
            <a:ext cx="2114551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" pitchFamily="18" charset="0"/>
              </a:rPr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477" y="2841704"/>
            <a:ext cx="1475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66CC"/>
                </a:solidFill>
                <a:latin typeface="Times" pitchFamily="18" charset="0"/>
              </a:rPr>
              <a:t>B</a:t>
            </a:r>
            <a:r>
              <a:rPr lang="en-US" baseline="-25000" dirty="0" err="1">
                <a:solidFill>
                  <a:srgbClr val="FF66CC"/>
                </a:solidFill>
                <a:latin typeface="Times" pitchFamily="18" charset="0"/>
              </a:rPr>
              <a:t>C</a:t>
            </a:r>
            <a:r>
              <a:rPr lang="en-US" baseline="-25000" dirty="0" err="1" smtClean="0">
                <a:solidFill>
                  <a:srgbClr val="FF66CC"/>
                </a:solidFill>
                <a:latin typeface="Times" pitchFamily="18" charset="0"/>
              </a:rPr>
              <a:t>ool_Sol</a:t>
            </a:r>
            <a:r>
              <a:rPr lang="en-US" dirty="0" smtClean="0">
                <a:solidFill>
                  <a:srgbClr val="FF66CC"/>
                </a:solidFill>
                <a:latin typeface="Times" pitchFamily="18" charset="0"/>
              </a:rPr>
              <a:t> = 2 T</a:t>
            </a:r>
            <a:endParaRPr lang="en-US" dirty="0">
              <a:solidFill>
                <a:srgbClr val="FF66CC"/>
              </a:solidFill>
              <a:latin typeface="Times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6" y="5674452"/>
            <a:ext cx="174257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 err="1" smtClean="0">
                <a:solidFill>
                  <a:srgbClr val="000000"/>
                </a:solidFill>
              </a:rPr>
              <a:t>R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= 3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68639" y="5886034"/>
            <a:ext cx="1127125" cy="33855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mm</a:t>
            </a:r>
            <a:endParaRPr lang="en-US" sz="1600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2207"/>
              </p:ext>
            </p:extLst>
          </p:nvPr>
        </p:nvGraphicFramePr>
        <p:xfrm>
          <a:off x="6124575" y="4862514"/>
          <a:ext cx="29908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2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862514"/>
                        <a:ext cx="2990850" cy="92075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08145"/>
              </p:ext>
            </p:extLst>
          </p:nvPr>
        </p:nvGraphicFramePr>
        <p:xfrm>
          <a:off x="6145212" y="5883791"/>
          <a:ext cx="16716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3" name="Equation" r:id="rId11" imgW="901440" imgH="469800" progId="Equation.3">
                  <p:embed/>
                </p:oleObj>
              </mc:Choice>
              <mc:Fallback>
                <p:oleObj name="Equation" r:id="rId11" imgW="90144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2" y="5883791"/>
                        <a:ext cx="1671638" cy="89693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8" y="1791930"/>
            <a:ext cx="1313688" cy="123444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620465" y="1536700"/>
            <a:ext cx="571500" cy="1524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50103" y="2583934"/>
            <a:ext cx="2720743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ounded Rectangular Callout 42"/>
          <p:cNvSpPr/>
          <p:nvPr/>
        </p:nvSpPr>
        <p:spPr bwMode="auto">
          <a:xfrm>
            <a:off x="4936948" y="2617232"/>
            <a:ext cx="1203443" cy="665202"/>
          </a:xfrm>
          <a:prstGeom prst="wedgeRoundRectCallout">
            <a:avLst>
              <a:gd name="adj1" fmla="val 59731"/>
              <a:gd name="adj2" fmla="val -429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Electron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70C0"/>
                </a:solidFill>
                <a:latin typeface="Times" pitchFamily="18" charset="0"/>
              </a:rPr>
              <a:t>Beam</a:t>
            </a:r>
            <a:endParaRPr lang="en-US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5814395" cy="723901"/>
          </a:xfrm>
        </p:spPr>
        <p:txBody>
          <a:bodyPr/>
          <a:lstStyle/>
          <a:p>
            <a:r>
              <a:rPr lang="en-US" dirty="0" smtClean="0"/>
              <a:t>Why: Magnetized </a:t>
            </a:r>
            <a:r>
              <a:rPr lang="en-US" dirty="0" smtClean="0"/>
              <a:t>beam</a:t>
            </a:r>
            <a:r>
              <a:rPr lang="en-US" dirty="0"/>
              <a:t>?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903" y="1683435"/>
            <a:ext cx="8900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Electron and ion are moving at same speed in cooling section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r>
              <a:rPr lang="en-US" altLang="en-US" sz="2000" dirty="0" smtClean="0"/>
              <a:t>Magnetic field to suppress ion-electron recombination in cooling section</a:t>
            </a:r>
          </a:p>
          <a:p>
            <a:pPr>
              <a:spcBef>
                <a:spcPct val="20000"/>
              </a:spcBef>
            </a:pPr>
            <a:r>
              <a:rPr lang="en-US" altLang="en-US" sz="2000" dirty="0" smtClean="0"/>
              <a:t>(for non-magnetized cooling, a small magnetic field maybe required to suppress recombination)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UcPeriod"/>
            </a:pPr>
            <a:endParaRPr lang="en-US" altLang="en-US" sz="20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en-US" altLang="en-US" sz="2000" dirty="0" smtClean="0"/>
              <a:t>Cooling Solenoid must have high </a:t>
            </a:r>
            <a:r>
              <a:rPr lang="en-US" altLang="en-US" sz="2000" dirty="0"/>
              <a:t>parallelism of magnetic field </a:t>
            </a:r>
            <a:r>
              <a:rPr lang="en-US" altLang="en-US" sz="2000" dirty="0" smtClean="0"/>
              <a:t>lines:</a:t>
            </a:r>
            <a:endParaRPr lang="en-US" altLang="en-US" sz="2000" baseline="30000" dirty="0"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83180"/>
              </p:ext>
            </p:extLst>
          </p:nvPr>
        </p:nvGraphicFramePr>
        <p:xfrm>
          <a:off x="5457825" y="5348288"/>
          <a:ext cx="13398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3" imgW="723600" imgH="431640" progId="Equation.3">
                  <p:embed/>
                </p:oleObj>
              </mc:Choice>
              <mc:Fallback>
                <p:oleObj name="Equation" r:id="rId3" imgW="7236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348288"/>
                        <a:ext cx="1339850" cy="8239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9002095" cy="1207477"/>
          </a:xfrm>
        </p:spPr>
        <p:txBody>
          <a:bodyPr/>
          <a:lstStyle/>
          <a:p>
            <a:r>
              <a:rPr lang="en-US" dirty="0" smtClean="0"/>
              <a:t>Cooling Rate: </a:t>
            </a:r>
            <a:r>
              <a:rPr lang="en-US" smtClean="0"/>
              <a:t>Dependencies </a:t>
            </a:r>
            <a:r>
              <a:rPr lang="en-US" smtClean="0"/>
              <a:t>on Electron </a:t>
            </a:r>
            <a:r>
              <a:rPr lang="en-US" dirty="0" smtClean="0"/>
              <a:t>Beam </a:t>
            </a:r>
            <a:r>
              <a:rPr lang="en-US" dirty="0"/>
              <a:t>P</a:t>
            </a:r>
            <a:r>
              <a:rPr lang="en-US" dirty="0" smtClean="0"/>
              <a:t>roperties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906" y="1289538"/>
            <a:ext cx="9002094" cy="5347121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average beam current (does not depend on peak current)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Independent of ion beam intensity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Proportional to cooler length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Magnetized cooling is less dependent on electron beam transverse emittance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 smtClean="0"/>
              <a:t>Cooling </a:t>
            </a:r>
            <a:r>
              <a:rPr lang="en-US" dirty="0"/>
              <a:t>rates with </a:t>
            </a:r>
            <a:r>
              <a:rPr lang="en-US" dirty="0" smtClean="0"/>
              <a:t>magnetized electron </a:t>
            </a:r>
            <a:r>
              <a:rPr lang="en-US" dirty="0"/>
              <a:t>beam are ultimately determined by </a:t>
            </a:r>
            <a:r>
              <a:rPr lang="en-US" dirty="0" smtClean="0"/>
              <a:t>electron </a:t>
            </a:r>
            <a:r>
              <a:rPr lang="en-US" dirty="0"/>
              <a:t>longitudinal energy spread only, </a:t>
            </a:r>
            <a:r>
              <a:rPr lang="en-US" dirty="0" smtClean="0"/>
              <a:t>which can </a:t>
            </a:r>
            <a:r>
              <a:rPr lang="en-US" dirty="0"/>
              <a:t>be made much smaller than </a:t>
            </a:r>
            <a:r>
              <a:rPr lang="en-US" dirty="0" smtClean="0"/>
              <a:t>transverse one.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0389" cy="679938"/>
          </a:xfrm>
        </p:spPr>
        <p:txBody>
          <a:bodyPr/>
          <a:lstStyle/>
          <a:p>
            <a:pPr algn="ctr"/>
            <a:r>
              <a:rPr lang="en-US" dirty="0" smtClean="0"/>
              <a:t>Paraxial Beam Envelope Equation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11948"/>
              </p:ext>
            </p:extLst>
          </p:nvPr>
        </p:nvGraphicFramePr>
        <p:xfrm>
          <a:off x="342900" y="1179513"/>
          <a:ext cx="8343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3" name="Equation" r:id="rId4" imgW="4254480" imgH="495000" progId="Equation.3">
                  <p:embed/>
                </p:oleObj>
              </mc:Choice>
              <mc:Fallback>
                <p:oleObj name="Equation" r:id="rId4" imgW="4254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79513"/>
                        <a:ext cx="8343900" cy="9493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164123" y="2538835"/>
            <a:ext cx="1191777" cy="520888"/>
          </a:xfrm>
          <a:prstGeom prst="wedgeRoundRectCallout">
            <a:avLst>
              <a:gd name="adj1" fmla="val 22532"/>
              <a:gd name="adj2" fmla="val -12748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Acceleration Damping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1691310" y="2538836"/>
            <a:ext cx="1597990" cy="1055264"/>
          </a:xfrm>
          <a:prstGeom prst="wedgeRoundRectCallout">
            <a:avLst>
              <a:gd name="adj1" fmla="val -14548"/>
              <a:gd name="adj2" fmla="val -8552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Injector Solenoids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(for space-charge </a:t>
            </a:r>
            <a:r>
              <a:rPr lang="en-US" sz="1400" dirty="0">
                <a:solidFill>
                  <a:srgbClr val="000000"/>
                </a:solidFill>
                <a:latin typeface="Times" pitchFamily="18" charset="0"/>
              </a:rPr>
              <a:t>emittance growth compensation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)</a:t>
            </a:r>
            <a:endParaRPr lang="en-US" sz="1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432431" y="2538835"/>
            <a:ext cx="1594337" cy="360914"/>
          </a:xfrm>
          <a:prstGeom prst="wedgeRoundRectCallout">
            <a:avLst>
              <a:gd name="adj1" fmla="val -42811"/>
              <a:gd name="adj2" fmla="val -133047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Emission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880338" y="2538835"/>
            <a:ext cx="1303213" cy="364519"/>
          </a:xfrm>
          <a:prstGeom prst="wedgeRoundRectCallout">
            <a:avLst>
              <a:gd name="adj1" fmla="val -24764"/>
              <a:gd name="adj2" fmla="val -136248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Space Charge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73969" y="2538835"/>
            <a:ext cx="1559170" cy="520888"/>
          </a:xfrm>
          <a:prstGeom prst="wedgeRoundRectCallout">
            <a:avLst>
              <a:gd name="adj1" fmla="val -30702"/>
              <a:gd name="adj2" fmla="val -123791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Cathode Solenoid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</a:rPr>
              <a:t>Cooling Solenoid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18260"/>
              </p:ext>
            </p:extLst>
          </p:nvPr>
        </p:nvGraphicFramePr>
        <p:xfrm>
          <a:off x="5058568" y="3335704"/>
          <a:ext cx="2989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568" y="3335704"/>
                        <a:ext cx="2989263" cy="4603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98175"/>
              </p:ext>
            </p:extLst>
          </p:nvPr>
        </p:nvGraphicFramePr>
        <p:xfrm>
          <a:off x="5078413" y="4076700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" name="Equation" r:id="rId8" imgW="1143000" imgH="393480" progId="Equation.3">
                  <p:embed/>
                </p:oleObj>
              </mc:Choice>
              <mc:Fallback>
                <p:oleObj name="Equation" r:id="rId8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4076700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845"/>
              </p:ext>
            </p:extLst>
          </p:nvPr>
        </p:nvGraphicFramePr>
        <p:xfrm>
          <a:off x="5096455" y="5131776"/>
          <a:ext cx="21161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55" y="5131776"/>
                        <a:ext cx="2116137" cy="75088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AB5E4"/>
                          </a:gs>
                          <a:gs pos="80000">
                            <a:srgbClr val="C2D1ED"/>
                          </a:gs>
                          <a:gs pos="100000">
                            <a:srgbClr val="E1E8F5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54514" y="5255936"/>
            <a:ext cx="1712328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~20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4513" y="4232032"/>
            <a:ext cx="151195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</a:t>
            </a:r>
            <a:r>
              <a:rPr lang="en-US" sz="2800" baseline="-25000" dirty="0" smtClean="0">
                <a:solidFill>
                  <a:srgbClr val="000000"/>
                </a:solidFill>
              </a:rPr>
              <a:t>z</a:t>
            </a:r>
            <a:r>
              <a:rPr lang="en-US" sz="2800" dirty="0" smtClean="0">
                <a:solidFill>
                  <a:srgbClr val="000000"/>
                </a:solidFill>
              </a:rPr>
              <a:t>~2 </a:t>
            </a:r>
            <a:r>
              <a:rPr lang="en-US" sz="2800" dirty="0" err="1" smtClean="0">
                <a:solidFill>
                  <a:srgbClr val="000000"/>
                </a:solidFill>
              </a:rPr>
              <a:t>kG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MEIC Polarized Source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8158" y="3429000"/>
            <a:ext cx="877884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2786" y="2501900"/>
            <a:ext cx="736600" cy="927100"/>
            <a:chOff x="533400" y="2501900"/>
            <a:chExt cx="736600" cy="9271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09288" y="2501900"/>
            <a:ext cx="736600" cy="927100"/>
            <a:chOff x="533400" y="2501900"/>
            <a:chExt cx="736600" cy="9271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5334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731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01298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270000" y="2501900"/>
              <a:ext cx="0" cy="9271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731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1900" y="2501900"/>
            <a:ext cx="736600" cy="927100"/>
            <a:chOff x="2730500" y="2501900"/>
            <a:chExt cx="736600" cy="9271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7550" y="2502934"/>
            <a:ext cx="736600" cy="927100"/>
            <a:chOff x="2730500" y="2501900"/>
            <a:chExt cx="736600" cy="9271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27305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8702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298398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3467100" y="2501900"/>
              <a:ext cx="0" cy="927100"/>
            </a:xfrm>
            <a:prstGeom prst="straightConnector1">
              <a:avLst/>
            </a:prstGeom>
            <a:ln>
              <a:solidFill>
                <a:srgbClr val="FF7C80"/>
              </a:solidFill>
              <a:headEnd type="arrow" w="med" len="med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0200" y="2780784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>
            <a:off x="1371600" y="2965450"/>
            <a:ext cx="1028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27400" y="2940050"/>
            <a:ext cx="248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Left Brace 41"/>
          <p:cNvSpPr/>
          <p:nvPr/>
        </p:nvSpPr>
        <p:spPr bwMode="auto">
          <a:xfrm rot="16200000">
            <a:off x="4435933" y="2485567"/>
            <a:ext cx="275923" cy="267078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3" name="Left Brace 42"/>
          <p:cNvSpPr/>
          <p:nvPr/>
        </p:nvSpPr>
        <p:spPr bwMode="auto">
          <a:xfrm rot="16200000" flipH="1">
            <a:off x="1600294" y="1498694"/>
            <a:ext cx="520700" cy="128251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9101" y="14859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Helicity Reversal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23476" y="2501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72.07 µs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20457" y="399702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Time</a:t>
            </a:r>
          </a:p>
          <a:p>
            <a:r>
              <a:rPr lang="en-US" dirty="0" smtClean="0"/>
              <a:t>3 GeV – 12 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20455" y="250155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ms</a:t>
            </a:r>
            <a:r>
              <a:rPr lang="en-US" dirty="0" smtClean="0"/>
              <a:t> – 12 </a:t>
            </a:r>
            <a:r>
              <a:rPr lang="en-US" dirty="0" err="1" smtClean="0"/>
              <a:t>ms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436535" y="3587750"/>
            <a:ext cx="7828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90794" y="368299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3.233 µs</a:t>
            </a:r>
          </a:p>
        </p:txBody>
      </p:sp>
      <p:sp>
        <p:nvSpPr>
          <p:cNvPr id="51" name="Left Brace 50"/>
          <p:cNvSpPr/>
          <p:nvPr/>
        </p:nvSpPr>
        <p:spPr bwMode="auto">
          <a:xfrm rot="16200000" flipH="1">
            <a:off x="5996387" y="1661699"/>
            <a:ext cx="520700" cy="90776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596" y="11627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Charge</a:t>
            </a:r>
          </a:p>
          <a:p>
            <a:r>
              <a:rPr lang="en-US" dirty="0" smtClean="0"/>
              <a:t>26 pC </a:t>
            </a:r>
            <a:r>
              <a:rPr lang="en-US" dirty="0"/>
              <a:t>– </a:t>
            </a:r>
            <a:r>
              <a:rPr lang="en-US" dirty="0" smtClean="0"/>
              <a:t>6.6 pC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7432" y="139356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bunches</a:t>
            </a:r>
            <a:endParaRPr lang="en-US" dirty="0"/>
          </a:p>
          <a:p>
            <a:r>
              <a:rPr lang="en-US" dirty="0" smtClean="0"/>
              <a:t>at 68.05 MHz</a:t>
            </a:r>
          </a:p>
          <a:p>
            <a:r>
              <a:rPr lang="en-US" dirty="0" smtClean="0"/>
              <a:t>(14.69 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9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98931"/>
              </p:ext>
            </p:extLst>
          </p:nvPr>
        </p:nvGraphicFramePr>
        <p:xfrm>
          <a:off x="157267" y="1175630"/>
          <a:ext cx="8915398" cy="4158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8717"/>
                <a:gridCol w="723900"/>
                <a:gridCol w="876300"/>
                <a:gridCol w="726523"/>
                <a:gridCol w="840517"/>
                <a:gridCol w="840517"/>
                <a:gridCol w="746288"/>
                <a:gridCol w="870669"/>
                <a:gridCol w="841967"/>
              </a:tblGrid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CEBAF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JLab/FEL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eRHIC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Cornell ERL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LHeC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CLIC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ILC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Polarization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835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Photocathode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GaAs / GaAsP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Bulk GaAs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CsSb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microbunch (ps)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between microbunches (ns)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0.5002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Microbunch rep rate (MHz)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68.05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Width of macropulse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3.233 µs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 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ms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Macropulse repetition rate (Hz)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2x83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Charge per microbunch (pC)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of microbunch (A)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Laser Spot Size (cm, diameter)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current density (A/cm</a:t>
                      </a:r>
                      <a:r>
                        <a:rPr kumimoji="0" lang="en-U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90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 current from gun (mA)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 Parameter Comparison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6475675" y="3105589"/>
            <a:ext cx="286913" cy="4907065"/>
          </a:xfrm>
          <a:prstGeom prst="leftBrace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3074" y="570257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Proposed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267" y="5894201"/>
            <a:ext cx="5786051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Unpolarized</a:t>
            </a:r>
            <a:r>
              <a:rPr lang="en-US" dirty="0">
                <a:solidFill>
                  <a:srgbClr val="000000"/>
                </a:solidFill>
              </a:rPr>
              <a:t>: Bulk </a:t>
            </a:r>
            <a:r>
              <a:rPr lang="en-US" dirty="0" smtClean="0">
                <a:solidFill>
                  <a:srgbClr val="000000"/>
                </a:solidFill>
              </a:rPr>
              <a:t>GaAs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CsSb,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KSb, …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Polarized: GaAs/GaAsP (</a:t>
            </a:r>
            <a:r>
              <a:rPr lang="en-US" dirty="0" err="1" smtClean="0">
                <a:solidFill>
                  <a:srgbClr val="000000"/>
                </a:solidFill>
              </a:rPr>
              <a:t>Cs,F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481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499442" cy="838200"/>
          </a:xfrm>
        </p:spPr>
        <p:txBody>
          <a:bodyPr/>
          <a:lstStyle/>
          <a:p>
            <a:pPr algn="l"/>
            <a:r>
              <a:rPr lang="en-US" sz="4000" dirty="0" smtClean="0"/>
              <a:t>Managing Large Bunch Charge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16935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/>
              <a:t>Larger Laser </a:t>
            </a:r>
            <a:r>
              <a:rPr lang="en-US" sz="2400" dirty="0" smtClean="0"/>
              <a:t>Size (reduces </a:t>
            </a:r>
            <a:r>
              <a:rPr lang="en-US" sz="2400" dirty="0"/>
              <a:t>space-charge emittance growth and </a:t>
            </a:r>
            <a:r>
              <a:rPr lang="en-US" sz="2400" dirty="0" smtClean="0"/>
              <a:t>suppresses </a:t>
            </a:r>
            <a:r>
              <a:rPr lang="en-US" sz="2400" dirty="0"/>
              <a:t>surface charge limit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Higher Gun Voltage:</a:t>
            </a:r>
            <a:endParaRPr lang="en-US" sz="24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Reduce space-charge emittance growth, maintain small transverse beam profile and short bunch-length; clean beam transport</a:t>
            </a:r>
          </a:p>
          <a:p>
            <a:pPr marL="971550" lvl="1" indent="-514350"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Compact, less-complicated injector</a:t>
            </a: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romanUcPeriod"/>
              <a:defRPr/>
            </a:pPr>
            <a:r>
              <a:rPr lang="en-US" sz="2400" dirty="0" smtClean="0"/>
              <a:t>To accelerate large bunch charge in CEBAF: use RF feedforward system for C100 cryomodules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4" y="0"/>
            <a:ext cx="7129005" cy="685800"/>
          </a:xfrm>
        </p:spPr>
        <p:txBody>
          <a:bodyPr/>
          <a:lstStyle/>
          <a:p>
            <a:pPr algn="l"/>
            <a:r>
              <a:rPr lang="en-US" sz="4000" dirty="0" smtClean="0"/>
              <a:t>JLab 500 kV Inverted Gun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97" y="5096741"/>
            <a:ext cx="394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Longer insulator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en-US" sz="2400" dirty="0" smtClean="0"/>
              <a:t>Spherical electrode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483976" y="1451201"/>
            <a:ext cx="3992774" cy="3531096"/>
            <a:chOff x="4694026" y="3174504"/>
            <a:chExt cx="3992774" cy="353109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789" t="3780" r="12138" b="18327"/>
            <a:stretch>
              <a:fillRect/>
            </a:stretch>
          </p:blipFill>
          <p:spPr bwMode="auto">
            <a:xfrm>
              <a:off x="4694026" y="3174504"/>
              <a:ext cx="3697990" cy="3248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57256" y="924676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562350" y="4305300"/>
            <a:ext cx="38100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76300" y="4224698"/>
            <a:ext cx="552450" cy="600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876300" y="4617302"/>
            <a:ext cx="3305666" cy="6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200 kV Inverted Gun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2685770" y="2068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5”</a:t>
            </a:r>
            <a:endParaRPr lang="en-US" sz="1200" baseline="-250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759578" y="1791891"/>
            <a:ext cx="327334" cy="2769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7”</a:t>
            </a:r>
            <a:endParaRPr lang="en-US" sz="1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3" y="3568700"/>
            <a:ext cx="8787114" cy="3160241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MEIC Electron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C</a:t>
            </a:r>
            <a:r>
              <a:rPr lang="en-US" dirty="0" smtClean="0"/>
              <a:t>ooling Requirements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Thermionic Gun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Photogun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Magnetized (</a:t>
            </a:r>
            <a:r>
              <a:rPr lang="en-US" dirty="0"/>
              <a:t>A</a:t>
            </a:r>
            <a:r>
              <a:rPr lang="en-US" dirty="0" smtClean="0"/>
              <a:t>ngular-momentum-dominated) Beam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97000" y="16129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3200" kern="0" dirty="0" smtClean="0"/>
              <a:t>Magnetized Source for MEIC Electron Cooler</a:t>
            </a:r>
            <a:endParaRPr lang="en-US" sz="32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44600"/>
          </a:xfrm>
        </p:spPr>
        <p:txBody>
          <a:bodyPr/>
          <a:lstStyle/>
          <a:p>
            <a:pPr algn="ctr"/>
            <a:r>
              <a:rPr lang="en-US" dirty="0" smtClean="0"/>
              <a:t>Bunched Magnetized Electron Beam for Cooling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769564"/>
              </p:ext>
            </p:extLst>
          </p:nvPr>
        </p:nvGraphicFramePr>
        <p:xfrm>
          <a:off x="107463" y="1255024"/>
          <a:ext cx="8350737" cy="51367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93268"/>
                <a:gridCol w="2457469"/>
              </a:tblGrid>
              <a:tr h="642088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Bunch Length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100 ps (3 cm)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Repetition</a:t>
                      </a:r>
                      <a:r>
                        <a:rPr lang="en-US" sz="2800" baseline="0" dirty="0" smtClean="0"/>
                        <a:t> Rate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748.5 MHz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</a:t>
                      </a:r>
                      <a:r>
                        <a:rPr lang="en-US" sz="2800" baseline="0" dirty="0" smtClean="0"/>
                        <a:t> Charge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267 pC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Peak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2.67 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 Current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 mA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Emitting</a:t>
                      </a:r>
                      <a:r>
                        <a:rPr lang="en-US" sz="2800" baseline="0" dirty="0" smtClean="0"/>
                        <a:t> Area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 mm</a:t>
                      </a:r>
                      <a:r>
                        <a:rPr lang="en-US" sz="2800" baseline="0" dirty="0" smtClean="0"/>
                        <a:t> ɸ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Transverse Normalized Emittance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10s</a:t>
                      </a:r>
                      <a:r>
                        <a:rPr lang="en-US" sz="2800" dirty="0" smtClean="0"/>
                        <a:t> microns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  <a:tr h="6420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Solenoid Field at Cathode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1219200"/>
          </a:xfrm>
        </p:spPr>
        <p:txBody>
          <a:bodyPr/>
          <a:lstStyle/>
          <a:p>
            <a:pPr algn="ctr"/>
            <a:r>
              <a:rPr lang="en-US" dirty="0" smtClean="0"/>
              <a:t>Source </a:t>
            </a:r>
            <a:br>
              <a:rPr lang="en-US" dirty="0" smtClean="0"/>
            </a:br>
            <a:r>
              <a:rPr lang="en-US" dirty="0" smtClean="0"/>
              <a:t>Performance &amp;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5" y="1328723"/>
            <a:ext cx="9002095" cy="552927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Thermal Emittance: Intrinsic property of a cathode. Depends on work function, surface roughness, </a:t>
            </a:r>
            <a:r>
              <a:rPr lang="en-US" dirty="0"/>
              <a:t>laser </a:t>
            </a:r>
            <a:r>
              <a:rPr lang="en-US" dirty="0" smtClean="0"/>
              <a:t>wavelength, </a:t>
            </a:r>
            <a:r>
              <a:rPr lang="en-US" dirty="0"/>
              <a:t>t</a:t>
            </a:r>
            <a:r>
              <a:rPr lang="en-US" dirty="0" smtClean="0"/>
              <a:t>emperature.</a:t>
            </a: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Achievable Current: QE, laser wavelength, laser power, laser damage, heating, temperature.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Bunch Charge: laser peak power, repetition rate, active cathode </a:t>
            </a:r>
            <a:r>
              <a:rPr lang="en-US" dirty="0" smtClean="0"/>
              <a:t>area.</a:t>
            </a:r>
          </a:p>
          <a:p>
            <a:pPr>
              <a:buClrTx/>
              <a:buFont typeface="Wingdings" pitchFamily="2" charset="2"/>
              <a:buChar char="Ø"/>
            </a:pP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smtClean="0"/>
              <a:t>Cathode Lifetime: </a:t>
            </a:r>
            <a:r>
              <a:rPr lang="en-US" dirty="0"/>
              <a:t>ion back </a:t>
            </a:r>
            <a:r>
              <a:rPr lang="en-US" dirty="0" smtClean="0"/>
              <a:t>bombardment, dark current, contamination by residual gas, evaporation, beam loss, halo beam.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 smtClean="0"/>
              <a:t>Slide </a:t>
            </a:r>
            <a:fld id="{2170E7E5-D759-E44D-99F5-2114FE40D280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28363</TotalTime>
  <Words>1569</Words>
  <Application>Microsoft Office PowerPoint</Application>
  <PresentationFormat>On-screen Show (4:3)</PresentationFormat>
  <Paragraphs>420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Ops Review 2010</vt:lpstr>
      <vt:lpstr>Equation</vt:lpstr>
      <vt:lpstr>MEIC Polarized Electron Source  &amp; Magnetized source for MEIC Electron Cooler</vt:lpstr>
      <vt:lpstr>PowerPoint Presentation</vt:lpstr>
      <vt:lpstr>MEIC Polarized Source</vt:lpstr>
      <vt:lpstr>Source Parameter Comparison</vt:lpstr>
      <vt:lpstr>Managing Large Bunch Charge</vt:lpstr>
      <vt:lpstr>JLab 500 kV Inverted Gun</vt:lpstr>
      <vt:lpstr>PowerPoint Presentation</vt:lpstr>
      <vt:lpstr>Bunched Magnetized Electron Beam for Cooling</vt:lpstr>
      <vt:lpstr>Source  Performance &amp; Dependencies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Beam and Emittance Compensation </vt:lpstr>
      <vt:lpstr>Summary</vt:lpstr>
      <vt:lpstr>LDRD: 200 mA Magnetized Beam</vt:lpstr>
      <vt:lpstr>Magnetized Electron Cooling</vt:lpstr>
      <vt:lpstr>Busch’s Theorem </vt:lpstr>
      <vt:lpstr>PowerPoint Presentation</vt:lpstr>
      <vt:lpstr>Why: Magnetized beam? </vt:lpstr>
      <vt:lpstr>Cooling Rate: Dependencies on Electron Beam Properties</vt:lpstr>
      <vt:lpstr>Paraxial Beam Envelope Equation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1206</cp:revision>
  <cp:lastPrinted>2014-01-09T17:51:36Z</cp:lastPrinted>
  <dcterms:created xsi:type="dcterms:W3CDTF">2010-09-20T13:48:43Z</dcterms:created>
  <dcterms:modified xsi:type="dcterms:W3CDTF">2015-03-23T20:38:33Z</dcterms:modified>
</cp:coreProperties>
</file>