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26" r:id="rId2"/>
    <p:sldId id="484" r:id="rId3"/>
    <p:sldId id="485" r:id="rId4"/>
    <p:sldId id="452" r:id="rId5"/>
    <p:sldId id="467" r:id="rId6"/>
    <p:sldId id="475" r:id="rId7"/>
    <p:sldId id="483" r:id="rId8"/>
    <p:sldId id="429" r:id="rId9"/>
    <p:sldId id="424" r:id="rId10"/>
    <p:sldId id="436" r:id="rId11"/>
    <p:sldId id="437" r:id="rId12"/>
    <p:sldId id="443" r:id="rId13"/>
    <p:sldId id="427" r:id="rId14"/>
    <p:sldId id="433" r:id="rId15"/>
    <p:sldId id="447" r:id="rId16"/>
    <p:sldId id="439" r:id="rId17"/>
    <p:sldId id="411" r:id="rId18"/>
    <p:sldId id="487" r:id="rId19"/>
    <p:sldId id="442" r:id="rId20"/>
    <p:sldId id="488" r:id="rId21"/>
    <p:sldId id="486" r:id="rId22"/>
    <p:sldId id="448" r:id="rId23"/>
    <p:sldId id="489" r:id="rId24"/>
    <p:sldId id="449" r:id="rId25"/>
    <p:sldId id="490" r:id="rId26"/>
    <p:sldId id="441" r:id="rId2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66CC"/>
    <a:srgbClr val="FF7C80"/>
    <a:srgbClr val="40911F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0" autoAdjust="0"/>
  </p:normalViewPr>
  <p:slideViewPr>
    <p:cSldViewPr snapToGrid="0" snapToObjects="1">
      <p:cViewPr varScale="1">
        <p:scale>
          <a:sx n="75" d="100"/>
          <a:sy n="75" d="100"/>
        </p:scale>
        <p:origin x="-384" y="-84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/>
          </a:p>
          <a:p>
            <a:r>
              <a:rPr lang="en-US" dirty="0"/>
              <a:t>Why Laser Spot Size? to reduce space-charge emittance growth and suppress surface charge limit.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>
                <a:latin typeface="Times" pitchFamily="18" charset="0"/>
              </a:rPr>
              <a:t> = 1.0/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>
                <a:latin typeface="Times" pitchFamily="18" charset="0"/>
              </a:rPr>
              <a:t> /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" pitchFamily="18" charset="0"/>
              </a:rPr>
              <a:t> </a:t>
            </a:r>
            <a:r>
              <a:rPr lang="en-US" dirty="0"/>
              <a:t>Width of macropulse</a:t>
            </a:r>
            <a:r>
              <a:rPr lang="en-US" dirty="0">
                <a:latin typeface="Times" pitchFamily="18" charset="0"/>
              </a:rPr>
              <a:t> 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>
                <a:latin typeface="Times New Roman" pitchFamily="18" charset="0"/>
              </a:rPr>
              <a:t>Laser Spot Size/2)**2 * Pi) 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</a:t>
            </a:r>
            <a:r>
              <a:rPr lang="en-US" dirty="0"/>
              <a:t>Charge per microbunch </a:t>
            </a:r>
            <a:r>
              <a:rPr lang="en-US" dirty="0" smtClean="0"/>
              <a:t>* </a:t>
            </a:r>
            <a:r>
              <a:rPr lang="en-US" dirty="0"/>
              <a:t>Microbunch rep rate * </a:t>
            </a:r>
            <a:r>
              <a:rPr lang="en-US" dirty="0" smtClean="0"/>
              <a:t>Duty Factor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4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4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jp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MEIC Polarized Electron Source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Magnetized source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083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3750" y="5493870"/>
            <a:ext cx="3808071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648586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Thermionic Gun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2: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0.2 nC</a:t>
            </a:r>
            <a:r>
              <a:rPr lang="en-US" dirty="0">
                <a:sym typeface="Wingdings" pitchFamily="2" charset="2"/>
              </a:rPr>
              <a:t>, 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200 A. Average beam current: 600 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35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00˚C</a:t>
            </a:r>
            <a:endParaRPr lang="en-US" altLang="ja-JP" b="1" dirty="0" smtClean="0">
              <a:sym typeface="Wingdings" pitchFamily="2" charset="2"/>
            </a:endParaRPr>
          </a:p>
          <a:p>
            <a:pPr lvl="2">
              <a:buClrTx/>
              <a:buFont typeface="Wingdings" pitchFamily="2" charset="2"/>
              <a:buChar char="§"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3: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572233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664308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6307"/>
              </p:ext>
            </p:extLst>
          </p:nvPr>
        </p:nvGraphicFramePr>
        <p:xfrm>
          <a:off x="2009531" y="4607101"/>
          <a:ext cx="4648200" cy="20909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71813"/>
                <a:gridCol w="1576387"/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kV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/>
                        <a:t>1.5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lang="en-US" altLang="en-US" sz="1600" dirty="0" smtClean="0"/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64858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715871" y="6208584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149321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3600" b="1" dirty="0" smtClean="0">
                <a:solidFill>
                  <a:srgbClr val="000000"/>
                </a:solidFill>
              </a:rPr>
              <a:t>g</a:t>
            </a: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42936" y="4992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Achieved 350 kV with no FE (December 2013), next: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Run beam with</a:t>
            </a:r>
            <a:r>
              <a:rPr lang="en-US" altLang="ja-JP" dirty="0">
                <a:sym typeface="Wingdings" pitchFamily="2" charset="2"/>
              </a:rPr>
              <a:t> K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CsSb photocathode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Gun HV: </a:t>
            </a:r>
            <a:r>
              <a:rPr lang="en-US" altLang="ja-JP" sz="1800" dirty="0" smtClean="0"/>
              <a:t>currently operating at 350 kV (designed 500-600 kV) 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Average beam current: </a:t>
            </a:r>
            <a:r>
              <a:rPr lang="en-US" altLang="ja-JP" sz="1800" dirty="0" smtClean="0"/>
              <a:t>100 </a:t>
            </a:r>
            <a:r>
              <a:rPr lang="en-US" altLang="ja-JP" sz="1800" dirty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Bunch c</a:t>
            </a:r>
            <a:r>
              <a:rPr lang="en-US" altLang="ja-JP" sz="1800" dirty="0" smtClean="0"/>
              <a:t>harge</a:t>
            </a:r>
            <a:r>
              <a:rPr lang="en-US" altLang="ja-JP" sz="1800" dirty="0"/>
              <a:t>: </a:t>
            </a:r>
            <a:r>
              <a:rPr lang="en-US" altLang="ja-JP" sz="18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 smtClean="0"/>
              <a:t>Bunch length: 10 ps, 1.3 </a:t>
            </a:r>
            <a:r>
              <a:rPr lang="en-US" altLang="ja-JP" sz="1800" dirty="0"/>
              <a:t>G</a:t>
            </a:r>
            <a:r>
              <a:rPr lang="en-US" altLang="ja-JP" sz="1800" dirty="0" smtClean="0"/>
              <a:t>Hz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Normalized emittance: </a:t>
            </a:r>
            <a:r>
              <a:rPr lang="en-US" altLang="ja-JP" sz="1800" dirty="0" smtClean="0"/>
              <a:t>&lt;0.5 microns</a:t>
            </a:r>
            <a:endParaRPr lang="en-US" altLang="ja-JP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125059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191779"/>
          </a:xfrm>
        </p:spPr>
        <p:txBody>
          <a:bodyPr/>
          <a:lstStyle/>
          <a:p>
            <a:r>
              <a:rPr lang="en-US" dirty="0" smtClean="0"/>
              <a:t>Magnetized </a:t>
            </a:r>
            <a:r>
              <a:rPr lang="en-US" dirty="0"/>
              <a:t>Beam </a:t>
            </a:r>
            <a:r>
              <a:rPr lang="en-US" dirty="0" smtClean="0"/>
              <a:t>and Emittance Compensation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375875" y="897658"/>
            <a:ext cx="2232965" cy="775884"/>
          </a:xfrm>
          <a:prstGeom prst="wedgeRoundRectCallout">
            <a:avLst>
              <a:gd name="adj1" fmla="val -40667"/>
              <a:gd name="adj2" fmla="val 100664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79721"/>
            <a:ext cx="5309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>
                <a:solidFill>
                  <a:srgbClr val="000000"/>
                </a:solidFill>
              </a:rPr>
              <a:t>electron 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Magnetized Injector: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700982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To allow for laser pulse shaping, a photogun could be an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</a:t>
            </a:r>
            <a:r>
              <a:rPr lang="en-US" altLang="ja-JP" sz="2400" b="1" dirty="0" smtClean="0">
                <a:sym typeface="Wingdings" pitchFamily="2" charset="2"/>
              </a:rPr>
              <a:t>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</a:t>
            </a: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LDRD: 200 mA Magnetized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JLab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1800" dirty="0"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(must preserve magnetization)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9" y="2756125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1612900"/>
            <a:ext cx="6400800" cy="1752600"/>
          </a:xfrm>
        </p:spPr>
        <p:txBody>
          <a:bodyPr/>
          <a:lstStyle/>
          <a:p>
            <a:r>
              <a:rPr lang="en-US" sz="3200" dirty="0" smtClean="0"/>
              <a:t>MEIC Polarized Electron Source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3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</a:t>
            </a:r>
            <a:r>
              <a:rPr lang="en-US" sz="2400" dirty="0" smtClean="0"/>
              <a:t>rotate</a:t>
            </a:r>
            <a:endParaRPr lang="en-US" sz="2400" dirty="0" smtClean="0"/>
          </a:p>
          <a:p>
            <a:endParaRPr lang="en-US" sz="24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Busch’s Theorem: Canonical angular momentums is conserved,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 smtClean="0"/>
          </a:p>
          <a:p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4908"/>
              </p:ext>
            </p:extLst>
          </p:nvPr>
        </p:nvGraphicFramePr>
        <p:xfrm>
          <a:off x="4885219" y="3681626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9" y="3681626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20890"/>
              </p:ext>
            </p:extLst>
          </p:nvPr>
        </p:nvGraphicFramePr>
        <p:xfrm>
          <a:off x="3632200" y="4803777"/>
          <a:ext cx="1577975" cy="91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803777"/>
                        <a:ext cx="1577975" cy="917576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876945"/>
            <a:ext cx="4737100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400" dirty="0" smtClean="0">
                <a:solidFill>
                  <a:srgbClr val="000000"/>
                </a:solidFill>
              </a:rPr>
              <a:t>[microns] ~ 30 B[</a:t>
            </a:r>
            <a:r>
              <a:rPr lang="en-US" sz="2400" dirty="0" err="1" smtClean="0">
                <a:solidFill>
                  <a:srgbClr val="000000"/>
                </a:solidFill>
              </a:rPr>
              <a:t>kG</a:t>
            </a:r>
            <a:r>
              <a:rPr lang="en-US" sz="2400" dirty="0" smtClean="0">
                <a:solidFill>
                  <a:srgbClr val="000000"/>
                </a:solidFill>
              </a:rPr>
              <a:t>]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[mm]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5887"/>
              </p:ext>
            </p:extLst>
          </p:nvPr>
        </p:nvGraphicFramePr>
        <p:xfrm>
          <a:off x="2518256" y="2508735"/>
          <a:ext cx="31321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56" y="2508735"/>
                        <a:ext cx="3132138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1905" y="723900"/>
            <a:ext cx="1168400" cy="700024"/>
          </a:xfrm>
          <a:prstGeom prst="wedgeRoundRectCallout">
            <a:avLst>
              <a:gd name="adj1" fmla="val -12202"/>
              <a:gd name="adj2" fmla="val 62872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4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5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6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1905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</a:t>
            </a:r>
            <a:r>
              <a:rPr lang="en-US" altLang="en-US" sz="2000" dirty="0" smtClean="0"/>
              <a:t>field limits transverse motion of electrons; cooling is </a:t>
            </a:r>
            <a:r>
              <a:rPr lang="en-US" altLang="en-US" sz="2000" dirty="0" smtClean="0"/>
              <a:t>determined by </a:t>
            </a:r>
            <a:r>
              <a:rPr lang="en-US" altLang="en-US" sz="2000" dirty="0" smtClean="0"/>
              <a:t>longitudinal velocity spread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</a:t>
            </a:r>
            <a:r>
              <a:rPr lang="en-US" altLang="en-US" sz="2000" dirty="0" smtClean="0"/>
              <a:t>time for non-magnetized beam</a:t>
            </a:r>
            <a:r>
              <a:rPr lang="en-US" altLang="en-US" sz="2000" dirty="0" smtClean="0"/>
              <a:t>:</a:t>
            </a:r>
            <a:endParaRPr lang="en-US" alt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49352"/>
              </p:ext>
            </p:extLst>
          </p:nvPr>
        </p:nvGraphicFramePr>
        <p:xfrm>
          <a:off x="4205287" y="1460341"/>
          <a:ext cx="11985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Equation" r:id="rId3" imgW="647640" imgH="469800" progId="Equation.3">
                  <p:embed/>
                </p:oleObj>
              </mc:Choice>
              <mc:Fallback>
                <p:oleObj name="Equation" r:id="rId3" imgW="6476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7" y="1460341"/>
                        <a:ext cx="1198563" cy="8953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23835"/>
              </p:ext>
            </p:extLst>
          </p:nvPr>
        </p:nvGraphicFramePr>
        <p:xfrm>
          <a:off x="5403850" y="3387080"/>
          <a:ext cx="8921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Equation" r:id="rId5" imgW="482400" imgH="431640" progId="Equation.3">
                  <p:embed/>
                </p:oleObj>
              </mc:Choice>
              <mc:Fallback>
                <p:oleObj name="Equation" r:id="rId5" imgW="4824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387080"/>
                        <a:ext cx="892175" cy="8223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Cooling Solenoid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</a:t>
            </a:r>
            <a:r>
              <a:rPr lang="en-US" altLang="en-US" sz="2000" dirty="0" smtClean="0"/>
              <a:t>: 30 m long and 2 T field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</a:t>
            </a:r>
            <a:r>
              <a:rPr lang="en-US" altLang="en-US" sz="2000" dirty="0" smtClean="0"/>
              <a:t>and ion are moving at same speed in cooling </a:t>
            </a:r>
            <a:r>
              <a:rPr lang="en-US" altLang="en-US" sz="2000" dirty="0" smtClean="0"/>
              <a:t>section (solenoid)</a:t>
            </a:r>
            <a:endParaRPr lang="en-US" altLang="en-US" sz="2000" dirty="0" smtClean="0"/>
          </a:p>
          <a:p>
            <a:pPr>
              <a:spcBef>
                <a:spcPct val="20000"/>
              </a:spcBef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sz="2000" dirty="0"/>
              <a:t>I</a:t>
            </a:r>
            <a:r>
              <a:rPr lang="en-US" sz="2000" dirty="0" smtClean="0"/>
              <a:t>nside cooling solenoid</a:t>
            </a:r>
            <a:r>
              <a:rPr lang="en-US" sz="2000" dirty="0"/>
              <a:t>, electron beam is </a:t>
            </a:r>
            <a:r>
              <a:rPr lang="en-US" sz="2000" i="1" u="sng" dirty="0"/>
              <a:t>calm:</a:t>
            </a:r>
            <a:r>
              <a:rPr lang="en-US" sz="2000" dirty="0"/>
              <a:t> not to have any angular </a:t>
            </a:r>
            <a:r>
              <a:rPr lang="en-US" sz="2000" dirty="0" smtClean="0"/>
              <a:t>motion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</a:t>
            </a:r>
            <a:r>
              <a:rPr lang="en-US" altLang="en-US" sz="2000" dirty="0" smtClean="0"/>
              <a:t>solenoid </a:t>
            </a:r>
            <a:r>
              <a:rPr lang="en-US" altLang="en-US" sz="2000" dirty="0" smtClean="0"/>
              <a:t>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2049"/>
              </p:ext>
            </p:extLst>
          </p:nvPr>
        </p:nvGraphicFramePr>
        <p:xfrm>
          <a:off x="5291138" y="5249863"/>
          <a:ext cx="1668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49863"/>
                        <a:ext cx="1668462" cy="823912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</a:t>
            </a:r>
            <a:r>
              <a:rPr lang="en-US" smtClean="0"/>
              <a:t>Dependencies on Electron </a:t>
            </a:r>
            <a:r>
              <a:rPr lang="en-US" dirty="0" smtClean="0"/>
              <a:t>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only, </a:t>
            </a:r>
            <a:r>
              <a:rPr lang="en-US" dirty="0" smtClean="0"/>
              <a:t>which can </a:t>
            </a:r>
            <a:r>
              <a:rPr lang="en-US" dirty="0"/>
              <a:t>be made much smaller than </a:t>
            </a:r>
            <a:r>
              <a:rPr lang="en-US" dirty="0" smtClean="0"/>
              <a:t>transverse one.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Non-magnetized beam depends on transverse electron velocity (a weak field may be used for focusing –i.e., FNAL </a:t>
            </a:r>
            <a:r>
              <a:rPr lang="en-US" smtClean="0"/>
              <a:t>dc cooler, 100 G)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Electron – ion Recombination Suppression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altLang="en-US" dirty="0" smtClean="0"/>
              <a:t>Suppresses </a:t>
            </a:r>
            <a:r>
              <a:rPr lang="en-US" altLang="en-US" dirty="0"/>
              <a:t>ion-electron recombination in cooling section</a:t>
            </a:r>
          </a:p>
          <a:p>
            <a:pPr marL="0" indent="0">
              <a:buNone/>
            </a:pPr>
            <a:r>
              <a:rPr lang="en-US" altLang="en-US" dirty="0"/>
              <a:t>(for non-magnetized cooling, a small magnetic field maybe required to suppress recombination</a:t>
            </a:r>
            <a:r>
              <a:rPr lang="en-US" altLang="en-US" dirty="0" smtClean="0"/>
              <a:t>)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8158" y="3429000"/>
            <a:ext cx="87788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2786" y="2501900"/>
            <a:ext cx="736600" cy="927100"/>
            <a:chOff x="533400" y="2501900"/>
            <a:chExt cx="736600" cy="9271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9288" y="2501900"/>
            <a:ext cx="736600" cy="927100"/>
            <a:chOff x="533400" y="2501900"/>
            <a:chExt cx="736600" cy="927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1900" y="2501900"/>
            <a:ext cx="736600" cy="927100"/>
            <a:chOff x="2730500" y="2501900"/>
            <a:chExt cx="736600" cy="9271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7550" y="2502934"/>
            <a:ext cx="736600" cy="927100"/>
            <a:chOff x="2730500" y="2501900"/>
            <a:chExt cx="736600" cy="9271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1371600" y="2965450"/>
            <a:ext cx="1028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7400" y="2940050"/>
            <a:ext cx="248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Left Brace 41"/>
          <p:cNvSpPr/>
          <p:nvPr/>
        </p:nvSpPr>
        <p:spPr bwMode="auto">
          <a:xfrm rot="16200000">
            <a:off x="4435933" y="2485567"/>
            <a:ext cx="275923" cy="267078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 rot="16200000" flipH="1">
            <a:off x="1600294" y="1498694"/>
            <a:ext cx="520700" cy="12825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9101" y="14859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Helicity Reversal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23476" y="2501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72.07 µs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20457" y="399702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Time</a:t>
            </a:r>
          </a:p>
          <a:p>
            <a:r>
              <a:rPr lang="en-US" dirty="0" smtClean="0"/>
              <a:t>3 GeV – 12 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20455" y="25015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ms</a:t>
            </a:r>
            <a:r>
              <a:rPr lang="en-US" dirty="0" smtClean="0"/>
              <a:t> – 12 </a:t>
            </a:r>
            <a:r>
              <a:rPr lang="en-US" dirty="0" err="1" smtClean="0"/>
              <a:t>ms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36535" y="3587750"/>
            <a:ext cx="7828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90794" y="36829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3.233 µs</a:t>
            </a:r>
          </a:p>
        </p:txBody>
      </p:sp>
      <p:sp>
        <p:nvSpPr>
          <p:cNvPr id="51" name="Left Brace 50"/>
          <p:cNvSpPr/>
          <p:nvPr/>
        </p:nvSpPr>
        <p:spPr bwMode="auto">
          <a:xfrm rot="16200000" flipH="1">
            <a:off x="5996387" y="1661699"/>
            <a:ext cx="520700" cy="90776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596" y="11627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</a:t>
            </a:r>
          </a:p>
          <a:p>
            <a:r>
              <a:rPr lang="en-US" dirty="0" smtClean="0"/>
              <a:t>26 pC </a:t>
            </a:r>
            <a:r>
              <a:rPr lang="en-US" dirty="0"/>
              <a:t>– </a:t>
            </a:r>
            <a:r>
              <a:rPr lang="en-US" dirty="0" smtClean="0"/>
              <a:t>6.6 pC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7432" y="139356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bunches</a:t>
            </a:r>
            <a:endParaRPr lang="en-US" dirty="0"/>
          </a:p>
          <a:p>
            <a:r>
              <a:rPr lang="en-US" dirty="0" smtClean="0"/>
              <a:t>at 68.05 MHz</a:t>
            </a:r>
          </a:p>
          <a:p>
            <a:r>
              <a:rPr lang="en-US" dirty="0" smtClean="0"/>
              <a:t>(14.69 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98931"/>
              </p:ext>
            </p:extLst>
          </p:nvPr>
        </p:nvGraphicFramePr>
        <p:xfrm>
          <a:off x="157267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717"/>
                <a:gridCol w="723900"/>
                <a:gridCol w="876300"/>
                <a:gridCol w="726523"/>
                <a:gridCol w="840517"/>
                <a:gridCol w="840517"/>
                <a:gridCol w="746288"/>
                <a:gridCol w="870669"/>
                <a:gridCol w="841967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 Parameter Comparison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6475675" y="3105589"/>
            <a:ext cx="286913" cy="4907065"/>
          </a:xfrm>
          <a:prstGeom prst="leftBr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3074" y="57025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481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Managing Large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16935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4" y="0"/>
            <a:ext cx="7129005" cy="685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3" y="3568700"/>
            <a:ext cx="8787114" cy="3160241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MEIC Electron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ooling Requirements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Thermionic Gun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Photogun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Magnetized (</a:t>
            </a:r>
            <a:r>
              <a:rPr lang="en-US" dirty="0"/>
              <a:t>A</a:t>
            </a:r>
            <a:r>
              <a:rPr lang="en-US" dirty="0" smtClean="0"/>
              <a:t>ngular-momentum-dominated) Beam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97000" y="1612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3200" kern="0" dirty="0" smtClean="0"/>
              <a:t>Magnetized Source for MEIC Electron Cooler</a:t>
            </a:r>
            <a:endParaRPr lang="en-US" sz="32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44600"/>
          </a:xfrm>
        </p:spPr>
        <p:txBody>
          <a:bodyPr/>
          <a:lstStyle/>
          <a:p>
            <a:pPr algn="ctr"/>
            <a:r>
              <a:rPr lang="en-US" dirty="0" smtClean="0"/>
              <a:t>Bunched Magnetized Electron Beam for Cooling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769564"/>
              </p:ext>
            </p:extLst>
          </p:nvPr>
        </p:nvGraphicFramePr>
        <p:xfrm>
          <a:off x="107463" y="1255024"/>
          <a:ext cx="8350737" cy="51367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93268"/>
                <a:gridCol w="2457469"/>
              </a:tblGrid>
              <a:tr h="64208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748.5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267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2.67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19200"/>
          </a:xfrm>
        </p:spPr>
        <p:txBody>
          <a:bodyPr/>
          <a:lstStyle/>
          <a:p>
            <a:pPr algn="ctr"/>
            <a:r>
              <a:rPr lang="en-US" dirty="0" smtClean="0"/>
              <a:t>Source </a:t>
            </a:r>
            <a:br>
              <a:rPr lang="en-US" dirty="0" smtClean="0"/>
            </a:br>
            <a:r>
              <a:rPr lang="en-US" dirty="0" smtClean="0"/>
              <a:t>Performance &amp;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1328723"/>
            <a:ext cx="9002095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repetition rate, active cathode </a:t>
            </a:r>
            <a:r>
              <a:rPr lang="en-US" dirty="0" smtClean="0"/>
              <a:t>area.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28482</TotalTime>
  <Words>1646</Words>
  <Application>Microsoft Office PowerPoint</Application>
  <PresentationFormat>On-screen Show (4:3)</PresentationFormat>
  <Paragraphs>433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Ops Review 2010</vt:lpstr>
      <vt:lpstr>Equation</vt:lpstr>
      <vt:lpstr>Microsoft Equation 3.0</vt:lpstr>
      <vt:lpstr>MEIC Polarized Electron Source  &amp; Magnetized source for MEIC Electron Cooler</vt:lpstr>
      <vt:lpstr>PowerPoint Presentation</vt:lpstr>
      <vt:lpstr>MEIC Polarized Source</vt:lpstr>
      <vt:lpstr>Source Parameter Comparison</vt:lpstr>
      <vt:lpstr>Managing Large Bunch Charge</vt:lpstr>
      <vt:lpstr>JLab 500 kV Inverted Gun</vt:lpstr>
      <vt:lpstr>PowerPoint Presentation</vt:lpstr>
      <vt:lpstr>Bunched Magnetized Electron Beam for Cooling</vt:lpstr>
      <vt:lpstr>Source  Performance &amp;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Magnetized Electron Cooling</vt:lpstr>
      <vt:lpstr>Busch’s Theorem </vt:lpstr>
      <vt:lpstr>PowerPoint Presentation</vt:lpstr>
      <vt:lpstr>Why: Magnetized beam? </vt:lpstr>
      <vt:lpstr>Cooling Solenoid </vt:lpstr>
      <vt:lpstr>Cooling Rate: Dependencies on Electron Beam Properties</vt:lpstr>
      <vt:lpstr>Electron – ion Recombination Suppression</vt:lpstr>
      <vt:lpstr>Paraxial Beam Envelope Equation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1224</cp:revision>
  <cp:lastPrinted>2014-01-09T17:51:36Z</cp:lastPrinted>
  <dcterms:created xsi:type="dcterms:W3CDTF">2010-09-20T13:48:43Z</dcterms:created>
  <dcterms:modified xsi:type="dcterms:W3CDTF">2015-03-24T14:22:37Z</dcterms:modified>
</cp:coreProperties>
</file>