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426" r:id="rId2"/>
    <p:sldId id="484" r:id="rId3"/>
    <p:sldId id="485" r:id="rId4"/>
    <p:sldId id="491" r:id="rId5"/>
    <p:sldId id="467" r:id="rId6"/>
    <p:sldId id="475" r:id="rId7"/>
    <p:sldId id="483" r:id="rId8"/>
    <p:sldId id="429" r:id="rId9"/>
    <p:sldId id="424" r:id="rId10"/>
    <p:sldId id="436" r:id="rId11"/>
    <p:sldId id="437" r:id="rId12"/>
    <p:sldId id="443" r:id="rId13"/>
    <p:sldId id="427" r:id="rId14"/>
    <p:sldId id="433" r:id="rId15"/>
    <p:sldId id="447" r:id="rId16"/>
    <p:sldId id="439" r:id="rId17"/>
    <p:sldId id="411" r:id="rId18"/>
    <p:sldId id="487" r:id="rId19"/>
    <p:sldId id="442" r:id="rId20"/>
    <p:sldId id="488" r:id="rId21"/>
    <p:sldId id="486" r:id="rId22"/>
    <p:sldId id="448" r:id="rId23"/>
    <p:sldId id="489" r:id="rId24"/>
    <p:sldId id="449" r:id="rId25"/>
    <p:sldId id="490" r:id="rId26"/>
    <p:sldId id="441" r:id="rId27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FF99"/>
    <a:srgbClr val="FF66CC"/>
    <a:srgbClr val="FF7C80"/>
    <a:srgbClr val="40911F"/>
    <a:srgbClr val="CCFF66"/>
    <a:srgbClr val="99FF99"/>
    <a:srgbClr val="FFCCCC"/>
    <a:srgbClr val="FFFF99"/>
    <a:srgbClr val="99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1333" autoAdjust="0"/>
  </p:normalViewPr>
  <p:slideViewPr>
    <p:cSldViewPr snapToGrid="0" snapToObjects="1">
      <p:cViewPr varScale="1">
        <p:scale>
          <a:sx n="72" d="100"/>
          <a:sy n="72" d="100"/>
        </p:scale>
        <p:origin x="-474" y="-90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3/24/2015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9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Why multi-</a:t>
            </a:r>
            <a:r>
              <a:rPr lang="en-US" baseline="0" dirty="0" smtClean="0"/>
              <a:t>alkali (bulk material,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 = 1.5 eV) photocathodes are not sensitive to ion bombardment?</a:t>
            </a:r>
          </a:p>
          <a:p>
            <a:r>
              <a:rPr lang="en-US" baseline="0" dirty="0" smtClean="0"/>
              <a:t>No NEA activation layer.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eRHIC: electron Relativistic Heavy Ion Collider</a:t>
            </a:r>
          </a:p>
          <a:p>
            <a:r>
              <a:rPr lang="en-US" baseline="0" dirty="0" smtClean="0"/>
              <a:t>LHeC: Large Hadron electron Collider</a:t>
            </a:r>
          </a:p>
          <a:p>
            <a:r>
              <a:rPr lang="en-US" dirty="0" smtClean="0"/>
              <a:t>CLIC: Compact Linear Collider</a:t>
            </a:r>
          </a:p>
          <a:p>
            <a:r>
              <a:rPr lang="en-US" dirty="0" smtClean="0"/>
              <a:t>ILC: International Linear Collider</a:t>
            </a:r>
          </a:p>
          <a:p>
            <a:endParaRPr lang="en-US" dirty="0" smtClean="0"/>
          </a:p>
          <a:p>
            <a:r>
              <a:rPr lang="en-US" dirty="0" smtClean="0"/>
              <a:t>---</a:t>
            </a:r>
          </a:p>
          <a:p>
            <a:endParaRPr lang="en-US" dirty="0" smtClean="0"/>
          </a:p>
          <a:p>
            <a:r>
              <a:rPr lang="en-US" dirty="0" smtClean="0"/>
              <a:t>Why Laser Spot Size? to reduce space-charge emittance growth and suppress surface charge limit.</a:t>
            </a: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/>
              <a:t>---</a:t>
            </a: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/>
              <a:t>eRHIC: 20 photocathodes, 2.5 mA from each</a:t>
            </a:r>
          </a:p>
          <a:p>
            <a:pPr defTabSz="905073">
              <a:defRPr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---</a:t>
            </a: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/>
              <a:t>How to fill</a:t>
            </a:r>
            <a:r>
              <a:rPr lang="en-US" baseline="0" dirty="0" smtClean="0"/>
              <a:t> the numbers:</a:t>
            </a: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Microbunch rep rate</a:t>
            </a:r>
            <a:r>
              <a:rPr lang="en-US" dirty="0" smtClean="0">
                <a:latin typeface="Times" pitchFamily="18" charset="0"/>
              </a:rPr>
              <a:t> = 1.0/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Time between microbunches</a:t>
            </a:r>
            <a:endParaRPr lang="en-US" dirty="0" smtClean="0"/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Number of microbunches</a:t>
            </a:r>
            <a:r>
              <a:rPr lang="en-US" dirty="0" smtClean="0">
                <a:latin typeface="Times" pitchFamily="18" charset="0"/>
              </a:rPr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Width of macropulse</a:t>
            </a:r>
            <a:r>
              <a:rPr lang="en-US" dirty="0" smtClean="0">
                <a:latin typeface="Times" pitchFamily="18" charset="0"/>
              </a:rPr>
              <a:t> /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Time between microbunches</a:t>
            </a:r>
            <a:endParaRPr lang="en-US" dirty="0" smtClean="0">
              <a:latin typeface="Times" pitchFamily="18" charset="0"/>
            </a:endParaRP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/>
              <a:t>For CW machines: Duty</a:t>
            </a:r>
            <a:r>
              <a:rPr lang="en-US" baseline="0" dirty="0" smtClean="0"/>
              <a:t> Factor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100% (for CW machines)</a:t>
            </a:r>
            <a:endParaRPr lang="en-US" dirty="0" smtClean="0">
              <a:latin typeface="Times" pitchFamily="18" charset="0"/>
            </a:endParaRPr>
          </a:p>
          <a:p>
            <a:pPr defTabSz="905073">
              <a:defRPr/>
            </a:pPr>
            <a:r>
              <a:rPr lang="en-US" dirty="0" smtClean="0"/>
              <a:t>For pulsed</a:t>
            </a:r>
            <a:r>
              <a:rPr lang="en-US" baseline="0" dirty="0" smtClean="0"/>
              <a:t> machines</a:t>
            </a:r>
            <a:r>
              <a:rPr lang="en-US" dirty="0" smtClean="0"/>
              <a:t>: Duty</a:t>
            </a:r>
            <a:r>
              <a:rPr lang="en-US" baseline="0" dirty="0" smtClean="0"/>
              <a:t> Factor = </a:t>
            </a:r>
            <a:r>
              <a:rPr lang="en-US" dirty="0" smtClean="0">
                <a:latin typeface="Times" pitchFamily="18" charset="0"/>
              </a:rPr>
              <a:t> </a:t>
            </a:r>
            <a:r>
              <a:rPr lang="en-US" dirty="0" smtClean="0"/>
              <a:t>Width of macropulse</a:t>
            </a:r>
            <a:r>
              <a:rPr lang="en-US" dirty="0" smtClean="0">
                <a:latin typeface="Times" pitchFamily="18" charset="0"/>
              </a:rPr>
              <a:t> *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Macropulse repetition rate</a:t>
            </a:r>
            <a:endParaRPr lang="en-US" dirty="0" smtClean="0">
              <a:latin typeface="Times" pitchFamily="18" charset="0"/>
            </a:endParaRP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Charge per microbunch</a:t>
            </a:r>
            <a:r>
              <a:rPr lang="en-US" dirty="0" smtClean="0">
                <a:latin typeface="Times" pitchFamily="18" charset="0"/>
              </a:rPr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Number electrons/microbunch</a:t>
            </a:r>
            <a:r>
              <a:rPr lang="en-US" dirty="0" smtClean="0">
                <a:latin typeface="Times" pitchFamily="18" charset="0"/>
              </a:rPr>
              <a:t> * Electron Charge(1.6e-19 C) </a:t>
            </a:r>
            <a:endParaRPr lang="en-US" dirty="0" smtClean="0"/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Peak current of microbunch</a:t>
            </a:r>
            <a:r>
              <a:rPr lang="en-US" dirty="0" smtClean="0">
                <a:latin typeface="Times" pitchFamily="18" charset="0"/>
              </a:rPr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Charge per microbunch / Width of microbunch</a:t>
            </a:r>
            <a:endParaRPr lang="en-US" dirty="0" smtClean="0">
              <a:latin typeface="Times" pitchFamily="18" charset="0"/>
            </a:endParaRP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Peak current density = Peak current of microbunch / ( (</a:t>
            </a:r>
            <a:r>
              <a:rPr lang="en-US" dirty="0" smtClean="0">
                <a:latin typeface="Times New Roman" pitchFamily="18" charset="0"/>
              </a:rPr>
              <a:t>Laser Spot Size/2)**2 * Pi) </a:t>
            </a:r>
            <a:endParaRPr lang="en-US" dirty="0" smtClean="0">
              <a:latin typeface="Times" pitchFamily="18" charset="0"/>
            </a:endParaRPr>
          </a:p>
          <a:p>
            <a:pPr defTabSz="905073">
              <a:defRPr/>
            </a:pPr>
            <a:endParaRPr lang="en-US" dirty="0" smtClean="0"/>
          </a:p>
          <a:p>
            <a:r>
              <a:rPr lang="en-US" dirty="0" smtClean="0"/>
              <a:t>Average Current =  Charge per microbunch * Microbunch rep rate * Duty Factor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306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43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24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6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0.jp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dirty="0" smtClean="0"/>
              <a:t>MEIC Polarized Electron Source </a:t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Magnetized source for MEIC Electron Cooler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MEIC Collaboration Meeting</a:t>
            </a:r>
          </a:p>
          <a:p>
            <a:r>
              <a:rPr lang="en-US" sz="3200" dirty="0" smtClean="0">
                <a:latin typeface="+mj-lt"/>
              </a:rPr>
              <a:t>Spring 2015</a:t>
            </a:r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3650080" y="6270838"/>
            <a:ext cx="18554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March 31, 2015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673750" y="5493870"/>
            <a:ext cx="3808071" cy="55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Riad Suleiman</a:t>
            </a:r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2918" y="928670"/>
            <a:ext cx="8901082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 smtClean="0"/>
              <a:t>Example 1:</a:t>
            </a:r>
            <a:r>
              <a:rPr lang="en-US" altLang="ja-JP" dirty="0" smtClean="0"/>
              <a:t> TRIUMF </a:t>
            </a:r>
            <a:r>
              <a:rPr lang="en-US" altLang="ja-JP" dirty="0"/>
              <a:t>e-Linac </a:t>
            </a:r>
            <a:r>
              <a:rPr lang="en-US" altLang="ja-JP" dirty="0" smtClean="0"/>
              <a:t>for photo-fission </a:t>
            </a:r>
            <a:r>
              <a:rPr lang="en-US" altLang="ja-JP" dirty="0"/>
              <a:t>of actinide target materials to produce exotic </a:t>
            </a:r>
            <a:r>
              <a:rPr lang="en-US" altLang="ja-JP" dirty="0" smtClean="0"/>
              <a:t>isotopes:</a:t>
            </a:r>
          </a:p>
          <a:p>
            <a:pPr marL="0" indent="0">
              <a:buClrTx/>
              <a:buNone/>
            </a:pPr>
            <a:endParaRPr lang="en-US" altLang="ja-JP" dirty="0" smtClean="0"/>
          </a:p>
          <a:p>
            <a:pPr marL="342900" lvl="3" indent="-342900">
              <a:buClrTx/>
              <a:buFont typeface="Wingdings" pitchFamily="2" charset="2"/>
              <a:buChar char="§"/>
            </a:pPr>
            <a:r>
              <a:rPr lang="en-US" altLang="ja-JP" sz="2400" dirty="0">
                <a:sym typeface="Wingdings" pitchFamily="2" charset="2"/>
              </a:rPr>
              <a:t>BaO: 6 mm </a:t>
            </a:r>
            <a:r>
              <a:rPr lang="en-US" altLang="ja-JP" sz="2400" dirty="0" smtClean="0">
                <a:sym typeface="Wingdings" pitchFamily="2" charset="2"/>
              </a:rPr>
              <a:t>diameter, 775</a:t>
            </a:r>
            <a:r>
              <a:rPr lang="en-US" altLang="ja-JP" sz="2400" dirty="0" smtClean="0"/>
              <a:t>˚</a:t>
            </a:r>
            <a:r>
              <a:rPr lang="en-US" altLang="ja-JP" sz="2400" dirty="0"/>
              <a:t>C</a:t>
            </a:r>
            <a:endParaRPr lang="en-US" altLang="ja-JP" sz="2400" dirty="0" smtClean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/>
              <a:t>Grid at 650 MHz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/>
              <a:t>Gun HV: 300 kV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/>
              <a:t>Average beam current: 25 mA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/>
              <a:t>B</a:t>
            </a:r>
            <a:r>
              <a:rPr lang="en-US" altLang="ja-JP" dirty="0" smtClean="0"/>
              <a:t>unch charge: 38 pC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/>
              <a:t>Normalized emittance: </a:t>
            </a:r>
            <a:r>
              <a:rPr lang="en-US" altLang="ja-JP" dirty="0"/>
              <a:t>30 microns. Emittance </a:t>
            </a:r>
            <a:r>
              <a:rPr lang="en-US" altLang="ja-JP" dirty="0" smtClean="0"/>
              <a:t>is dominated </a:t>
            </a:r>
            <a:r>
              <a:rPr lang="en-US" altLang="ja-JP" dirty="0"/>
              <a:t>by the electric field distortion caused by the grid</a:t>
            </a:r>
            <a:r>
              <a:rPr lang="en-US" altLang="ja-JP" dirty="0" smtClean="0"/>
              <a:t>.</a:t>
            </a:r>
            <a:endParaRPr lang="en-US" altLang="ja-JP" dirty="0"/>
          </a:p>
          <a:p>
            <a:pPr marL="0" indent="0">
              <a:buClrTx/>
              <a:buNone/>
            </a:pPr>
            <a:r>
              <a:rPr lang="en-US" altLang="ja-JP" u="sng" dirty="0"/>
              <a:t>P</a:t>
            </a:r>
            <a:r>
              <a:rPr lang="en-US" altLang="ja-JP" u="sng" dirty="0" smtClean="0"/>
              <a:t>roduction </a:t>
            </a:r>
            <a:r>
              <a:rPr lang="en-US" altLang="ja-JP" u="sng" dirty="0"/>
              <a:t>target sets no requirement </a:t>
            </a:r>
            <a:r>
              <a:rPr lang="en-US" altLang="ja-JP" u="sng" dirty="0" smtClean="0"/>
              <a:t>on beam emittance</a:t>
            </a:r>
          </a:p>
          <a:p>
            <a:pPr marL="0" indent="0">
              <a:buClrTx/>
              <a:buNone/>
            </a:pPr>
            <a:endParaRPr lang="en-US" altLang="ja-JP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2918" y="0"/>
            <a:ext cx="7662441" cy="812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000" b="1" dirty="0" smtClean="0">
                <a:solidFill>
                  <a:srgbClr val="000000"/>
                </a:solidFill>
                <a:ea typeface="+mj-ea"/>
                <a:cs typeface="+mj-cs"/>
              </a:rPr>
              <a:t>Thermionic Gun</a:t>
            </a:r>
            <a:endParaRPr lang="en-US" sz="4000" b="1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00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2918" y="492369"/>
            <a:ext cx="8901082" cy="6365631"/>
          </a:xfrm>
        </p:spPr>
        <p:txBody>
          <a:bodyPr>
            <a:normAutofit lnSpcReduction="10000"/>
          </a:bodyPr>
          <a:lstStyle/>
          <a:p>
            <a:pPr marL="0" indent="0">
              <a:buClrTx/>
              <a:buNone/>
            </a:pPr>
            <a:r>
              <a:rPr lang="en-US" altLang="ja-JP" b="1" u="sng" dirty="0"/>
              <a:t>Example </a:t>
            </a:r>
            <a:r>
              <a:rPr lang="en-US" altLang="ja-JP" b="1" u="sng" dirty="0" smtClean="0"/>
              <a:t>2:</a:t>
            </a:r>
            <a:r>
              <a:rPr lang="en-US" altLang="ja-JP" dirty="0" smtClean="0"/>
              <a:t> </a:t>
            </a:r>
            <a:r>
              <a:rPr lang="en-US" altLang="ja-JP" dirty="0"/>
              <a:t>MAX-LAB </a:t>
            </a:r>
            <a:r>
              <a:rPr lang="en-US" altLang="ja-JP" dirty="0" smtClean="0"/>
              <a:t>Thermionic – Photocathode RF Gun. Thorin </a:t>
            </a:r>
            <a:r>
              <a:rPr lang="en-US" altLang="ja-JP" i="1" dirty="0"/>
              <a:t>et al</a:t>
            </a:r>
            <a:r>
              <a:rPr lang="en-US" altLang="ja-JP" dirty="0"/>
              <a:t>., </a:t>
            </a:r>
            <a:r>
              <a:rPr lang="en-US" altLang="ja-JP" dirty="0" smtClean="0"/>
              <a:t>NIM A </a:t>
            </a:r>
            <a:r>
              <a:rPr lang="en-US" altLang="ja-JP" b="1" dirty="0" smtClean="0"/>
              <a:t>606</a:t>
            </a:r>
            <a:r>
              <a:rPr lang="en-US" altLang="ja-JP" dirty="0" smtClean="0"/>
              <a:t>, 291 (2009):</a:t>
            </a:r>
          </a:p>
          <a:p>
            <a:pPr marL="0" indent="0">
              <a:buClrTx/>
              <a:buNone/>
            </a:pPr>
            <a:endParaRPr lang="en-US" altLang="ja-JP" dirty="0" smtClean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>
                <a:sym typeface="Wingdings" pitchFamily="2" charset="2"/>
              </a:rPr>
              <a:t>Thermionic: for storage ring injection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altLang="ja-JP" dirty="0" smtClean="0">
                <a:sym typeface="Wingdings" pitchFamily="2" charset="2"/>
              </a:rPr>
              <a:t>BaO: 6 mm </a:t>
            </a:r>
            <a:r>
              <a:rPr lang="en-US" altLang="ja-JP" dirty="0">
                <a:sym typeface="Wingdings" pitchFamily="2" charset="2"/>
              </a:rPr>
              <a:t>diameter, </a:t>
            </a:r>
            <a:r>
              <a:rPr lang="en-US" altLang="ja-JP" dirty="0" smtClean="0">
                <a:sym typeface="Wingdings" pitchFamily="2" charset="2"/>
              </a:rPr>
              <a:t>1100</a:t>
            </a:r>
            <a:r>
              <a:rPr lang="en-US" altLang="ja-JP" dirty="0" smtClean="0"/>
              <a:t>˚C</a:t>
            </a:r>
            <a:endParaRPr lang="en-US" altLang="ja-JP" dirty="0" smtClean="0">
              <a:sym typeface="Wingdings" pitchFamily="2" charset="2"/>
            </a:endParaRPr>
          </a:p>
          <a:p>
            <a:pPr lvl="3">
              <a:buClrTx/>
              <a:buFont typeface="Wingdings" pitchFamily="2" charset="2"/>
              <a:buChar char="§"/>
            </a:pPr>
            <a:r>
              <a:rPr lang="en-US" altLang="ja-JP" dirty="0">
                <a:sym typeface="Wingdings" pitchFamily="2" charset="2"/>
              </a:rPr>
              <a:t>Bunch charge: </a:t>
            </a:r>
            <a:r>
              <a:rPr lang="en-US" altLang="ja-JP" dirty="0" smtClean="0">
                <a:sym typeface="Wingdings" pitchFamily="2" charset="2"/>
              </a:rPr>
              <a:t>0.2 nC</a:t>
            </a:r>
            <a:r>
              <a:rPr lang="en-US" dirty="0">
                <a:sym typeface="Wingdings" pitchFamily="2" charset="2"/>
              </a:rPr>
              <a:t>, 3 </a:t>
            </a:r>
            <a:r>
              <a:rPr lang="en-US" dirty="0" smtClean="0">
                <a:sym typeface="Wingdings" pitchFamily="2" charset="2"/>
              </a:rPr>
              <a:t>GHz</a:t>
            </a:r>
            <a:endParaRPr lang="en-US" altLang="ja-JP" dirty="0"/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Bunch length: 1 ps after energy filter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Peak current: 200 A. Average beam current: 600 mA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>
                <a:sym typeface="Wingdings" pitchFamily="2" charset="2"/>
              </a:rPr>
              <a:t>E</a:t>
            </a:r>
            <a:r>
              <a:rPr lang="en-US" dirty="0" smtClean="0">
                <a:sym typeface="Wingdings" pitchFamily="2" charset="2"/>
              </a:rPr>
              <a:t>lectrons kinetic energy after gun cavity: </a:t>
            </a:r>
            <a:r>
              <a:rPr lang="en-US" dirty="0">
                <a:sym typeface="Wingdings" pitchFamily="2" charset="2"/>
              </a:rPr>
              <a:t>1.6 </a:t>
            </a:r>
            <a:r>
              <a:rPr lang="en-US" dirty="0" smtClean="0">
                <a:sym typeface="Wingdings" pitchFamily="2" charset="2"/>
              </a:rPr>
              <a:t>MeV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Normalized emittance: 35</a:t>
            </a:r>
            <a:r>
              <a:rPr lang="en-US" altLang="ja-JP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microns</a:t>
            </a:r>
          </a:p>
          <a:p>
            <a:pPr lvl="2">
              <a:buClrTx/>
              <a:buFont typeface="Wingdings" pitchFamily="2" charset="2"/>
              <a:buChar char="§"/>
            </a:pPr>
            <a:endParaRPr lang="en-US" dirty="0" smtClean="0">
              <a:sym typeface="Wingdings" pitchFamily="2" charset="2"/>
            </a:endParaRPr>
          </a:p>
          <a:p>
            <a:pPr marL="457200" lvl="1" indent="0">
              <a:buClrTx/>
              <a:buNone/>
            </a:pPr>
            <a:r>
              <a:rPr lang="en-US" altLang="ja-JP" b="1" dirty="0" smtClean="0">
                <a:sym typeface="Wingdings" pitchFamily="2" charset="2"/>
              </a:rPr>
              <a:t>To switch, reduce T=</a:t>
            </a:r>
            <a:r>
              <a:rPr lang="en-US" altLang="ja-JP" b="1" dirty="0" smtClean="0"/>
              <a:t>1100˚C to </a:t>
            </a:r>
            <a:r>
              <a:rPr lang="en-US" altLang="ja-JP" b="1" dirty="0" smtClean="0">
                <a:sym typeface="Wingdings" pitchFamily="2" charset="2"/>
              </a:rPr>
              <a:t>T=7</a:t>
            </a:r>
            <a:r>
              <a:rPr lang="en-US" altLang="ja-JP" b="1" dirty="0" smtClean="0"/>
              <a:t>00˚C</a:t>
            </a:r>
          </a:p>
          <a:p>
            <a:pPr marL="457200" lvl="1" indent="0">
              <a:buClrTx/>
              <a:buNone/>
            </a:pPr>
            <a:endParaRPr lang="en-US" altLang="ja-JP" dirty="0" smtClean="0">
              <a:sym typeface="Wingdings" pitchFamily="2" charset="2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>
                <a:sym typeface="Wingdings" pitchFamily="2" charset="2"/>
              </a:rPr>
              <a:t>Photocathode: for FEL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altLang="ja-JP" dirty="0" smtClean="0">
                <a:sym typeface="Wingdings" pitchFamily="2" charset="2"/>
              </a:rPr>
              <a:t>Bunch charge: 0.2 nC</a:t>
            </a:r>
            <a:endParaRPr lang="en-US" altLang="ja-JP" dirty="0" smtClean="0"/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Laser: 9 ps, 10 Hz, 263 nm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Average beam current: 2 nA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Normalized emittance: 5.5 microns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QE: 1.1 x 10</a:t>
            </a:r>
            <a:r>
              <a:rPr lang="en-US" baseline="30000" dirty="0" smtClean="0">
                <a:sym typeface="Wingdings" pitchFamily="2" charset="2"/>
              </a:rPr>
              <a:t>-4</a:t>
            </a:r>
            <a:endParaRPr lang="en-US" baseline="30000" dirty="0"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92106" y="332398"/>
            <a:ext cx="8901082" cy="6365631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/>
              <a:t>Example </a:t>
            </a:r>
            <a:r>
              <a:rPr lang="en-US" altLang="ja-JP" b="1" u="sng" dirty="0" smtClean="0"/>
              <a:t>3:</a:t>
            </a:r>
            <a:r>
              <a:rPr lang="en-US" altLang="ja-JP" dirty="0" smtClean="0"/>
              <a:t> </a:t>
            </a:r>
            <a:r>
              <a:rPr lang="en-US" altLang="en-US" dirty="0" smtClean="0">
                <a:cs typeface="Times New Roman" pitchFamily="18" charset="0"/>
              </a:rPr>
              <a:t>Thermionic </a:t>
            </a:r>
            <a:r>
              <a:rPr lang="en-US" altLang="en-US" dirty="0">
                <a:cs typeface="Times New Roman" pitchFamily="18" charset="0"/>
              </a:rPr>
              <a:t>Gun and </a:t>
            </a:r>
            <a:r>
              <a:rPr lang="en-US" altLang="en-US" dirty="0" smtClean="0">
                <a:cs typeface="Times New Roman" pitchFamily="18" charset="0"/>
              </a:rPr>
              <a:t>1.5 </a:t>
            </a:r>
            <a:r>
              <a:rPr lang="en-US" altLang="en-US" dirty="0">
                <a:cs typeface="Times New Roman" pitchFamily="18" charset="0"/>
              </a:rPr>
              <a:t>MeV Injector of BINP’s </a:t>
            </a:r>
            <a:r>
              <a:rPr lang="en-US" altLang="en-US" dirty="0" err="1" smtClean="0">
                <a:cs typeface="Times New Roman" pitchFamily="18" charset="0"/>
              </a:rPr>
              <a:t>NovoFEL</a:t>
            </a:r>
            <a:r>
              <a:rPr lang="en-US" altLang="ja-JP" dirty="0" smtClean="0"/>
              <a:t>. </a:t>
            </a:r>
            <a:r>
              <a:rPr lang="en-US" altLang="en-US" dirty="0" smtClean="0"/>
              <a:t>B.A</a:t>
            </a:r>
            <a:r>
              <a:rPr lang="en-US" altLang="en-US" dirty="0"/>
              <a:t>. </a:t>
            </a:r>
            <a:r>
              <a:rPr lang="en-US" altLang="en-US" dirty="0" err="1"/>
              <a:t>Knyazev</a:t>
            </a:r>
            <a:r>
              <a:rPr lang="en-US" altLang="en-US" dirty="0"/>
              <a:t> </a:t>
            </a:r>
            <a:r>
              <a:rPr lang="en-US" altLang="en-US" i="1" dirty="0"/>
              <a:t>et al</a:t>
            </a:r>
            <a:r>
              <a:rPr lang="en-US" altLang="en-US" dirty="0"/>
              <a:t>., Meas. Sci. </a:t>
            </a:r>
            <a:r>
              <a:rPr lang="en-US" altLang="en-US" dirty="0" smtClean="0"/>
              <a:t>Tech. </a:t>
            </a:r>
            <a:r>
              <a:rPr lang="en-US" altLang="en-US" b="1" dirty="0"/>
              <a:t>21</a:t>
            </a:r>
            <a:r>
              <a:rPr lang="en-US" altLang="en-US" dirty="0"/>
              <a:t>, </a:t>
            </a:r>
            <a:r>
              <a:rPr lang="en-US" altLang="en-US" dirty="0" smtClean="0"/>
              <a:t>054017 </a:t>
            </a:r>
            <a:r>
              <a:rPr lang="en-US" altLang="en-US" dirty="0"/>
              <a:t>(2010</a:t>
            </a:r>
            <a:r>
              <a:rPr lang="en-US" altLang="en-US" dirty="0" smtClean="0"/>
              <a:t>):</a:t>
            </a:r>
            <a:endParaRPr lang="en-US" altLang="ja-JP" dirty="0" smtClean="0"/>
          </a:p>
          <a:p>
            <a:pPr marL="0" indent="0">
              <a:buClrTx/>
              <a:buNone/>
            </a:pPr>
            <a:endParaRPr lang="en-US" altLang="ja-JP" dirty="0" smtClean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51" y="1271362"/>
            <a:ext cx="2895600" cy="275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004" y="1271362"/>
            <a:ext cx="289718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12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237933"/>
              </p:ext>
            </p:extLst>
          </p:nvPr>
        </p:nvGraphicFramePr>
        <p:xfrm>
          <a:off x="769772" y="4210887"/>
          <a:ext cx="4398958" cy="2595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09430"/>
                <a:gridCol w="1389528"/>
              </a:tblGrid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Gun HV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300 kV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Maximum peak current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1.8 A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Maximum average current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30 </a:t>
                      </a:r>
                      <a:r>
                        <a:rPr lang="en-US" altLang="ja-JP" sz="1600" dirty="0" smtClean="0">
                          <a:latin typeface="+mn-lt"/>
                        </a:rPr>
                        <a:t>– 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45 mA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Maximum bunch repetition rate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22.5 MHz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Bunch length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1.3 ns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Bunch charge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600" dirty="0" smtClean="0">
                          <a:latin typeface="+mn-lt"/>
                        </a:rPr>
                        <a:t>1.5 </a:t>
                      </a:r>
                      <a:r>
                        <a:rPr lang="en-US" altLang="ja-JP" sz="1600" dirty="0" smtClean="0">
                          <a:latin typeface="+mn-lt"/>
                        </a:rPr>
                        <a:t>– </a:t>
                      </a:r>
                      <a:r>
                        <a:rPr lang="en-US" altLang="en-US" sz="1600" dirty="0" smtClean="0">
                          <a:latin typeface="+mn-lt"/>
                        </a:rPr>
                        <a:t>2 nC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Normalized emittance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 microns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77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52400" y="920716"/>
            <a:ext cx="8991600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/>
              <a:t>Example </a:t>
            </a:r>
            <a:r>
              <a:rPr lang="en-US" altLang="ja-JP" b="1" u="sng" dirty="0" smtClean="0"/>
              <a:t>1:</a:t>
            </a:r>
            <a:r>
              <a:rPr lang="en-US" altLang="ja-JP" dirty="0" smtClean="0"/>
              <a:t> </a:t>
            </a:r>
            <a:r>
              <a:rPr lang="en-US" altLang="ja-JP" dirty="0"/>
              <a:t>JLab </a:t>
            </a:r>
            <a:r>
              <a:rPr lang="en-US" altLang="ja-JP" dirty="0" smtClean="0"/>
              <a:t>200 kV Inverted dc Gun with </a:t>
            </a:r>
            <a:r>
              <a:rPr lang="en-US" altLang="ja-JP" dirty="0" smtClean="0">
                <a:sym typeface="Wingdings" pitchFamily="2" charset="2"/>
              </a:rPr>
              <a:t>K</a:t>
            </a:r>
            <a:r>
              <a:rPr lang="en-US" altLang="ja-JP" baseline="-25000" dirty="0" smtClean="0">
                <a:sym typeface="Wingdings" pitchFamily="2" charset="2"/>
              </a:rPr>
              <a:t>2</a:t>
            </a:r>
            <a:r>
              <a:rPr lang="en-US" altLang="ja-JP" dirty="0" smtClean="0">
                <a:sym typeface="Wingdings" pitchFamily="2" charset="2"/>
              </a:rPr>
              <a:t>CsSb</a:t>
            </a:r>
            <a:r>
              <a:rPr lang="en-US" altLang="ja-JP" dirty="0"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photocathode: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altLang="ja-JP" dirty="0" smtClean="0"/>
              <a:t>Average </a:t>
            </a:r>
            <a:r>
              <a:rPr lang="en-US" altLang="ja-JP" dirty="0"/>
              <a:t>beam current: </a:t>
            </a:r>
            <a:r>
              <a:rPr lang="en-US" altLang="ja-JP" dirty="0" smtClean="0"/>
              <a:t>10 mA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altLang="ja-JP" dirty="0" smtClean="0">
                <a:sym typeface="Wingdings" pitchFamily="2" charset="2"/>
              </a:rPr>
              <a:t>Laser: 532 nm, dc</a:t>
            </a:r>
            <a:endParaRPr lang="en-US" dirty="0" smtClean="0">
              <a:sym typeface="Wingdings" pitchFamily="2" charset="2"/>
            </a:endParaRPr>
          </a:p>
          <a:p>
            <a:pPr lvl="1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Lifetime: very long (weeks)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altLang="ja-JP" dirty="0"/>
              <a:t>Thermal </a:t>
            </a:r>
            <a:r>
              <a:rPr lang="en-US" altLang="ja-JP" dirty="0" smtClean="0"/>
              <a:t>emittance: 0.7 microns</a:t>
            </a:r>
            <a:r>
              <a:rPr lang="en-US" altLang="ja-JP" dirty="0" smtClean="0">
                <a:sym typeface="Wingdings" pitchFamily="2" charset="2"/>
              </a:rPr>
              <a:t>/mm(rms)</a:t>
            </a:r>
            <a:endParaRPr lang="ja-JP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972422" y="6356350"/>
            <a:ext cx="5474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Mammei </a:t>
            </a:r>
            <a:r>
              <a:rPr lang="en-US" altLang="ja-JP" i="1" dirty="0" smtClean="0"/>
              <a:t>et </a:t>
            </a:r>
            <a:r>
              <a:rPr lang="en-US" altLang="ja-JP" i="1" dirty="0"/>
              <a:t>al</a:t>
            </a:r>
            <a:r>
              <a:rPr lang="en-US" altLang="ja-JP" dirty="0"/>
              <a:t>., Phys. Rev. ST </a:t>
            </a:r>
            <a:r>
              <a:rPr lang="en-US" altLang="ja-JP" dirty="0" smtClean="0"/>
              <a:t>AB </a:t>
            </a:r>
            <a:r>
              <a:rPr lang="en-US" altLang="ja-JP" b="1" dirty="0" smtClean="0"/>
              <a:t>16</a:t>
            </a:r>
            <a:r>
              <a:rPr lang="en-US" altLang="ja-JP" dirty="0" smtClean="0"/>
              <a:t>, 033401 </a:t>
            </a:r>
            <a:r>
              <a:rPr lang="en-US" altLang="ja-JP" dirty="0"/>
              <a:t>(</a:t>
            </a:r>
            <a:r>
              <a:rPr lang="en-US" altLang="ja-JP" dirty="0" smtClean="0"/>
              <a:t>2013)</a:t>
            </a:r>
            <a:endParaRPr lang="en-US" altLang="ja-JP" dirty="0"/>
          </a:p>
        </p:txBody>
      </p:sp>
      <p:pic>
        <p:nvPicPr>
          <p:cNvPr id="6" name="Picture 22" descr="C:\Documents and Settings\poelker\My Documents\My Pictures\inverted gun\DSCF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422" y="3338830"/>
            <a:ext cx="4025022" cy="301752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1300" y="0"/>
            <a:ext cx="7662441" cy="792146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000" b="1" dirty="0" smtClean="0">
                <a:solidFill>
                  <a:srgbClr val="000000"/>
                </a:solidFill>
                <a:ea typeface="+mj-ea"/>
                <a:cs typeface="+mj-cs"/>
              </a:rPr>
              <a:t>Photo</a:t>
            </a:r>
            <a:r>
              <a:rPr lang="en-US" sz="4000" b="1" dirty="0" smtClean="0">
                <a:solidFill>
                  <a:srgbClr val="000000"/>
                </a:solidFill>
              </a:rPr>
              <a:t>g</a:t>
            </a:r>
            <a:r>
              <a:rPr lang="en-US" sz="4000" b="1" dirty="0" smtClean="0">
                <a:solidFill>
                  <a:srgbClr val="000000"/>
                </a:solidFill>
                <a:ea typeface="+mj-ea"/>
                <a:cs typeface="+mj-cs"/>
              </a:rPr>
              <a:t>un</a:t>
            </a:r>
            <a:endParaRPr lang="en-US" sz="4000" b="1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pic>
        <p:nvPicPr>
          <p:cNvPr id="9" name="Picture 8" descr="electrode_composit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498" y="3622266"/>
            <a:ext cx="3587809" cy="16165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9" y="4262755"/>
            <a:ext cx="3291840" cy="2458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936" y="1202397"/>
            <a:ext cx="2468880" cy="329184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951280"/>
              </p:ext>
            </p:extLst>
          </p:nvPr>
        </p:nvGraphicFramePr>
        <p:xfrm>
          <a:off x="196026" y="704249"/>
          <a:ext cx="5677236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412"/>
                <a:gridCol w="1892412"/>
                <a:gridCol w="189241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 kV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350/500 kV Gun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Chamber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14” </a:t>
                      </a:r>
                      <a:r>
                        <a:rPr lang="en-US" sz="1600" baseline="0" dirty="0" smtClean="0"/>
                        <a:t>ɸ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18’’ </a:t>
                      </a:r>
                      <a:r>
                        <a:rPr lang="en-US" sz="1600" baseline="0" dirty="0" smtClean="0"/>
                        <a:t>ɸ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Cathode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2.5” T-shaped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6” </a:t>
                      </a:r>
                      <a:r>
                        <a:rPr lang="en-US" sz="1600" baseline="0" dirty="0" smtClean="0"/>
                        <a:t>ɸ</a:t>
                      </a:r>
                      <a:r>
                        <a:rPr lang="en-US" sz="1600" dirty="0" smtClean="0"/>
                        <a:t> Ball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Cathode Gap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6.3 cm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6.3 cm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Inverted Ceramic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4” long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7” long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HV Cable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R30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HV Supply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Spellman 225 kV, 30 mA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Glassman 600 kV, 5</a:t>
                      </a:r>
                      <a:r>
                        <a:rPr lang="en-US" sz="1600" baseline="0" dirty="0" smtClean="0"/>
                        <a:t> mA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Maximum Gradient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 MV/M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 (10) MV/m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96025" y="179907"/>
            <a:ext cx="6720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u="sng" dirty="0"/>
              <a:t>Example </a:t>
            </a:r>
            <a:r>
              <a:rPr lang="en-US" altLang="ja-JP" sz="2400" b="1" u="sng" dirty="0" smtClean="0"/>
              <a:t>2: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JLab </a:t>
            </a:r>
            <a:r>
              <a:rPr lang="en-US" altLang="ja-JP" sz="2400" dirty="0" smtClean="0"/>
              <a:t>350/500 </a:t>
            </a:r>
            <a:r>
              <a:rPr lang="en-US" altLang="ja-JP" sz="2400" dirty="0"/>
              <a:t>kV Inverted </a:t>
            </a:r>
            <a:r>
              <a:rPr lang="en-US" altLang="ja-JP" sz="2400" dirty="0" smtClean="0"/>
              <a:t>Gun:</a:t>
            </a:r>
            <a:endParaRPr lang="en-US" altLang="ja-JP" sz="2400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42752" y="4787940"/>
            <a:ext cx="5501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Achieved 350 kV with no </a:t>
            </a:r>
            <a:r>
              <a:rPr lang="en-US" sz="2400" dirty="0" smtClean="0"/>
              <a:t>FE, next</a:t>
            </a:r>
            <a:r>
              <a:rPr lang="en-US" sz="2400" dirty="0"/>
              <a:t>:</a:t>
            </a:r>
          </a:p>
          <a:p>
            <a:pPr marL="514350" indent="-514350">
              <a:buFont typeface="Courier New" panose="02070309020205020404" pitchFamily="49" charset="0"/>
              <a:buChar char="o"/>
            </a:pPr>
            <a:r>
              <a:rPr lang="en-US" sz="2400" dirty="0"/>
              <a:t>Keep pushing to reach 500 kV</a:t>
            </a:r>
          </a:p>
          <a:p>
            <a:pPr marL="514350" indent="-514350">
              <a:buFont typeface="Courier New" panose="02070309020205020404" pitchFamily="49" charset="0"/>
              <a:buChar char="o"/>
            </a:pPr>
            <a:r>
              <a:rPr lang="en-US" sz="2400" dirty="0"/>
              <a:t>Run beam with</a:t>
            </a:r>
            <a:r>
              <a:rPr lang="en-US" altLang="ja-JP" sz="2400" dirty="0">
                <a:sym typeface="Wingdings" pitchFamily="2" charset="2"/>
              </a:rPr>
              <a:t> K</a:t>
            </a:r>
            <a:r>
              <a:rPr lang="en-US" altLang="ja-JP" sz="2400" baseline="-25000" dirty="0">
                <a:sym typeface="Wingdings" pitchFamily="2" charset="2"/>
              </a:rPr>
              <a:t>2</a:t>
            </a:r>
            <a:r>
              <a:rPr lang="en-US" altLang="ja-JP" sz="2400" dirty="0">
                <a:sym typeface="Wingdings" pitchFamily="2" charset="2"/>
              </a:rPr>
              <a:t>CsSb photocathode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96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97897" y="419114"/>
            <a:ext cx="8901082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/>
              <a:t>Example 3</a:t>
            </a:r>
            <a:r>
              <a:rPr lang="en-US" altLang="ja-JP" b="1" u="sng" dirty="0" smtClean="0"/>
              <a:t>:</a:t>
            </a:r>
            <a:r>
              <a:rPr lang="en-US" altLang="ja-JP" dirty="0" smtClean="0"/>
              <a:t> Cornell dc Gun with </a:t>
            </a:r>
            <a:r>
              <a:rPr lang="en-US" altLang="ja-JP" dirty="0" smtClean="0">
                <a:sym typeface="Wingdings" pitchFamily="2" charset="2"/>
              </a:rPr>
              <a:t>K</a:t>
            </a:r>
            <a:r>
              <a:rPr lang="en-US" altLang="ja-JP" baseline="-25000" dirty="0" smtClean="0">
                <a:sym typeface="Wingdings" pitchFamily="2" charset="2"/>
              </a:rPr>
              <a:t>2</a:t>
            </a:r>
            <a:r>
              <a:rPr lang="en-US" altLang="ja-JP" dirty="0" smtClean="0">
                <a:sym typeface="Wingdings" pitchFamily="2" charset="2"/>
              </a:rPr>
              <a:t>CsSb</a:t>
            </a:r>
            <a:r>
              <a:rPr lang="en-US" altLang="ja-JP" dirty="0"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photocathode:</a:t>
            </a:r>
          </a:p>
          <a:p>
            <a:pPr marL="0" lvl="3" indent="0">
              <a:buClrTx/>
              <a:buNone/>
            </a:pPr>
            <a:endParaRPr lang="en-US" altLang="ja-JP" sz="1800" dirty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1800" dirty="0"/>
              <a:t>Gun HV: </a:t>
            </a:r>
            <a:r>
              <a:rPr lang="en-US" altLang="ja-JP" sz="1800" dirty="0" smtClean="0"/>
              <a:t>currently operating at 350 kV (designed 500-600 kV) </a:t>
            </a:r>
            <a:endParaRPr lang="en-US" altLang="ja-JP" sz="1800" dirty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1800" dirty="0"/>
              <a:t>Average beam current: </a:t>
            </a:r>
            <a:r>
              <a:rPr lang="en-US" altLang="ja-JP" sz="1800" dirty="0" smtClean="0"/>
              <a:t>100 </a:t>
            </a:r>
            <a:r>
              <a:rPr lang="en-US" altLang="ja-JP" sz="1800" dirty="0"/>
              <a:t>mA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1800" dirty="0"/>
              <a:t>Bunch c</a:t>
            </a:r>
            <a:r>
              <a:rPr lang="en-US" altLang="ja-JP" sz="1800" dirty="0" smtClean="0"/>
              <a:t>harge</a:t>
            </a:r>
            <a:r>
              <a:rPr lang="en-US" altLang="ja-JP" sz="1800" dirty="0"/>
              <a:t>: </a:t>
            </a:r>
            <a:r>
              <a:rPr lang="en-US" altLang="ja-JP" sz="1800" dirty="0" smtClean="0"/>
              <a:t>77 pC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1800" dirty="0" smtClean="0"/>
              <a:t>Bunch length: 10 ps, 1.3 </a:t>
            </a:r>
            <a:r>
              <a:rPr lang="en-US" altLang="ja-JP" sz="1800" dirty="0"/>
              <a:t>G</a:t>
            </a:r>
            <a:r>
              <a:rPr lang="en-US" altLang="ja-JP" sz="1800" dirty="0" smtClean="0"/>
              <a:t>Hz</a:t>
            </a:r>
            <a:endParaRPr lang="en-US" altLang="ja-JP" sz="1800" dirty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1800" dirty="0"/>
              <a:t>Normalized emittance: </a:t>
            </a:r>
            <a:r>
              <a:rPr lang="en-US" altLang="ja-JP" sz="1800" dirty="0" smtClean="0"/>
              <a:t>&lt;0.5 microns</a:t>
            </a:r>
            <a:endParaRPr lang="en-US" altLang="ja-JP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2363"/>
          <a:stretch>
            <a:fillRect/>
          </a:stretch>
        </p:blipFill>
        <p:spPr bwMode="auto">
          <a:xfrm>
            <a:off x="5873643" y="2436269"/>
            <a:ext cx="3047619" cy="37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H:\PC652\Gun Images\poster-section-view.jpg"/>
          <p:cNvPicPr>
            <a:picLocks noChangeAspect="1" noChangeArrowheads="1"/>
          </p:cNvPicPr>
          <p:nvPr/>
        </p:nvPicPr>
        <p:blipFill>
          <a:blip r:embed="rId3"/>
          <a:srcRect l="18771" t="4381" r="20137" b="4636"/>
          <a:stretch>
            <a:fillRect/>
          </a:stretch>
        </p:blipFill>
        <p:spPr bwMode="auto">
          <a:xfrm rot="10800000" flipV="1">
            <a:off x="1779062" y="3125059"/>
            <a:ext cx="3873135" cy="3397123"/>
          </a:xfrm>
          <a:prstGeom prst="roundRect">
            <a:avLst>
              <a:gd name="adj" fmla="val 4878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-1"/>
            <a:ext cx="8316295" cy="1191779"/>
          </a:xfrm>
        </p:spPr>
        <p:txBody>
          <a:bodyPr/>
          <a:lstStyle/>
          <a:p>
            <a:r>
              <a:rPr lang="en-US" sz="4000" dirty="0" smtClean="0"/>
              <a:t>Magnetized </a:t>
            </a:r>
            <a:r>
              <a:rPr lang="en-US" sz="4000" dirty="0"/>
              <a:t>Beam </a:t>
            </a:r>
            <a:r>
              <a:rPr lang="en-US" sz="4000" dirty="0" smtClean="0"/>
              <a:t>and Emittance Compensation </a:t>
            </a:r>
            <a:endParaRPr lang="en-US" sz="4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4023360" y="1863297"/>
            <a:ext cx="4663440" cy="3017520"/>
            <a:chOff x="3803526" y="922323"/>
            <a:chExt cx="4663440" cy="30175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3526" y="922323"/>
              <a:ext cx="4663440" cy="301752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6023180" y="3478541"/>
              <a:ext cx="259692" cy="93784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0000"/>
                </a:solidFill>
                <a:latin typeface="Times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436506" y="2057656"/>
              <a:ext cx="896230" cy="187567"/>
            </a:xfrm>
            <a:prstGeom prst="rect">
              <a:avLst/>
            </a:prstGeom>
            <a:solidFill>
              <a:srgbClr val="CCFF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" pitchFamily="18" charset="0"/>
              </a:endParaRPr>
            </a:p>
          </p:txBody>
        </p:sp>
      </p:grpSp>
      <p:sp>
        <p:nvSpPr>
          <p:cNvPr id="15" name="Rounded Rectangular Callout 14"/>
          <p:cNvSpPr/>
          <p:nvPr/>
        </p:nvSpPr>
        <p:spPr bwMode="auto">
          <a:xfrm>
            <a:off x="6670431" y="4513298"/>
            <a:ext cx="2368061" cy="1684301"/>
          </a:xfrm>
          <a:prstGeom prst="wedgeRoundRectCallout">
            <a:avLst>
              <a:gd name="adj1" fmla="val 19939"/>
              <a:gd name="adj2" fmla="val -86097"/>
              <a:gd name="adj3" fmla="val 16667"/>
            </a:avLst>
          </a:prstGeom>
          <a:noFill/>
          <a:ln w="38100" cap="flat" cmpd="sng" algn="ctr">
            <a:solidFill>
              <a:srgbClr val="CC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Solenoids (B</a:t>
            </a:r>
            <a:r>
              <a:rPr lang="en-US" sz="2000" baseline="-25000" dirty="0" smtClean="0">
                <a:solidFill>
                  <a:srgbClr val="000000"/>
                </a:solidFill>
                <a:latin typeface="Times" pitchFamily="18" charset="0"/>
              </a:rPr>
              <a:t>z</a:t>
            </a:r>
            <a:r>
              <a:rPr lang="en-US" sz="2000" dirty="0" smtClean="0"/>
              <a:t>~</a:t>
            </a: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2kG)</a:t>
            </a:r>
            <a:endParaRPr lang="en-US" sz="2000" dirty="0">
              <a:solidFill>
                <a:srgbClr val="000000"/>
              </a:solidFill>
              <a:latin typeface="Times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(space-charge emittance growth compensation)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6375875" y="897658"/>
            <a:ext cx="2232965" cy="775884"/>
          </a:xfrm>
          <a:prstGeom prst="wedgeRoundRectCallout">
            <a:avLst>
              <a:gd name="adj1" fmla="val -40667"/>
              <a:gd name="adj2" fmla="val 100664"/>
              <a:gd name="adj3" fmla="val 16667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Solenoid (B</a:t>
            </a:r>
            <a:r>
              <a:rPr lang="en-US" sz="2000" baseline="-25000" dirty="0" smtClean="0">
                <a:solidFill>
                  <a:srgbClr val="000000"/>
                </a:solidFill>
                <a:latin typeface="Times" pitchFamily="18" charset="0"/>
              </a:rPr>
              <a:t>z</a:t>
            </a:r>
            <a:r>
              <a:rPr lang="en-US" sz="2000" dirty="0" smtClean="0"/>
              <a:t>~</a:t>
            </a: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2kG)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(magnetized beam)</a:t>
            </a:r>
          </a:p>
        </p:txBody>
      </p:sp>
      <p:sp>
        <p:nvSpPr>
          <p:cNvPr id="3" name="Rectangle 2"/>
          <p:cNvSpPr/>
          <p:nvPr/>
        </p:nvSpPr>
        <p:spPr>
          <a:xfrm>
            <a:off x="-1" y="1787007"/>
            <a:ext cx="45720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000" dirty="0">
                <a:solidFill>
                  <a:srgbClr val="000000"/>
                </a:solidFill>
              </a:rPr>
              <a:t>Magnetized </a:t>
            </a:r>
            <a:r>
              <a:rPr lang="en-US" sz="2000" dirty="0" smtClean="0">
                <a:solidFill>
                  <a:srgbClr val="000000"/>
                </a:solidFill>
              </a:rPr>
              <a:t>Cathode:</a:t>
            </a:r>
            <a:endParaRPr lang="en-US" sz="2000" dirty="0">
              <a:solidFill>
                <a:srgbClr val="000000"/>
              </a:solidFill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To produce </a:t>
            </a:r>
            <a:r>
              <a:rPr lang="en-US" sz="2000" dirty="0" smtClean="0">
                <a:solidFill>
                  <a:srgbClr val="000000"/>
                </a:solidFill>
              </a:rPr>
              <a:t>magnetized </a:t>
            </a:r>
            <a:r>
              <a:rPr lang="en-US" sz="2000" dirty="0">
                <a:solidFill>
                  <a:srgbClr val="000000"/>
                </a:solidFill>
              </a:rPr>
              <a:t>electron beam </a:t>
            </a:r>
            <a:r>
              <a:rPr lang="en-US" sz="2000" dirty="0" smtClean="0">
                <a:solidFill>
                  <a:srgbClr val="000000"/>
                </a:solidFill>
              </a:rPr>
              <a:t>to </a:t>
            </a:r>
            <a:r>
              <a:rPr lang="en-US" sz="2000" dirty="0">
                <a:solidFill>
                  <a:srgbClr val="000000"/>
                </a:solidFill>
              </a:rPr>
              <a:t>ensure zero </a:t>
            </a:r>
            <a:r>
              <a:rPr lang="en-US" sz="2000" dirty="0" smtClean="0">
                <a:solidFill>
                  <a:srgbClr val="000000"/>
                </a:solidFill>
              </a:rPr>
              <a:t>angular </a:t>
            </a:r>
            <a:r>
              <a:rPr lang="en-US" sz="2000" dirty="0">
                <a:solidFill>
                  <a:srgbClr val="000000"/>
                </a:solidFill>
              </a:rPr>
              <a:t>momentum </a:t>
            </a:r>
            <a:r>
              <a:rPr lang="en-US" sz="2000" dirty="0" smtClean="0">
                <a:solidFill>
                  <a:srgbClr val="000000"/>
                </a:solidFill>
              </a:rPr>
              <a:t>inside cooling-solenoid section)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>
                <a:solidFill>
                  <a:srgbClr val="000000"/>
                </a:solidFill>
              </a:rPr>
              <a:t>Magnetized Injector: 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To </a:t>
            </a:r>
            <a:r>
              <a:rPr lang="en-US" sz="2000" dirty="0">
                <a:solidFill>
                  <a:srgbClr val="000000"/>
                </a:solidFill>
              </a:rPr>
              <a:t>compensate </a:t>
            </a:r>
            <a:r>
              <a:rPr lang="en-US" sz="2000" dirty="0" smtClean="0">
                <a:solidFill>
                  <a:srgbClr val="000000"/>
                </a:solidFill>
              </a:rPr>
              <a:t>space-charge </a:t>
            </a:r>
            <a:r>
              <a:rPr lang="en-US" sz="2000" dirty="0">
                <a:solidFill>
                  <a:srgbClr val="000000"/>
                </a:solidFill>
              </a:rPr>
              <a:t>emittance growth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243014" y="2091011"/>
            <a:ext cx="259692" cy="93783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7C80"/>
              </a:solidFill>
              <a:latin typeface="Times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656340" y="3667291"/>
            <a:ext cx="896230" cy="187567"/>
          </a:xfrm>
          <a:prstGeom prst="rect">
            <a:avLst/>
          </a:prstGeom>
          <a:solidFill>
            <a:srgbClr val="CC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05" y="0"/>
            <a:ext cx="8316295" cy="825500"/>
          </a:xfrm>
        </p:spPr>
        <p:txBody>
          <a:bodyPr/>
          <a:lstStyle/>
          <a:p>
            <a:r>
              <a:rPr lang="en-US" sz="4000" dirty="0"/>
              <a:t>S</a:t>
            </a:r>
            <a:r>
              <a:rPr lang="en-US" sz="4000" dirty="0" smtClean="0"/>
              <a:t>ummary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9002094" cy="5935677"/>
          </a:xfrm>
        </p:spPr>
        <p:txBody>
          <a:bodyPr/>
          <a:lstStyle/>
          <a:p>
            <a:pPr marL="514350" indent="-514350">
              <a:buClrTx/>
              <a:buFont typeface="+mj-lt"/>
              <a:buAutoNum type="romanUcPeriod"/>
            </a:pPr>
            <a:r>
              <a:rPr lang="en-US" dirty="0"/>
              <a:t>T</a:t>
            </a:r>
            <a:r>
              <a:rPr lang="en-US" dirty="0" smtClean="0"/>
              <a:t>hermionic </a:t>
            </a:r>
            <a:r>
              <a:rPr lang="en-US" dirty="0"/>
              <a:t>gun </a:t>
            </a:r>
            <a:r>
              <a:rPr lang="en-US" dirty="0" smtClean="0"/>
              <a:t>would be our first choice (less maintenance but may need complicated injector): </a:t>
            </a:r>
            <a:endParaRPr lang="en-US" dirty="0"/>
          </a:p>
          <a:p>
            <a:pPr lvl="2" indent="-342900">
              <a:buClrTx/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lvl="2" indent="-342900">
              <a:buClrTx/>
              <a:buFont typeface="Wingdings" panose="05000000000000000000" pitchFamily="2" charset="2"/>
              <a:buChar char="Ø"/>
            </a:pPr>
            <a:r>
              <a:rPr lang="en-US" sz="2400" b="1" dirty="0" smtClean="0"/>
              <a:t>TRIUMF/BINP </a:t>
            </a:r>
            <a:r>
              <a:rPr lang="en-US" sz="2400" b="1" dirty="0"/>
              <a:t>Gun with </a:t>
            </a:r>
            <a:r>
              <a:rPr lang="en-US" sz="2400" b="1" u="sng" dirty="0"/>
              <a:t>Inverted </a:t>
            </a:r>
            <a:r>
              <a:rPr lang="en-US" sz="2400" b="1" u="sng" dirty="0" smtClean="0"/>
              <a:t>Ceramic</a:t>
            </a:r>
            <a:endParaRPr lang="en-US" dirty="0"/>
          </a:p>
          <a:p>
            <a:pPr marL="514350" indent="-514350">
              <a:buClrTx/>
              <a:buFont typeface="+mj-lt"/>
              <a:buAutoNum type="romanUcPeriod"/>
            </a:pPr>
            <a:endParaRPr lang="en-US" dirty="0" smtClean="0"/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To allow for laser pulse shaping, a photogun could be an option:</a:t>
            </a:r>
          </a:p>
          <a:p>
            <a:pPr lvl="2" indent="-342900">
              <a:buClrTx/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lvl="2" indent="-342900">
              <a:buClrTx/>
              <a:buFont typeface="Wingdings" panose="05000000000000000000" pitchFamily="2" charset="2"/>
              <a:buChar char="Ø"/>
            </a:pPr>
            <a:r>
              <a:rPr lang="en-US" sz="2400" b="1" dirty="0" smtClean="0"/>
              <a:t>JLab 350/500 kV Inverted Gun and JLab </a:t>
            </a:r>
            <a:r>
              <a:rPr lang="en-US" altLang="ja-JP" sz="2400" b="1" dirty="0" smtClean="0">
                <a:sym typeface="Wingdings" pitchFamily="2" charset="2"/>
              </a:rPr>
              <a:t>K</a:t>
            </a:r>
            <a:r>
              <a:rPr lang="en-US" altLang="ja-JP" sz="2400" b="1" baseline="-25000" dirty="0" smtClean="0">
                <a:sym typeface="Wingdings" pitchFamily="2" charset="2"/>
              </a:rPr>
              <a:t>2</a:t>
            </a:r>
            <a:r>
              <a:rPr lang="en-US" altLang="ja-JP" sz="2400" b="1" dirty="0" smtClean="0">
                <a:sym typeface="Wingdings" pitchFamily="2" charset="2"/>
              </a:rPr>
              <a:t>CsSb</a:t>
            </a:r>
          </a:p>
          <a:p>
            <a:pPr marL="800100" lvl="2" indent="0">
              <a:buClrTx/>
              <a:buNone/>
            </a:pPr>
            <a:endParaRPr lang="en-US" altLang="ja-JP" sz="2800" b="1" dirty="0" smtClean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 startAt="3"/>
            </a:pPr>
            <a:r>
              <a:rPr lang="en-US" altLang="ja-JP" dirty="0" smtClean="0">
                <a:sym typeface="Wingdings" pitchFamily="2" charset="2"/>
              </a:rPr>
              <a:t>If one gun cannot provide 200 mA, then use two or three guns and combine beams using RF combiner or dipole magnet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05" y="0"/>
            <a:ext cx="8316295" cy="812800"/>
          </a:xfrm>
        </p:spPr>
        <p:txBody>
          <a:bodyPr/>
          <a:lstStyle/>
          <a:p>
            <a:r>
              <a:rPr lang="en-US" sz="4000" dirty="0" smtClean="0"/>
              <a:t>LDRD: 200 mA Magnetized Beam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5" y="922323"/>
            <a:ext cx="9002094" cy="5935677"/>
          </a:xfrm>
        </p:spPr>
        <p:txBody>
          <a:bodyPr/>
          <a:lstStyle/>
          <a:p>
            <a:pPr marL="514350" indent="-514350">
              <a:buClrTx/>
              <a:buFont typeface="+mj-lt"/>
              <a:buAutoNum type="romanUcPeriod"/>
            </a:pPr>
            <a:r>
              <a:rPr lang="en-US" sz="2000" dirty="0" smtClean="0"/>
              <a:t>Use JLab 350/500 kV Inverted Gun and JLab </a:t>
            </a:r>
            <a:r>
              <a:rPr lang="en-US" altLang="ja-JP" sz="2000" dirty="0" smtClean="0">
                <a:sym typeface="Wingdings" pitchFamily="2" charset="2"/>
              </a:rPr>
              <a:t>K</a:t>
            </a:r>
            <a:r>
              <a:rPr lang="en-US" altLang="ja-JP" sz="2000" baseline="-25000" dirty="0" smtClean="0">
                <a:sym typeface="Wingdings" pitchFamily="2" charset="2"/>
              </a:rPr>
              <a:t>2</a:t>
            </a:r>
            <a:r>
              <a:rPr lang="en-US" altLang="ja-JP" sz="2000" dirty="0" smtClean="0">
                <a:sym typeface="Wingdings" pitchFamily="2" charset="2"/>
              </a:rPr>
              <a:t>CsSb</a:t>
            </a: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 smtClean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Design and build Cathode Solenoid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Generate magnetized beam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Measure beam magnetization: </a:t>
            </a:r>
          </a:p>
          <a:p>
            <a:pPr marL="914400" lvl="1" indent="-514350">
              <a:buClrTx/>
              <a:buFont typeface="+mj-lt"/>
              <a:buAutoNum type="romanLcPeriod"/>
            </a:pPr>
            <a:r>
              <a:rPr lang="en-US" altLang="ja-JP" sz="1800" dirty="0">
                <a:sym typeface="Wingdings" pitchFamily="2" charset="2"/>
              </a:rPr>
              <a:t>M</a:t>
            </a:r>
            <a:r>
              <a:rPr lang="en-US" altLang="ja-JP" sz="1800" dirty="0" smtClean="0">
                <a:sym typeface="Wingdings" pitchFamily="2" charset="2"/>
              </a:rPr>
              <a:t>easure beam emittance vs. beam size</a:t>
            </a:r>
          </a:p>
          <a:p>
            <a:pPr marL="914400" lvl="1" indent="-514350">
              <a:buClrTx/>
              <a:buFont typeface="+mj-lt"/>
              <a:buAutoNum type="romanLcPeriod"/>
            </a:pPr>
            <a:r>
              <a:rPr lang="en-US" altLang="ja-JP" sz="2000" dirty="0" smtClean="0">
                <a:sym typeface="Wingdings" pitchFamily="2" charset="2"/>
              </a:rPr>
              <a:t>Measure directly using slit and screen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Study transportation of magnetized beam (must preserve magnetization)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Measure magnetized photocathode lifetime at high currents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659" y="2756125"/>
            <a:ext cx="8316295" cy="700982"/>
          </a:xfrm>
        </p:spPr>
        <p:txBody>
          <a:bodyPr/>
          <a:lstStyle/>
          <a:p>
            <a:pPr algn="ctr"/>
            <a:r>
              <a:rPr lang="en-US" dirty="0" smtClean="0"/>
              <a:t>Magnetized Electron Cooling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51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8900" y="1612900"/>
            <a:ext cx="6400800" cy="1752600"/>
          </a:xfrm>
        </p:spPr>
        <p:txBody>
          <a:bodyPr/>
          <a:lstStyle/>
          <a:p>
            <a:r>
              <a:rPr lang="en-US" sz="3600" b="1" dirty="0" smtClean="0">
                <a:latin typeface="+mj-lt"/>
              </a:rPr>
              <a:t>MEIC Polarized Electron Source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4376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4493595" cy="901701"/>
          </a:xfrm>
        </p:spPr>
        <p:txBody>
          <a:bodyPr/>
          <a:lstStyle/>
          <a:p>
            <a:r>
              <a:rPr lang="en-US" dirty="0" smtClean="0"/>
              <a:t>Busch’s Theorem</a:t>
            </a:r>
            <a:r>
              <a:rPr lang="en-US" sz="2800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1905" y="901699"/>
            <a:ext cx="88960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On entering or exiting solenoid, beam acquires a kick that makes beam to rotate</a:t>
            </a:r>
          </a:p>
          <a:p>
            <a:endParaRPr lang="en-US" sz="2400" i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Busch’s Theorem: Canonical angular momentums is conserved,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i="1" u="sng" dirty="0" smtClean="0"/>
          </a:p>
          <a:p>
            <a:endParaRPr lang="en-US" sz="2400" i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Canonical angular momentum: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Magnetic emittance: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614908"/>
              </p:ext>
            </p:extLst>
          </p:nvPr>
        </p:nvGraphicFramePr>
        <p:xfrm>
          <a:off x="4885219" y="3681626"/>
          <a:ext cx="153035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5" name="Equation" r:id="rId3" imgW="825480" imgH="393480" progId="Equation.3">
                  <p:embed/>
                </p:oleObj>
              </mc:Choice>
              <mc:Fallback>
                <p:oleObj name="Equation" r:id="rId3" imgW="82548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5219" y="3681626"/>
                        <a:ext cx="1530350" cy="750887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620890"/>
              </p:ext>
            </p:extLst>
          </p:nvPr>
        </p:nvGraphicFramePr>
        <p:xfrm>
          <a:off x="3632200" y="4803777"/>
          <a:ext cx="1577975" cy="917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6" name="Equation" r:id="rId5" imgW="850680" imgH="457200" progId="Equation.3">
                  <p:embed/>
                </p:oleObj>
              </mc:Choice>
              <mc:Fallback>
                <p:oleObj name="Equation" r:id="rId5" imgW="85068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4803777"/>
                        <a:ext cx="1577975" cy="917576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32200" y="5876945"/>
            <a:ext cx="4737100" cy="461665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e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mag</a:t>
            </a:r>
            <a:r>
              <a:rPr lang="en-US" sz="2400" dirty="0" smtClean="0">
                <a:solidFill>
                  <a:srgbClr val="000000"/>
                </a:solidFill>
              </a:rPr>
              <a:t>[microns] ~ 30 B[</a:t>
            </a:r>
            <a:r>
              <a:rPr lang="en-US" sz="2400" dirty="0" err="1" smtClean="0">
                <a:solidFill>
                  <a:srgbClr val="000000"/>
                </a:solidFill>
              </a:rPr>
              <a:t>kG</a:t>
            </a:r>
            <a:r>
              <a:rPr lang="en-US" sz="2400" dirty="0" smtClean="0">
                <a:solidFill>
                  <a:srgbClr val="000000"/>
                </a:solidFill>
              </a:rPr>
              <a:t>] </a:t>
            </a:r>
            <a:r>
              <a:rPr lang="el-GR" sz="2400" dirty="0" smtClean="0">
                <a:solidFill>
                  <a:srgbClr val="000000"/>
                </a:solidFill>
              </a:rPr>
              <a:t>σ</a:t>
            </a:r>
            <a:r>
              <a:rPr lang="en-US" sz="2400" baseline="-25000" dirty="0" smtClean="0">
                <a:solidFill>
                  <a:srgbClr val="000000"/>
                </a:solidFill>
              </a:rPr>
              <a:t>e</a:t>
            </a:r>
            <a:r>
              <a:rPr lang="en-US" sz="2400" dirty="0" smtClean="0">
                <a:solidFill>
                  <a:srgbClr val="000000"/>
                </a:solidFill>
              </a:rPr>
              <a:t>[mm]</a:t>
            </a:r>
            <a:r>
              <a:rPr lang="en-US" sz="2400" baseline="30000" dirty="0" smtClean="0">
                <a:solidFill>
                  <a:srgbClr val="000000"/>
                </a:solidFill>
              </a:rPr>
              <a:t>2</a:t>
            </a:r>
            <a:endParaRPr lang="en-US" sz="2400" baseline="30000" dirty="0">
              <a:solidFill>
                <a:srgbClr val="00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905887"/>
              </p:ext>
            </p:extLst>
          </p:nvPr>
        </p:nvGraphicFramePr>
        <p:xfrm>
          <a:off x="2518256" y="2508735"/>
          <a:ext cx="3132138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7" name="Equation" r:id="rId7" imgW="1688760" imgH="393480" progId="Equation.3">
                  <p:embed/>
                </p:oleObj>
              </mc:Choice>
              <mc:Fallback>
                <p:oleObj name="Equation" r:id="rId7" imgW="16887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8256" y="2508735"/>
                        <a:ext cx="3132138" cy="750887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196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882650" y="2324100"/>
            <a:ext cx="69850" cy="381000"/>
          </a:xfrm>
          <a:prstGeom prst="rect">
            <a:avLst/>
          </a:prstGeom>
          <a:solidFill>
            <a:srgbClr val="CC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96900" y="3289300"/>
            <a:ext cx="571500" cy="1524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141905" y="723900"/>
            <a:ext cx="1168400" cy="700024"/>
          </a:xfrm>
          <a:prstGeom prst="wedgeRoundRectCallout">
            <a:avLst>
              <a:gd name="adj1" fmla="val -12202"/>
              <a:gd name="adj2" fmla="val 62872"/>
              <a:gd name="adj3" fmla="val 16667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8" charset="0"/>
              </a:rPr>
              <a:t>Cathode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Solenoid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71450" y="1612900"/>
            <a:ext cx="1562100" cy="1752600"/>
            <a:chOff x="171450" y="1612900"/>
            <a:chExt cx="1562100" cy="1752600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171450" y="2527300"/>
              <a:ext cx="1485900" cy="0"/>
            </a:xfrm>
            <a:prstGeom prst="straightConnector1">
              <a:avLst/>
            </a:prstGeom>
            <a:ln>
              <a:solidFill>
                <a:srgbClr val="FF7C8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Arc 8"/>
            <p:cNvSpPr/>
            <p:nvPr/>
          </p:nvSpPr>
          <p:spPr bwMode="auto">
            <a:xfrm>
              <a:off x="171450" y="2705100"/>
              <a:ext cx="1562100" cy="660400"/>
            </a:xfrm>
            <a:prstGeom prst="arc">
              <a:avLst>
                <a:gd name="adj1" fmla="val 11270080"/>
                <a:gd name="adj2" fmla="val 21259627"/>
              </a:avLst>
            </a:prstGeom>
            <a:ln>
              <a:solidFill>
                <a:srgbClr val="FF7C8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1" name="Arc 10"/>
            <p:cNvSpPr/>
            <p:nvPr/>
          </p:nvSpPr>
          <p:spPr bwMode="auto">
            <a:xfrm rot="10800000">
              <a:off x="171450" y="1612900"/>
              <a:ext cx="1562100" cy="660400"/>
            </a:xfrm>
            <a:prstGeom prst="arc">
              <a:avLst>
                <a:gd name="adj1" fmla="val 11475052"/>
                <a:gd name="adj2" fmla="val 21259627"/>
              </a:avLst>
            </a:prstGeom>
            <a:ln>
              <a:solidFill>
                <a:srgbClr val="FF7C8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10" name="Rounded Rectangular Callout 9"/>
          <p:cNvSpPr/>
          <p:nvPr/>
        </p:nvSpPr>
        <p:spPr bwMode="auto">
          <a:xfrm>
            <a:off x="1012825" y="1860804"/>
            <a:ext cx="1022350" cy="446024"/>
          </a:xfrm>
          <a:prstGeom prst="wedgeRoundRectCallout">
            <a:avLst>
              <a:gd name="adj1" fmla="val -49470"/>
              <a:gd name="adj2" fmla="val 71943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40911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8" charset="0"/>
              </a:rPr>
              <a:t>Cathode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34925" y="3935476"/>
            <a:ext cx="2352675" cy="814324"/>
          </a:xfrm>
          <a:prstGeom prst="wedgeRoundRectCallout">
            <a:avLst>
              <a:gd name="adj1" fmla="val -12632"/>
              <a:gd name="adj2" fmla="val -85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Electrons born in uniform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B</a:t>
            </a:r>
            <a:r>
              <a:rPr kumimoji="0" lang="en-US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z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880561"/>
              </p:ext>
            </p:extLst>
          </p:nvPr>
        </p:nvGraphicFramePr>
        <p:xfrm>
          <a:off x="43656" y="4822826"/>
          <a:ext cx="2343944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Equation" r:id="rId3" imgW="1473120" imgH="482400" progId="Equation.3">
                  <p:embed/>
                </p:oleObj>
              </mc:Choice>
              <mc:Fallback>
                <p:oleObj name="Equation" r:id="rId3" imgW="147312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" y="4822826"/>
                        <a:ext cx="2343944" cy="782637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91813" y="2853372"/>
            <a:ext cx="161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18" charset="0"/>
              </a:rPr>
              <a:t>B</a:t>
            </a:r>
            <a:r>
              <a:rPr lang="en-US" baseline="-25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18" charset="0"/>
              </a:rPr>
              <a:t>Cath_Sol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18" charset="0"/>
              </a:rPr>
              <a:t> = 2 </a:t>
            </a:r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18" charset="0"/>
              </a:rPr>
              <a:t>kG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Times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66078" y="2163802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1"/>
                </a:solidFill>
                <a:latin typeface="Times" pitchFamily="18" charset="0"/>
              </a:rPr>
              <a:t>B=0</a:t>
            </a:r>
            <a:endParaRPr lang="en-US" b="1" dirty="0">
              <a:solidFill>
                <a:schemeClr val="accent1"/>
              </a:solidFill>
              <a:latin typeface="Times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2771683" y="3935476"/>
            <a:ext cx="2154330" cy="814324"/>
          </a:xfrm>
          <a:prstGeom prst="wedgeRoundRectCallout">
            <a:avLst>
              <a:gd name="adj1" fmla="val -20115"/>
              <a:gd name="adj2" fmla="val -85126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" pitchFamily="18" charset="0"/>
              </a:rPr>
              <a:t>Upon exit of 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948374"/>
              </p:ext>
            </p:extLst>
          </p:nvPr>
        </p:nvGraphicFramePr>
        <p:xfrm>
          <a:off x="2771682" y="4862514"/>
          <a:ext cx="26892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Equation" r:id="rId5" imgW="1688760" imgH="304560" progId="Equation.3">
                  <p:embed/>
                </p:oleObj>
              </mc:Choice>
              <mc:Fallback>
                <p:oleObj name="Equation" r:id="rId5" imgW="1688760" imgH="3045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682" y="4862514"/>
                        <a:ext cx="2689225" cy="4953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408805"/>
              </p:ext>
            </p:extLst>
          </p:nvPr>
        </p:nvGraphicFramePr>
        <p:xfrm>
          <a:off x="2760663" y="5464175"/>
          <a:ext cx="216535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Equation" r:id="rId7" imgW="1168200" imgH="469800" progId="Equation.3">
                  <p:embed/>
                </p:oleObj>
              </mc:Choice>
              <mc:Fallback>
                <p:oleObj name="Equation" r:id="rId7" imgW="1168200" imgH="469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663" y="5464175"/>
                        <a:ext cx="2165350" cy="7604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6273800" y="1612900"/>
            <a:ext cx="2673350" cy="1752600"/>
            <a:chOff x="171450" y="1612900"/>
            <a:chExt cx="1562100" cy="1752600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>
              <a:off x="171450" y="2527300"/>
              <a:ext cx="1485900" cy="0"/>
            </a:xfrm>
            <a:prstGeom prst="straightConnector1">
              <a:avLst/>
            </a:prstGeom>
            <a:ln>
              <a:solidFill>
                <a:srgbClr val="FF7C8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3" name="Arc 22"/>
            <p:cNvSpPr/>
            <p:nvPr/>
          </p:nvSpPr>
          <p:spPr bwMode="auto">
            <a:xfrm>
              <a:off x="171450" y="2705100"/>
              <a:ext cx="1562100" cy="660400"/>
            </a:xfrm>
            <a:prstGeom prst="arc">
              <a:avLst>
                <a:gd name="adj1" fmla="val 11015129"/>
                <a:gd name="adj2" fmla="val 21305811"/>
              </a:avLst>
            </a:prstGeom>
            <a:ln>
              <a:solidFill>
                <a:srgbClr val="FF7C8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4" name="Arc 23"/>
            <p:cNvSpPr/>
            <p:nvPr/>
          </p:nvSpPr>
          <p:spPr bwMode="auto">
            <a:xfrm rot="10800000">
              <a:off x="171450" y="1612900"/>
              <a:ext cx="1562100" cy="660400"/>
            </a:xfrm>
            <a:prstGeom prst="arc">
              <a:avLst>
                <a:gd name="adj1" fmla="val 11078313"/>
                <a:gd name="adj2" fmla="val 21366873"/>
              </a:avLst>
            </a:prstGeom>
            <a:ln>
              <a:solidFill>
                <a:srgbClr val="FF7C8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25" name="Rounded Rectangular Callout 24"/>
          <p:cNvSpPr/>
          <p:nvPr/>
        </p:nvSpPr>
        <p:spPr bwMode="auto">
          <a:xfrm>
            <a:off x="7232650" y="609600"/>
            <a:ext cx="1168400" cy="700024"/>
          </a:xfrm>
          <a:prstGeom prst="wedgeRoundRectCallout">
            <a:avLst>
              <a:gd name="adj1" fmla="val -29594"/>
              <a:gd name="adj2" fmla="val 71943"/>
              <a:gd name="adj3" fmla="val 16667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8" charset="0"/>
              </a:rPr>
              <a:t>Cooling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Solenoid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6273800" y="1536700"/>
            <a:ext cx="2654300" cy="1524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292850" y="3289300"/>
            <a:ext cx="2654300" cy="1524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6240578" y="2462768"/>
            <a:ext cx="272074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Rounded Rectangular Callout 30"/>
          <p:cNvSpPr/>
          <p:nvPr/>
        </p:nvSpPr>
        <p:spPr bwMode="auto">
          <a:xfrm>
            <a:off x="4936948" y="1863852"/>
            <a:ext cx="1209675" cy="446024"/>
          </a:xfrm>
          <a:prstGeom prst="wedgeRoundRectCallout">
            <a:avLst>
              <a:gd name="adj1" fmla="val 32342"/>
              <a:gd name="adj2" fmla="val 71943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8" charset="0"/>
              </a:rPr>
              <a:t>Ion Beam</a:t>
            </a:r>
            <a:endParaRPr lang="en-US" dirty="0">
              <a:latin typeface="Times" pitchFamily="18" charset="0"/>
            </a:endParaRPr>
          </a:p>
        </p:txBody>
      </p:sp>
      <p:sp>
        <p:nvSpPr>
          <p:cNvPr id="33" name="Rounded Rectangular Callout 32"/>
          <p:cNvSpPr/>
          <p:nvPr/>
        </p:nvSpPr>
        <p:spPr bwMode="auto">
          <a:xfrm>
            <a:off x="6124575" y="3935476"/>
            <a:ext cx="2114551" cy="814324"/>
          </a:xfrm>
          <a:prstGeom prst="wedgeRoundRectCallout">
            <a:avLst>
              <a:gd name="adj1" fmla="val -39334"/>
              <a:gd name="adj2" fmla="val -94484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" pitchFamily="18" charset="0"/>
              </a:rPr>
              <a:t>Upon entering Cooling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56477" y="2841704"/>
            <a:ext cx="1475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FF66CC"/>
                </a:solidFill>
                <a:latin typeface="Times" pitchFamily="18" charset="0"/>
              </a:rPr>
              <a:t>B</a:t>
            </a:r>
            <a:r>
              <a:rPr lang="en-US" baseline="-25000" dirty="0" err="1">
                <a:solidFill>
                  <a:srgbClr val="FF66CC"/>
                </a:solidFill>
                <a:latin typeface="Times" pitchFamily="18" charset="0"/>
              </a:rPr>
              <a:t>C</a:t>
            </a:r>
            <a:r>
              <a:rPr lang="en-US" baseline="-25000" dirty="0" err="1" smtClean="0">
                <a:solidFill>
                  <a:srgbClr val="FF66CC"/>
                </a:solidFill>
                <a:latin typeface="Times" pitchFamily="18" charset="0"/>
              </a:rPr>
              <a:t>ool_Sol</a:t>
            </a:r>
            <a:r>
              <a:rPr lang="en-US" dirty="0" smtClean="0">
                <a:solidFill>
                  <a:srgbClr val="FF66CC"/>
                </a:solidFill>
                <a:latin typeface="Times" pitchFamily="18" charset="0"/>
              </a:rPr>
              <a:t> = 2 T</a:t>
            </a:r>
            <a:endParaRPr lang="en-US" dirty="0">
              <a:solidFill>
                <a:srgbClr val="FF66CC"/>
              </a:solidFill>
              <a:latin typeface="Times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926" y="5674452"/>
            <a:ext cx="1742578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000000"/>
                </a:solidFill>
              </a:rPr>
              <a:t>σ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</a:t>
            </a:r>
            <a:r>
              <a:rPr lang="en-US" sz="1600" dirty="0" err="1" smtClean="0">
                <a:solidFill>
                  <a:srgbClr val="000000"/>
                </a:solidFill>
              </a:rPr>
              <a:t>R</a:t>
            </a:r>
            <a:r>
              <a:rPr lang="en-US" sz="1600" baseline="-25000" dirty="0" err="1" smtClean="0">
                <a:solidFill>
                  <a:srgbClr val="000000"/>
                </a:solidFill>
              </a:rPr>
              <a:t>laser</a:t>
            </a:r>
            <a:r>
              <a:rPr lang="en-US" sz="1600" dirty="0" smtClean="0">
                <a:solidFill>
                  <a:srgbClr val="000000"/>
                </a:solidFill>
              </a:rPr>
              <a:t> = 3 mm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68639" y="5886034"/>
            <a:ext cx="1127125" cy="338554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000000"/>
                </a:solidFill>
              </a:rPr>
              <a:t>σ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</a:t>
            </a:r>
            <a:r>
              <a:rPr lang="en-US" sz="1600" dirty="0">
                <a:solidFill>
                  <a:srgbClr val="000000"/>
                </a:solidFill>
              </a:rPr>
              <a:t>1</a:t>
            </a:r>
            <a:r>
              <a:rPr lang="en-US" sz="1600" dirty="0" smtClean="0">
                <a:solidFill>
                  <a:srgbClr val="000000"/>
                </a:solidFill>
              </a:rPr>
              <a:t> mm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642207"/>
              </p:ext>
            </p:extLst>
          </p:nvPr>
        </p:nvGraphicFramePr>
        <p:xfrm>
          <a:off x="6124575" y="4862514"/>
          <a:ext cx="29908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Equation" r:id="rId9" imgW="1612800" imgH="482400" progId="Equation.3">
                  <p:embed/>
                </p:oleObj>
              </mc:Choice>
              <mc:Fallback>
                <p:oleObj name="Equation" r:id="rId9" imgW="1612800" imgH="482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575" y="4862514"/>
                        <a:ext cx="2990850" cy="920750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008145"/>
              </p:ext>
            </p:extLst>
          </p:nvPr>
        </p:nvGraphicFramePr>
        <p:xfrm>
          <a:off x="6145212" y="5883791"/>
          <a:ext cx="1671638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Equation" r:id="rId11" imgW="901440" imgH="469800" progId="Equation.3">
                  <p:embed/>
                </p:oleObj>
              </mc:Choice>
              <mc:Fallback>
                <p:oleObj name="Equation" r:id="rId11" imgW="901440" imgH="4698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212" y="5883791"/>
                        <a:ext cx="1671638" cy="896938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18" y="1791930"/>
            <a:ext cx="1313688" cy="123444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 bwMode="auto">
          <a:xfrm>
            <a:off x="620465" y="1536700"/>
            <a:ext cx="571500" cy="1524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6250103" y="2583934"/>
            <a:ext cx="2720743" cy="0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Rounded Rectangular Callout 42"/>
          <p:cNvSpPr/>
          <p:nvPr/>
        </p:nvSpPr>
        <p:spPr bwMode="auto">
          <a:xfrm>
            <a:off x="4936948" y="2617232"/>
            <a:ext cx="1203443" cy="665202"/>
          </a:xfrm>
          <a:prstGeom prst="wedgeRoundRectCallout">
            <a:avLst>
              <a:gd name="adj1" fmla="val 59731"/>
              <a:gd name="adj2" fmla="val -42902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70C0"/>
                </a:solidFill>
                <a:latin typeface="Times" pitchFamily="18" charset="0"/>
              </a:rPr>
              <a:t>Electron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70C0"/>
                </a:solidFill>
                <a:latin typeface="Times" pitchFamily="18" charset="0"/>
              </a:rPr>
              <a:t>Beam</a:t>
            </a:r>
            <a:endParaRPr lang="en-US" dirty="0">
              <a:solidFill>
                <a:srgbClr val="0070C0"/>
              </a:solidFill>
              <a:latin typeface="Times" pitchFamily="18" charset="0"/>
            </a:endParaRP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41905" y="-1"/>
            <a:ext cx="5814395" cy="7239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Cooling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529045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5814395" cy="723901"/>
          </a:xfrm>
        </p:spPr>
        <p:txBody>
          <a:bodyPr/>
          <a:lstStyle/>
          <a:p>
            <a:r>
              <a:rPr lang="en-US" dirty="0" smtClean="0"/>
              <a:t>Why: Magnetized beam</a:t>
            </a:r>
            <a:r>
              <a:rPr lang="en-US" dirty="0"/>
              <a:t>?</a:t>
            </a:r>
            <a:r>
              <a:rPr lang="en-US" sz="2800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832535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ct val="20000"/>
              </a:spcBef>
              <a:buFont typeface="+mj-lt"/>
              <a:buAutoNum type="romanUcPeriod"/>
            </a:pPr>
            <a:r>
              <a:rPr lang="en-US" altLang="en-US" sz="2000" dirty="0" smtClean="0"/>
              <a:t>Magnetic field limits transverse motion of electrons; cooling is determined by longitudinal velocity spread</a:t>
            </a:r>
          </a:p>
          <a:p>
            <a:pPr marL="514350" indent="-514350">
              <a:spcBef>
                <a:spcPct val="20000"/>
              </a:spcBef>
              <a:buFont typeface="+mj-lt"/>
              <a:buAutoNum type="romanUcPeriod"/>
            </a:pPr>
            <a:endParaRPr lang="en-US" altLang="en-US" sz="20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romanUcPeriod"/>
            </a:pPr>
            <a:endParaRPr lang="en-US" altLang="en-US" sz="2000" dirty="0"/>
          </a:p>
          <a:p>
            <a:pPr marL="514350" indent="-514350">
              <a:spcBef>
                <a:spcPct val="20000"/>
              </a:spcBef>
              <a:buFont typeface="+mj-lt"/>
              <a:buAutoNum type="romanUcPeriod"/>
            </a:pPr>
            <a:endParaRPr lang="en-US" altLang="en-US" sz="20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romanUcPeriod"/>
            </a:pPr>
            <a:endParaRPr lang="en-US" altLang="en-US" sz="2000" dirty="0"/>
          </a:p>
          <a:p>
            <a:pPr marL="514350" indent="-514350">
              <a:spcBef>
                <a:spcPct val="20000"/>
              </a:spcBef>
              <a:buFont typeface="+mj-lt"/>
              <a:buAutoNum type="romanUcPeriod"/>
            </a:pPr>
            <a:r>
              <a:rPr lang="en-US" altLang="en-US" sz="2000" dirty="0" smtClean="0"/>
              <a:t>Cooling time for non-magnetized beam: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22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449352"/>
              </p:ext>
            </p:extLst>
          </p:nvPr>
        </p:nvGraphicFramePr>
        <p:xfrm>
          <a:off x="4205287" y="1460341"/>
          <a:ext cx="1198563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7" name="Equation" r:id="rId3" imgW="647640" imgH="469800" progId="Equation.3">
                  <p:embed/>
                </p:oleObj>
              </mc:Choice>
              <mc:Fallback>
                <p:oleObj name="Equation" r:id="rId3" imgW="647640" imgH="469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287" y="1460341"/>
                        <a:ext cx="1198563" cy="895350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123835"/>
              </p:ext>
            </p:extLst>
          </p:nvPr>
        </p:nvGraphicFramePr>
        <p:xfrm>
          <a:off x="5403850" y="3387080"/>
          <a:ext cx="89217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8" name="Equation" r:id="rId5" imgW="482400" imgH="431640" progId="Equation.3">
                  <p:embed/>
                </p:oleObj>
              </mc:Choice>
              <mc:Fallback>
                <p:oleObj name="Equation" r:id="rId5" imgW="48240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3850" y="3387080"/>
                        <a:ext cx="892175" cy="822325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354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5814395" cy="723901"/>
          </a:xfrm>
        </p:spPr>
        <p:txBody>
          <a:bodyPr/>
          <a:lstStyle/>
          <a:p>
            <a:r>
              <a:rPr lang="en-US" dirty="0" smtClean="0"/>
              <a:t>Cooling Solenoid</a:t>
            </a:r>
            <a:r>
              <a:rPr lang="en-US" sz="2800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832535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spcBef>
                <a:spcPct val="20000"/>
              </a:spcBef>
              <a:buFont typeface="+mj-lt"/>
              <a:buAutoNum type="romanUcPeriod"/>
            </a:pPr>
            <a:r>
              <a:rPr lang="en-US" altLang="en-US" sz="2000" dirty="0" smtClean="0"/>
              <a:t>Cooling solenoid: 30 m long and 2 T field</a:t>
            </a:r>
          </a:p>
          <a:p>
            <a:pPr marL="400050" indent="-400050">
              <a:spcBef>
                <a:spcPct val="20000"/>
              </a:spcBef>
              <a:buFont typeface="+mj-lt"/>
              <a:buAutoNum type="romanUcPeriod"/>
            </a:pPr>
            <a:endParaRPr lang="en-US" altLang="en-US" sz="2000" dirty="0"/>
          </a:p>
          <a:p>
            <a:pPr marL="400050" indent="-400050">
              <a:spcBef>
                <a:spcPct val="20000"/>
              </a:spcBef>
              <a:buFont typeface="+mj-lt"/>
              <a:buAutoNum type="romanUcPeriod"/>
            </a:pPr>
            <a:r>
              <a:rPr lang="en-US" altLang="en-US" sz="2000" dirty="0" smtClean="0"/>
              <a:t>Electron and ion are moving at same speed in cooling section (solenoid)</a:t>
            </a:r>
          </a:p>
          <a:p>
            <a:pPr>
              <a:spcBef>
                <a:spcPct val="20000"/>
              </a:spcBef>
            </a:pPr>
            <a:endParaRPr lang="en-US" altLang="en-US" sz="20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romanUcPeriod" startAt="3"/>
            </a:pPr>
            <a:r>
              <a:rPr lang="en-US" sz="2000" dirty="0"/>
              <a:t>I</a:t>
            </a:r>
            <a:r>
              <a:rPr lang="en-US" sz="2000" dirty="0" smtClean="0"/>
              <a:t>nside cooling solenoid</a:t>
            </a:r>
            <a:r>
              <a:rPr lang="en-US" sz="2000" dirty="0"/>
              <a:t>, electron beam is </a:t>
            </a:r>
            <a:r>
              <a:rPr lang="en-US" sz="2000" i="1" u="sng" dirty="0"/>
              <a:t>calm:</a:t>
            </a:r>
            <a:r>
              <a:rPr lang="en-US" sz="2000" dirty="0"/>
              <a:t> not to have any angular </a:t>
            </a:r>
            <a:r>
              <a:rPr lang="en-US" sz="2000" dirty="0" smtClean="0"/>
              <a:t>motion</a:t>
            </a:r>
          </a:p>
          <a:p>
            <a:pPr marL="514350" indent="-514350">
              <a:spcBef>
                <a:spcPct val="20000"/>
              </a:spcBef>
              <a:buFont typeface="+mj-lt"/>
              <a:buAutoNum type="romanUcPeriod" startAt="3"/>
            </a:pPr>
            <a:endParaRPr lang="en-US" altLang="en-US" sz="2000" dirty="0"/>
          </a:p>
          <a:p>
            <a:pPr marL="514350" indent="-514350">
              <a:spcBef>
                <a:spcPct val="20000"/>
              </a:spcBef>
              <a:buFont typeface="+mj-lt"/>
              <a:buAutoNum type="romanUcPeriod" startAt="3"/>
            </a:pPr>
            <a:endParaRPr lang="en-US" altLang="en-US" sz="20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romanUcPeriod" startAt="3"/>
            </a:pPr>
            <a:endParaRPr lang="en-US" altLang="en-US" sz="2000" dirty="0"/>
          </a:p>
          <a:p>
            <a:pPr marL="514350" indent="-514350">
              <a:spcBef>
                <a:spcPct val="20000"/>
              </a:spcBef>
              <a:buFont typeface="+mj-lt"/>
              <a:buAutoNum type="romanUcPeriod" startAt="3"/>
            </a:pPr>
            <a:endParaRPr lang="en-US" altLang="en-US" sz="2000" dirty="0"/>
          </a:p>
          <a:p>
            <a:pPr marL="514350" indent="-514350">
              <a:spcBef>
                <a:spcPct val="20000"/>
              </a:spcBef>
              <a:buFont typeface="+mj-lt"/>
              <a:buAutoNum type="romanUcPeriod" startAt="3"/>
            </a:pPr>
            <a:r>
              <a:rPr lang="en-US" altLang="en-US" sz="2000" dirty="0" smtClean="0"/>
              <a:t>Cooling solenoid must have high </a:t>
            </a:r>
            <a:r>
              <a:rPr lang="en-US" altLang="en-US" sz="2000" dirty="0"/>
              <a:t>parallelism of magnetic field </a:t>
            </a:r>
            <a:r>
              <a:rPr lang="en-US" altLang="en-US" sz="2000" dirty="0" smtClean="0"/>
              <a:t>lines:</a:t>
            </a:r>
            <a:endParaRPr lang="en-US" altLang="en-US" sz="2000" baseline="30000" dirty="0">
              <a:sym typeface="Symbol" pitchFamily="18" charset="2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12049"/>
              </p:ext>
            </p:extLst>
          </p:nvPr>
        </p:nvGraphicFramePr>
        <p:xfrm>
          <a:off x="5291138" y="5249863"/>
          <a:ext cx="1668462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6" name="Equation" r:id="rId3" imgW="901440" imgH="431640" progId="Equation.3">
                  <p:embed/>
                </p:oleObj>
              </mc:Choice>
              <mc:Fallback>
                <p:oleObj name="Equation" r:id="rId3" imgW="901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138" y="5249863"/>
                        <a:ext cx="1668462" cy="823912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7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9002095" cy="1207477"/>
          </a:xfrm>
        </p:spPr>
        <p:txBody>
          <a:bodyPr/>
          <a:lstStyle/>
          <a:p>
            <a:r>
              <a:rPr lang="en-US" dirty="0" smtClean="0"/>
              <a:t>Cooling Rate: Dependencies on Electron Beam </a:t>
            </a:r>
            <a:r>
              <a:rPr lang="en-US" dirty="0"/>
              <a:t>P</a:t>
            </a:r>
            <a:r>
              <a:rPr lang="en-US" dirty="0" smtClean="0"/>
              <a:t>roperties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1906" y="1289538"/>
            <a:ext cx="9002094" cy="5347121"/>
          </a:xfrm>
        </p:spPr>
        <p:txBody>
          <a:bodyPr/>
          <a:lstStyle/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Proportional to average beam current (does not depend on peak current)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Independent of ion beam intensity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Proportional to cooler length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Magnetized cooling is less dependent on electron beam transverse emittance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Cooling </a:t>
            </a:r>
            <a:r>
              <a:rPr lang="en-US" dirty="0"/>
              <a:t>rates with </a:t>
            </a:r>
            <a:r>
              <a:rPr lang="en-US" dirty="0" smtClean="0"/>
              <a:t>magnetized electron </a:t>
            </a:r>
            <a:r>
              <a:rPr lang="en-US" dirty="0"/>
              <a:t>beam are ultimately determined by </a:t>
            </a:r>
            <a:r>
              <a:rPr lang="en-US" dirty="0" smtClean="0"/>
              <a:t>electron </a:t>
            </a:r>
            <a:r>
              <a:rPr lang="en-US" dirty="0"/>
              <a:t>longitudinal energy spread </a:t>
            </a:r>
            <a:r>
              <a:rPr lang="en-US" dirty="0" smtClean="0"/>
              <a:t>only</a:t>
            </a:r>
            <a:endParaRPr lang="en-US" dirty="0" smtClean="0"/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Non-magnetized beam depends on transverse electron velocity (a weak field may be used for focusing –i.e., FNAL </a:t>
            </a:r>
            <a:r>
              <a:rPr lang="en-US" dirty="0" smtClean="0"/>
              <a:t>DC</a:t>
            </a:r>
            <a:r>
              <a:rPr lang="en-US" dirty="0" smtClean="0"/>
              <a:t> </a:t>
            </a:r>
            <a:r>
              <a:rPr lang="en-US" dirty="0" smtClean="0"/>
              <a:t>cooler, 100 G</a:t>
            </a:r>
            <a:r>
              <a:rPr lang="en-US" dirty="0" smtClean="0"/>
              <a:t>)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Bunched electron (from SRF gun) cooling at BNL – without any magnetization, shield magnetic field &lt; 0.2 </a:t>
            </a:r>
            <a:r>
              <a:rPr lang="en-US" dirty="0" err="1" smtClean="0"/>
              <a:t>mG</a:t>
            </a: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3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9002095" cy="1207477"/>
          </a:xfrm>
        </p:spPr>
        <p:txBody>
          <a:bodyPr/>
          <a:lstStyle/>
          <a:p>
            <a:r>
              <a:rPr lang="en-US" dirty="0" smtClean="0"/>
              <a:t>Electron – ion Recombination Suppression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1906" y="1289538"/>
            <a:ext cx="9002094" cy="5347121"/>
          </a:xfrm>
        </p:spPr>
        <p:txBody>
          <a:bodyPr/>
          <a:lstStyle/>
          <a:p>
            <a:pPr marL="514350" indent="-514350">
              <a:buClrTx/>
              <a:buFont typeface="+mj-lt"/>
              <a:buAutoNum type="romanUcPeriod"/>
            </a:pPr>
            <a:r>
              <a:rPr lang="en-US" altLang="en-US" dirty="0" smtClean="0"/>
              <a:t>Suppresses </a:t>
            </a:r>
            <a:r>
              <a:rPr lang="en-US" altLang="en-US" dirty="0"/>
              <a:t>ion-electron recombination in cooling </a:t>
            </a:r>
            <a:r>
              <a:rPr lang="en-US" altLang="en-US" dirty="0" smtClean="0"/>
              <a:t>section if loss of luminosity is not negligible</a:t>
            </a:r>
            <a:endParaRPr lang="en-US" altLang="en-US" dirty="0"/>
          </a:p>
          <a:p>
            <a:pPr marL="914400" lvl="1" indent="-514350">
              <a:buClrTx/>
            </a:pPr>
            <a:r>
              <a:rPr lang="en-US" dirty="0" smtClean="0"/>
              <a:t>No suppression is planned at BNL. Future upgrade to use undulator field, 3 G and 8 cm period</a:t>
            </a:r>
          </a:p>
          <a:p>
            <a:pPr marL="914400" lvl="1" indent="-514350">
              <a:buClrTx/>
            </a:pPr>
            <a:endParaRPr lang="en-US" dirty="0"/>
          </a:p>
          <a:p>
            <a:pPr marL="914400" lvl="1" indent="-514350">
              <a:buClrTx/>
            </a:pPr>
            <a:r>
              <a:rPr lang="en-US" dirty="0" smtClean="0"/>
              <a:t>For magnetized beam, large transverse temperature in cooling section suppresses recombination</a:t>
            </a: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6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0389" cy="679938"/>
          </a:xfrm>
        </p:spPr>
        <p:txBody>
          <a:bodyPr/>
          <a:lstStyle/>
          <a:p>
            <a:pPr algn="ctr"/>
            <a:r>
              <a:rPr lang="en-US" dirty="0" smtClean="0"/>
              <a:t>Paraxial Beam Envelope Equation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011948"/>
              </p:ext>
            </p:extLst>
          </p:nvPr>
        </p:nvGraphicFramePr>
        <p:xfrm>
          <a:off x="342900" y="1179513"/>
          <a:ext cx="83439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1" name="Equation" r:id="rId4" imgW="4254480" imgH="495000" progId="Equation.3">
                  <p:embed/>
                </p:oleObj>
              </mc:Choice>
              <mc:Fallback>
                <p:oleObj name="Equation" r:id="rId4" imgW="42544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1179513"/>
                        <a:ext cx="8343900" cy="94932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AB5E4"/>
                          </a:gs>
                          <a:gs pos="80000">
                            <a:srgbClr val="C2D1ED"/>
                          </a:gs>
                          <a:gs pos="100000">
                            <a:srgbClr val="E1E8F5"/>
                          </a:gs>
                        </a:gsLst>
                        <a:lin ang="5400000"/>
                      </a:gra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ed Rectangular Callout 19"/>
          <p:cNvSpPr/>
          <p:nvPr/>
        </p:nvSpPr>
        <p:spPr bwMode="auto">
          <a:xfrm>
            <a:off x="164123" y="2538835"/>
            <a:ext cx="1191777" cy="520888"/>
          </a:xfrm>
          <a:prstGeom prst="wedgeRoundRectCallout">
            <a:avLst>
              <a:gd name="adj1" fmla="val 22532"/>
              <a:gd name="adj2" fmla="val -127488"/>
              <a:gd name="adj3" fmla="val 16667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Acceleration Damping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1691310" y="2538836"/>
            <a:ext cx="1597990" cy="1055264"/>
          </a:xfrm>
          <a:prstGeom prst="wedgeRoundRectCallout">
            <a:avLst>
              <a:gd name="adj1" fmla="val -14548"/>
              <a:gd name="adj2" fmla="val -85523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Injector Solenoids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(for space-charge </a:t>
            </a:r>
            <a:r>
              <a:rPr lang="en-US" sz="1400" dirty="0">
                <a:solidFill>
                  <a:srgbClr val="000000"/>
                </a:solidFill>
                <a:latin typeface="Times" pitchFamily="18" charset="0"/>
              </a:rPr>
              <a:t>emittance growth compensation</a:t>
            </a: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)</a:t>
            </a:r>
            <a:endParaRPr lang="en-US" sz="1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7432431" y="2538835"/>
            <a:ext cx="1594337" cy="360914"/>
          </a:xfrm>
          <a:prstGeom prst="wedgeRoundRectCallout">
            <a:avLst>
              <a:gd name="adj1" fmla="val -42811"/>
              <a:gd name="adj2" fmla="val -133047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Cathode Emission</a:t>
            </a:r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3880338" y="2538835"/>
            <a:ext cx="1303213" cy="364519"/>
          </a:xfrm>
          <a:prstGeom prst="wedgeRoundRectCallout">
            <a:avLst>
              <a:gd name="adj1" fmla="val -24764"/>
              <a:gd name="adj2" fmla="val -136248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Space Charge</a:t>
            </a:r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5673969" y="2538835"/>
            <a:ext cx="1559170" cy="520888"/>
          </a:xfrm>
          <a:prstGeom prst="wedgeRoundRectCallout">
            <a:avLst>
              <a:gd name="adj1" fmla="val -30702"/>
              <a:gd name="adj2" fmla="val -123791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Cathode Solenoid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Cooling Solenoid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518260"/>
              </p:ext>
            </p:extLst>
          </p:nvPr>
        </p:nvGraphicFramePr>
        <p:xfrm>
          <a:off x="5058568" y="3335704"/>
          <a:ext cx="29892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2" name="Equation" r:id="rId6" imgW="1612800" imgH="241200" progId="Equation.3">
                  <p:embed/>
                </p:oleObj>
              </mc:Choice>
              <mc:Fallback>
                <p:oleObj name="Equation" r:id="rId6" imgW="1612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8568" y="3335704"/>
                        <a:ext cx="2989263" cy="46037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AB5E4"/>
                          </a:gs>
                          <a:gs pos="80000">
                            <a:srgbClr val="C2D1ED"/>
                          </a:gs>
                          <a:gs pos="100000">
                            <a:srgbClr val="E1E8F5"/>
                          </a:gs>
                        </a:gsLst>
                        <a:lin ang="5400000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198175"/>
              </p:ext>
            </p:extLst>
          </p:nvPr>
        </p:nvGraphicFramePr>
        <p:xfrm>
          <a:off x="5078413" y="4076700"/>
          <a:ext cx="2116137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3" name="Equation" r:id="rId8" imgW="1143000" imgH="393480" progId="Equation.3">
                  <p:embed/>
                </p:oleObj>
              </mc:Choice>
              <mc:Fallback>
                <p:oleObj name="Equation" r:id="rId8" imgW="1143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413" y="4076700"/>
                        <a:ext cx="2116137" cy="750888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AB5E4"/>
                          </a:gs>
                          <a:gs pos="80000">
                            <a:srgbClr val="C2D1ED"/>
                          </a:gs>
                          <a:gs pos="100000">
                            <a:srgbClr val="E1E8F5"/>
                          </a:gs>
                        </a:gsLst>
                        <a:lin ang="5400000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538845"/>
              </p:ext>
            </p:extLst>
          </p:nvPr>
        </p:nvGraphicFramePr>
        <p:xfrm>
          <a:off x="5096455" y="5131776"/>
          <a:ext cx="2116137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4" name="Equation" r:id="rId10" imgW="1143000" imgH="393480" progId="Equation.3">
                  <p:embed/>
                </p:oleObj>
              </mc:Choice>
              <mc:Fallback>
                <p:oleObj name="Equation" r:id="rId10" imgW="1143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6455" y="5131776"/>
                        <a:ext cx="2116137" cy="750888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AB5E4"/>
                          </a:gs>
                          <a:gs pos="80000">
                            <a:srgbClr val="C2D1ED"/>
                          </a:gs>
                          <a:gs pos="100000">
                            <a:srgbClr val="E1E8F5"/>
                          </a:gs>
                        </a:gsLst>
                        <a:lin ang="5400000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354514" y="5255936"/>
            <a:ext cx="1712328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B</a:t>
            </a:r>
            <a:r>
              <a:rPr lang="en-US" sz="2800" baseline="-25000" dirty="0" smtClean="0">
                <a:solidFill>
                  <a:srgbClr val="000000"/>
                </a:solidFill>
              </a:rPr>
              <a:t>z</a:t>
            </a:r>
            <a:r>
              <a:rPr lang="en-US" sz="2800" dirty="0" smtClean="0">
                <a:solidFill>
                  <a:srgbClr val="000000"/>
                </a:solidFill>
              </a:rPr>
              <a:t>~20 </a:t>
            </a:r>
            <a:r>
              <a:rPr lang="en-US" sz="2800" dirty="0" err="1" smtClean="0">
                <a:solidFill>
                  <a:srgbClr val="000000"/>
                </a:solidFill>
              </a:rPr>
              <a:t>kG</a:t>
            </a:r>
            <a:endParaRPr lang="en-US" sz="2800" baseline="30000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54513" y="4232032"/>
            <a:ext cx="1511952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B</a:t>
            </a:r>
            <a:r>
              <a:rPr lang="en-US" sz="2800" baseline="-25000" dirty="0" smtClean="0">
                <a:solidFill>
                  <a:srgbClr val="000000"/>
                </a:solidFill>
              </a:rPr>
              <a:t>z</a:t>
            </a:r>
            <a:r>
              <a:rPr lang="en-US" sz="2800" dirty="0" smtClean="0">
                <a:solidFill>
                  <a:srgbClr val="000000"/>
                </a:solidFill>
              </a:rPr>
              <a:t>~2 </a:t>
            </a:r>
            <a:r>
              <a:rPr lang="en-US" sz="2800" dirty="0" err="1" smtClean="0">
                <a:solidFill>
                  <a:srgbClr val="000000"/>
                </a:solidFill>
              </a:rPr>
              <a:t>kG</a:t>
            </a:r>
            <a:endParaRPr lang="en-US" sz="2800" baseline="300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8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38200"/>
          </a:xfrm>
        </p:spPr>
        <p:txBody>
          <a:bodyPr/>
          <a:lstStyle/>
          <a:p>
            <a:pPr algn="l"/>
            <a:r>
              <a:rPr lang="en-US" sz="4000" dirty="0" smtClean="0"/>
              <a:t>MEIC Polarized Source</a:t>
            </a:r>
            <a:endParaRPr lang="en-US" sz="400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38158" y="3429000"/>
            <a:ext cx="8778842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482786" y="2501900"/>
            <a:ext cx="736600" cy="927100"/>
            <a:chOff x="533400" y="2501900"/>
            <a:chExt cx="736600" cy="9271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V="1">
              <a:off x="533400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 bwMode="auto">
            <a:xfrm flipV="1">
              <a:off x="673100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 bwMode="auto">
            <a:xfrm flipV="1">
              <a:off x="1101298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1270000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73100" y="2780784"/>
              <a:ext cx="415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909288" y="2501900"/>
            <a:ext cx="736600" cy="927100"/>
            <a:chOff x="533400" y="2501900"/>
            <a:chExt cx="736600" cy="927100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 flipV="1">
              <a:off x="533400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673100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1101298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 bwMode="auto">
            <a:xfrm flipV="1">
              <a:off x="1270000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73100" y="2780784"/>
              <a:ext cx="415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501900" y="2501900"/>
            <a:ext cx="736600" cy="927100"/>
            <a:chOff x="2730500" y="2501900"/>
            <a:chExt cx="736600" cy="927100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 flipV="1">
              <a:off x="2730500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 bwMode="auto">
            <a:xfrm flipV="1">
              <a:off x="2870200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3298398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 bwMode="auto">
            <a:xfrm flipV="1">
              <a:off x="3467100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870200" y="2780784"/>
              <a:ext cx="415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907550" y="2502934"/>
            <a:ext cx="736600" cy="927100"/>
            <a:chOff x="2730500" y="2501900"/>
            <a:chExt cx="736600" cy="927100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 flipV="1">
              <a:off x="2730500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 bwMode="auto">
            <a:xfrm flipV="1">
              <a:off x="2870200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 bwMode="auto">
            <a:xfrm flipV="1">
              <a:off x="3298398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 bwMode="auto">
            <a:xfrm flipV="1">
              <a:off x="3467100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870200" y="2780784"/>
              <a:ext cx="415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cxnSp>
        <p:nvCxnSpPr>
          <p:cNvPr id="36" name="Straight Arrow Connector 35"/>
          <p:cNvCxnSpPr/>
          <p:nvPr/>
        </p:nvCxnSpPr>
        <p:spPr bwMode="auto">
          <a:xfrm>
            <a:off x="1371600" y="2965450"/>
            <a:ext cx="10287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3327400" y="2940050"/>
            <a:ext cx="2489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2" name="Left Brace 41"/>
          <p:cNvSpPr/>
          <p:nvPr/>
        </p:nvSpPr>
        <p:spPr bwMode="auto">
          <a:xfrm rot="16200000">
            <a:off x="4435933" y="2485567"/>
            <a:ext cx="275923" cy="2670786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43" name="Left Brace 42"/>
          <p:cNvSpPr/>
          <p:nvPr/>
        </p:nvSpPr>
        <p:spPr bwMode="auto">
          <a:xfrm rot="16200000" flipH="1">
            <a:off x="1600294" y="1498694"/>
            <a:ext cx="520700" cy="128251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09101" y="148590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Helicity Reversal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323476" y="2501552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72.07 µs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620457" y="3997022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Damping Time</a:t>
            </a:r>
          </a:p>
          <a:p>
            <a:r>
              <a:rPr lang="en-US" dirty="0" smtClean="0"/>
              <a:t>3 GeV – 12 GeV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620455" y="2501552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700 </a:t>
            </a:r>
            <a:r>
              <a:rPr lang="en-US" dirty="0" err="1" smtClean="0"/>
              <a:t>ms</a:t>
            </a:r>
            <a:r>
              <a:rPr lang="en-US" dirty="0" smtClean="0"/>
              <a:t> – 12 </a:t>
            </a:r>
            <a:r>
              <a:rPr lang="en-US" dirty="0" err="1" smtClean="0"/>
              <a:t>ms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436535" y="3587750"/>
            <a:ext cx="78285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290794" y="3682998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3.233 µs</a:t>
            </a:r>
          </a:p>
        </p:txBody>
      </p:sp>
      <p:sp>
        <p:nvSpPr>
          <p:cNvPr id="51" name="Left Brace 50"/>
          <p:cNvSpPr/>
          <p:nvPr/>
        </p:nvSpPr>
        <p:spPr bwMode="auto">
          <a:xfrm rot="16200000" flipH="1">
            <a:off x="5996387" y="1661699"/>
            <a:ext cx="520700" cy="907769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46596" y="1162734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Bunch Charge</a:t>
            </a:r>
          </a:p>
          <a:p>
            <a:r>
              <a:rPr lang="en-US" dirty="0" smtClean="0"/>
              <a:t>26 pC </a:t>
            </a:r>
            <a:r>
              <a:rPr lang="en-US" dirty="0"/>
              <a:t>– </a:t>
            </a:r>
            <a:r>
              <a:rPr lang="en-US" dirty="0" smtClean="0"/>
              <a:t>6.6 pC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497432" y="1393568"/>
            <a:ext cx="1556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220 bunches</a:t>
            </a:r>
            <a:endParaRPr lang="en-US" dirty="0"/>
          </a:p>
          <a:p>
            <a:r>
              <a:rPr lang="en-US" dirty="0" smtClean="0"/>
              <a:t>at 68.05 MHz</a:t>
            </a:r>
          </a:p>
          <a:p>
            <a:r>
              <a:rPr lang="en-US" dirty="0" smtClean="0"/>
              <a:t>(14.69 ns)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2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499442" cy="838200"/>
          </a:xfrm>
        </p:spPr>
        <p:txBody>
          <a:bodyPr/>
          <a:lstStyle/>
          <a:p>
            <a:r>
              <a:rPr lang="en-US" sz="4000" dirty="0" smtClean="0"/>
              <a:t>Source </a:t>
            </a:r>
            <a:r>
              <a:rPr lang="en-US" sz="4000" dirty="0"/>
              <a:t>Parameter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4</a:t>
            </a:fld>
            <a:endParaRPr lang="en-US" dirty="0"/>
          </a:p>
        </p:txBody>
      </p:sp>
      <p:graphicFrame>
        <p:nvGraphicFramePr>
          <p:cNvPr id="5" name="Group 9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957700"/>
              </p:ext>
            </p:extLst>
          </p:nvPr>
        </p:nvGraphicFramePr>
        <p:xfrm>
          <a:off x="157267" y="1175630"/>
          <a:ext cx="8915398" cy="41587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48717"/>
                <a:gridCol w="723900"/>
                <a:gridCol w="876300"/>
                <a:gridCol w="726523"/>
                <a:gridCol w="840517"/>
                <a:gridCol w="840517"/>
                <a:gridCol w="746288"/>
                <a:gridCol w="870669"/>
                <a:gridCol w="841967"/>
              </a:tblGrid>
              <a:tr h="4835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Parameter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CEBAF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JLab/FEL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eRHIC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MEIC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Cornell ERL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LHeC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CLIC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ILC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Polarization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4835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Photocathode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GaAs / GaAsP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Bulk GaAs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r>
                        <a:rPr kumimoji="0" lang="en-US" sz="12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CsSb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Width of microbunch (ps)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Time between microbunches (ns)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14.69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0.77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0.5002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Microbunch rep rate (MHz)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499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68.05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1999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Width of macropulse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3.233 µs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156 ns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ms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Macropulse repetition rate (Hz)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2x83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Charge per microbunch (pC)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960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4800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Peak current of microbunch (A)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0.008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0.52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9.6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Laser Spot Size (cm, diameter)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Peak current density (A/cm</a:t>
                      </a:r>
                      <a:r>
                        <a:rPr kumimoji="0" lang="en-US" sz="12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7.4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Average current from gun (mA)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0.001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0.072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6" name="Left Brace 5"/>
          <p:cNvSpPr/>
          <p:nvPr/>
        </p:nvSpPr>
        <p:spPr bwMode="auto">
          <a:xfrm rot="16200000">
            <a:off x="6475675" y="3105589"/>
            <a:ext cx="286913" cy="4907065"/>
          </a:xfrm>
          <a:prstGeom prst="leftBrace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3074" y="570257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Proposed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267" y="5894201"/>
            <a:ext cx="5786051" cy="646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* Unpolarized</a:t>
            </a:r>
            <a:r>
              <a:rPr lang="en-US" dirty="0">
                <a:solidFill>
                  <a:srgbClr val="000000"/>
                </a:solidFill>
              </a:rPr>
              <a:t>: Bulk </a:t>
            </a:r>
            <a:r>
              <a:rPr lang="en-US" dirty="0" smtClean="0">
                <a:solidFill>
                  <a:srgbClr val="000000"/>
                </a:solidFill>
              </a:rPr>
              <a:t>GaAs (</a:t>
            </a:r>
            <a:r>
              <a:rPr lang="en-US" dirty="0" err="1" smtClean="0">
                <a:solidFill>
                  <a:srgbClr val="000000"/>
                </a:solidFill>
              </a:rPr>
              <a:t>Cs,F</a:t>
            </a:r>
            <a:r>
              <a:rPr lang="en-US" dirty="0" smtClean="0">
                <a:solidFill>
                  <a:srgbClr val="000000"/>
                </a:solidFill>
              </a:rPr>
              <a:t>), </a:t>
            </a:r>
            <a:r>
              <a:rPr lang="en-US" dirty="0">
                <a:solidFill>
                  <a:srgbClr val="000000"/>
                </a:solidFill>
              </a:rPr>
              <a:t>K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CsSb, Na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KSb, …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   Polarized: GaAs/GaAsP (</a:t>
            </a:r>
            <a:r>
              <a:rPr lang="en-US" dirty="0" err="1" smtClean="0">
                <a:solidFill>
                  <a:srgbClr val="000000"/>
                </a:solidFill>
              </a:rPr>
              <a:t>Cs,F</a:t>
            </a:r>
            <a:r>
              <a:rPr lang="en-US" dirty="0" smtClean="0">
                <a:solidFill>
                  <a:srgbClr val="00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5418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499442" cy="838200"/>
          </a:xfrm>
        </p:spPr>
        <p:txBody>
          <a:bodyPr/>
          <a:lstStyle/>
          <a:p>
            <a:pPr algn="l"/>
            <a:r>
              <a:rPr lang="en-US" sz="4000" dirty="0" smtClean="0"/>
              <a:t>Managing Large Bunch Charge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0" y="1169353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/>
              <a:defRPr/>
            </a:pPr>
            <a:r>
              <a:rPr lang="en-US" sz="2400" dirty="0"/>
              <a:t>Larger Laser </a:t>
            </a:r>
            <a:r>
              <a:rPr lang="en-US" sz="2400" dirty="0" smtClean="0"/>
              <a:t>Size (reduces </a:t>
            </a:r>
            <a:r>
              <a:rPr lang="en-US" sz="2400" dirty="0"/>
              <a:t>space-charge emittance growth and </a:t>
            </a:r>
            <a:r>
              <a:rPr lang="en-US" sz="2400" dirty="0" smtClean="0"/>
              <a:t>suppresses </a:t>
            </a:r>
            <a:r>
              <a:rPr lang="en-US" sz="2400" dirty="0"/>
              <a:t>surface charge limit</a:t>
            </a:r>
            <a:r>
              <a:rPr lang="en-US" sz="2400" dirty="0" smtClean="0"/>
              <a:t>)</a:t>
            </a:r>
          </a:p>
          <a:p>
            <a:pPr marL="514350" indent="-514350">
              <a:buFont typeface="+mj-lt"/>
              <a:buAutoNum type="romanUcPeriod"/>
              <a:defRPr/>
            </a:pPr>
            <a:endParaRPr lang="en-US" sz="2400" dirty="0" smtClean="0"/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Higher Gun Voltage:</a:t>
            </a:r>
            <a:endParaRPr lang="en-US" sz="2400" dirty="0"/>
          </a:p>
          <a:p>
            <a:pPr marL="971550" lvl="1" indent="-514350">
              <a:buFont typeface="+mj-lt"/>
              <a:buAutoNum type="romanUcPeriod"/>
            </a:pPr>
            <a:endParaRPr lang="en-US" sz="2400" dirty="0" smtClean="0"/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400" dirty="0" smtClean="0"/>
              <a:t>Reduce space-charge emittance growth, maintain small transverse beam profile and short bunch-length; clean beam transport</a:t>
            </a:r>
          </a:p>
          <a:p>
            <a:pPr marL="971550" lvl="1" indent="-514350">
              <a:buFont typeface="Wingdings" panose="05000000000000000000" pitchFamily="2" charset="2"/>
              <a:buChar char="Ø"/>
              <a:defRPr/>
            </a:pPr>
            <a:r>
              <a:rPr lang="en-US" sz="2400" dirty="0" smtClean="0"/>
              <a:t>Compact, less-complicated injector</a:t>
            </a:r>
          </a:p>
          <a:p>
            <a:pPr marL="514350" indent="-514350">
              <a:buFont typeface="+mj-lt"/>
              <a:buAutoNum type="romanUcPeriod"/>
              <a:defRPr/>
            </a:pPr>
            <a:endParaRPr lang="en-US" sz="2400" dirty="0"/>
          </a:p>
          <a:p>
            <a:pPr marL="514350" indent="-514350">
              <a:buFont typeface="+mj-lt"/>
              <a:buAutoNum type="romanUcPeriod"/>
              <a:defRPr/>
            </a:pPr>
            <a:r>
              <a:rPr lang="en-US" sz="2400" dirty="0" smtClean="0"/>
              <a:t>To accelerate large bunch charge in CEBAF: use RF feedforward system for C100 cryomodules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70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47" y="-12700"/>
            <a:ext cx="7129005" cy="812800"/>
          </a:xfrm>
        </p:spPr>
        <p:txBody>
          <a:bodyPr/>
          <a:lstStyle/>
          <a:p>
            <a:pPr algn="l"/>
            <a:r>
              <a:rPr lang="en-US" sz="4000" dirty="0" smtClean="0"/>
              <a:t>JLab 500 kV Inverted Gun</a:t>
            </a:r>
            <a:endParaRPr lang="en-US" sz="400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93670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3670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43597" y="5096741"/>
            <a:ext cx="3946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Wingdings" pitchFamily="2" charset="2"/>
              <a:buChar char="§"/>
            </a:pPr>
            <a:r>
              <a:rPr lang="en-US" sz="2400" dirty="0" smtClean="0"/>
              <a:t>Longer insulator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en-US" sz="2400" dirty="0" smtClean="0"/>
              <a:t>Spherical electrode</a:t>
            </a:r>
          </a:p>
        </p:txBody>
      </p: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483976" y="1451201"/>
            <a:ext cx="3992774" cy="3531096"/>
            <a:chOff x="4694026" y="3174504"/>
            <a:chExt cx="3992774" cy="353109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0789" t="3780" r="12138" b="18327"/>
            <a:stretch>
              <a:fillRect/>
            </a:stretch>
          </p:blipFill>
          <p:spPr bwMode="auto">
            <a:xfrm>
              <a:off x="4694026" y="3174504"/>
              <a:ext cx="3697990" cy="3248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8153400" y="6248400"/>
              <a:ext cx="533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38800" y="61722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4298"/>
          <a:stretch>
            <a:fillRect/>
          </a:stretch>
        </p:blipFill>
        <p:spPr bwMode="auto">
          <a:xfrm>
            <a:off x="4357256" y="924676"/>
            <a:ext cx="4633057" cy="416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 bwMode="auto">
          <a:xfrm>
            <a:off x="3562350" y="4305300"/>
            <a:ext cx="381000" cy="600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76300" y="4224698"/>
            <a:ext cx="552450" cy="600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876300" y="4617302"/>
            <a:ext cx="3305666" cy="66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200 kV Inverted Gun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0" name="Text Box 75"/>
          <p:cNvSpPr txBox="1">
            <a:spLocks noChangeArrowheads="1"/>
          </p:cNvSpPr>
          <p:nvPr/>
        </p:nvSpPr>
        <p:spPr bwMode="auto">
          <a:xfrm>
            <a:off x="2685770" y="2068891"/>
            <a:ext cx="327334" cy="276999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5”</a:t>
            </a:r>
            <a:endParaRPr lang="en-US" sz="1200" baseline="-25000" dirty="0"/>
          </a:p>
        </p:txBody>
      </p:sp>
      <p:sp>
        <p:nvSpPr>
          <p:cNvPr id="22" name="Text Box 75"/>
          <p:cNvSpPr txBox="1">
            <a:spLocks noChangeArrowheads="1"/>
          </p:cNvSpPr>
          <p:nvPr/>
        </p:nvSpPr>
        <p:spPr bwMode="auto">
          <a:xfrm>
            <a:off x="6759578" y="1791891"/>
            <a:ext cx="327334" cy="276999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7”</a:t>
            </a:r>
            <a:endParaRPr lang="en-US" sz="1200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843" y="3568700"/>
            <a:ext cx="8787114" cy="3160241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MEIC Electron </a:t>
            </a:r>
            <a:r>
              <a:rPr lang="en-US" dirty="0"/>
              <a:t>B</a:t>
            </a:r>
            <a:r>
              <a:rPr lang="en-US" dirty="0" smtClean="0"/>
              <a:t>eam </a:t>
            </a:r>
            <a:r>
              <a:rPr lang="en-US" dirty="0"/>
              <a:t>C</a:t>
            </a:r>
            <a:r>
              <a:rPr lang="en-US" dirty="0" smtClean="0"/>
              <a:t>ooling Requirements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Thermionic Gun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Photogun</a:t>
            </a:r>
            <a:endParaRPr lang="en-US" dirty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Magnetized (</a:t>
            </a:r>
            <a:r>
              <a:rPr lang="en-US" dirty="0"/>
              <a:t>A</a:t>
            </a:r>
            <a:r>
              <a:rPr lang="en-US" dirty="0" smtClean="0"/>
              <a:t>ngular-momentum-dominated) Beam</a:t>
            </a:r>
            <a:endParaRPr lang="en-US" dirty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Summary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1397000" y="16129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14400">
              <a:buNone/>
            </a:pPr>
            <a:r>
              <a:rPr lang="en-US" sz="3600" b="1" kern="0" dirty="0" smtClean="0">
                <a:latin typeface="+mj-lt"/>
              </a:rPr>
              <a:t>Magnetized Source for MEIC Electron Cooler</a:t>
            </a:r>
            <a:endParaRPr lang="en-US" sz="3600" b="1" kern="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4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05" y="12700"/>
            <a:ext cx="8316295" cy="1244600"/>
          </a:xfrm>
        </p:spPr>
        <p:txBody>
          <a:bodyPr/>
          <a:lstStyle/>
          <a:p>
            <a:r>
              <a:rPr lang="en-US" sz="4000" dirty="0" smtClean="0"/>
              <a:t>Bunched Magnetized Electron Gun for Cooling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597334"/>
              </p:ext>
            </p:extLst>
          </p:nvPr>
        </p:nvGraphicFramePr>
        <p:xfrm>
          <a:off x="268905" y="1318526"/>
          <a:ext cx="8109437" cy="503782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722978"/>
                <a:gridCol w="2386459"/>
              </a:tblGrid>
              <a:tr h="629728"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Bunch Length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100 ps (3 cm)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Repetition</a:t>
                      </a:r>
                      <a:r>
                        <a:rPr lang="en-US" sz="2800" baseline="0" dirty="0" smtClean="0"/>
                        <a:t> Rate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476 </a:t>
                      </a:r>
                      <a:r>
                        <a:rPr lang="en-US" sz="2800" dirty="0" smtClean="0"/>
                        <a:t>MHz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Bunch</a:t>
                      </a:r>
                      <a:r>
                        <a:rPr lang="en-US" sz="2800" baseline="0" dirty="0" smtClean="0"/>
                        <a:t> Charge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420 </a:t>
                      </a:r>
                      <a:r>
                        <a:rPr lang="en-US" sz="2800" dirty="0" smtClean="0"/>
                        <a:t>pC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Peak Current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 4.2 A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Average Current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200 mA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Emitting</a:t>
                      </a:r>
                      <a:r>
                        <a:rPr lang="en-US" sz="2800" baseline="0" dirty="0" smtClean="0"/>
                        <a:t> Area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 mm</a:t>
                      </a:r>
                      <a:r>
                        <a:rPr lang="en-US" sz="2800" baseline="0" dirty="0" smtClean="0"/>
                        <a:t> ɸ</a:t>
                      </a:r>
                      <a:endParaRPr lang="en-US" sz="2800" b="0" dirty="0">
                        <a:latin typeface="Mathematica5Mono" pitchFamily="2" charset="2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Transverse Normalized Emittance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/>
                        <a:t>10s</a:t>
                      </a:r>
                      <a:r>
                        <a:rPr lang="en-US" sz="2800" dirty="0" smtClean="0"/>
                        <a:t> microns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Solenoid Field at Cathode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 </a:t>
                      </a:r>
                      <a:r>
                        <a:rPr lang="en-US" sz="2800" dirty="0" err="1" smtClean="0"/>
                        <a:t>kG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05" y="0"/>
            <a:ext cx="7757495" cy="1219200"/>
          </a:xfrm>
        </p:spPr>
        <p:txBody>
          <a:bodyPr/>
          <a:lstStyle/>
          <a:p>
            <a:r>
              <a:rPr lang="en-US" sz="4000" dirty="0" smtClean="0"/>
              <a:t>Source Performance &amp; Dependencies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5" y="1328723"/>
            <a:ext cx="9002095" cy="5529277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Thermal Emittance: Intrinsic property of a cathode. Depends on work function, surface roughness, </a:t>
            </a:r>
            <a:r>
              <a:rPr lang="en-US" dirty="0"/>
              <a:t>laser </a:t>
            </a:r>
            <a:r>
              <a:rPr lang="en-US" dirty="0" smtClean="0"/>
              <a:t>wavelength, </a:t>
            </a:r>
            <a:r>
              <a:rPr lang="en-US" dirty="0"/>
              <a:t>t</a:t>
            </a:r>
            <a:r>
              <a:rPr lang="en-US" dirty="0" smtClean="0"/>
              <a:t>emperature.</a:t>
            </a:r>
            <a:endParaRPr lang="en-US" dirty="0"/>
          </a:p>
          <a:p>
            <a:pPr>
              <a:buClrTx/>
              <a:buFont typeface="Wingdings" pitchFamily="2" charset="2"/>
              <a:buChar char="Ø"/>
            </a:pPr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Achievable Current: QE, laser wavelength, laser power, laser damage, heating, temperature.</a:t>
            </a:r>
          </a:p>
          <a:p>
            <a:pPr>
              <a:buClrTx/>
              <a:buFont typeface="Wingdings" pitchFamily="2" charset="2"/>
              <a:buChar char="Ø"/>
            </a:pPr>
            <a:endParaRPr lang="en-US" dirty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/>
              <a:t>Bunch Charge: laser peak power, repetition rate, active cathode </a:t>
            </a:r>
            <a:r>
              <a:rPr lang="en-US" dirty="0" smtClean="0"/>
              <a:t>area.</a:t>
            </a:r>
          </a:p>
          <a:p>
            <a:pPr>
              <a:buClrTx/>
              <a:buFont typeface="Wingdings" pitchFamily="2" charset="2"/>
              <a:buChar char="Ø"/>
            </a:pPr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Cathode Lifetime: </a:t>
            </a:r>
            <a:r>
              <a:rPr lang="en-US" dirty="0"/>
              <a:t>ion back </a:t>
            </a:r>
            <a:r>
              <a:rPr lang="en-US" dirty="0" smtClean="0"/>
              <a:t>bombardment, dark current, contamination by residual gas, evaporation, beam loss, halo beam.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2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28752</TotalTime>
  <Words>1692</Words>
  <Application>Microsoft Office PowerPoint</Application>
  <PresentationFormat>On-screen Show (4:3)</PresentationFormat>
  <Paragraphs>438</Paragraphs>
  <Slides>26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Ops Review 2010</vt:lpstr>
      <vt:lpstr>Equation</vt:lpstr>
      <vt:lpstr>MEIC Polarized Electron Source  &amp; Magnetized source for MEIC Electron Cooler</vt:lpstr>
      <vt:lpstr>PowerPoint Presentation</vt:lpstr>
      <vt:lpstr>MEIC Polarized Source</vt:lpstr>
      <vt:lpstr>Source Parameter Comparison</vt:lpstr>
      <vt:lpstr>Managing Large Bunch Charge</vt:lpstr>
      <vt:lpstr>JLab 500 kV Inverted Gun</vt:lpstr>
      <vt:lpstr>PowerPoint Presentation</vt:lpstr>
      <vt:lpstr>Bunched Magnetized Electron Gun for Cooling</vt:lpstr>
      <vt:lpstr>Source Performance &amp; Dependencies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Magnetized Beam and Emittance Compensation </vt:lpstr>
      <vt:lpstr>Summary</vt:lpstr>
      <vt:lpstr>LDRD: 200 mA Magnetized Beam</vt:lpstr>
      <vt:lpstr>Magnetized Electron Cooling</vt:lpstr>
      <vt:lpstr>Busch’s Theorem </vt:lpstr>
      <vt:lpstr>PowerPoint Presentation</vt:lpstr>
      <vt:lpstr>Why: Magnetized beam? </vt:lpstr>
      <vt:lpstr>Cooling Solenoid </vt:lpstr>
      <vt:lpstr>Cooling Rate: Dependencies on Electron Beam Properties</vt:lpstr>
      <vt:lpstr>Electron – ion Recombination Suppression</vt:lpstr>
      <vt:lpstr>Paraxial Beam Envelope Equation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suleiman</cp:lastModifiedBy>
  <cp:revision>1240</cp:revision>
  <cp:lastPrinted>2014-01-09T17:51:36Z</cp:lastPrinted>
  <dcterms:created xsi:type="dcterms:W3CDTF">2010-09-20T13:48:43Z</dcterms:created>
  <dcterms:modified xsi:type="dcterms:W3CDTF">2015-03-24T20:37:26Z</dcterms:modified>
</cp:coreProperties>
</file>