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1"/>
  </p:notesMasterIdLst>
  <p:sldIdLst>
    <p:sldId id="309" r:id="rId2"/>
    <p:sldId id="312" r:id="rId3"/>
    <p:sldId id="348" r:id="rId4"/>
    <p:sldId id="332" r:id="rId5"/>
    <p:sldId id="330" r:id="rId6"/>
    <p:sldId id="335" r:id="rId7"/>
    <p:sldId id="331" r:id="rId8"/>
    <p:sldId id="336" r:id="rId9"/>
    <p:sldId id="334" r:id="rId10"/>
    <p:sldId id="338" r:id="rId11"/>
    <p:sldId id="345" r:id="rId12"/>
    <p:sldId id="341" r:id="rId13"/>
    <p:sldId id="342" r:id="rId14"/>
    <p:sldId id="344" r:id="rId15"/>
    <p:sldId id="343" r:id="rId16"/>
    <p:sldId id="349" r:id="rId17"/>
    <p:sldId id="350" r:id="rId18"/>
    <p:sldId id="351" r:id="rId19"/>
    <p:sldId id="353" r:id="rId20"/>
    <p:sldId id="352" r:id="rId21"/>
    <p:sldId id="354" r:id="rId22"/>
    <p:sldId id="355" r:id="rId23"/>
    <p:sldId id="357" r:id="rId24"/>
    <p:sldId id="356" r:id="rId25"/>
    <p:sldId id="333" r:id="rId26"/>
    <p:sldId id="337" r:id="rId27"/>
    <p:sldId id="339" r:id="rId28"/>
    <p:sldId id="361" r:id="rId29"/>
    <p:sldId id="362" r:id="rId30"/>
    <p:sldId id="360" r:id="rId31"/>
    <p:sldId id="358" r:id="rId32"/>
    <p:sldId id="359" r:id="rId33"/>
    <p:sldId id="347" r:id="rId34"/>
    <p:sldId id="363" r:id="rId35"/>
    <p:sldId id="364" r:id="rId36"/>
    <p:sldId id="365" r:id="rId37"/>
    <p:sldId id="366" r:id="rId38"/>
    <p:sldId id="367" r:id="rId39"/>
    <p:sldId id="34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FF"/>
    <a:srgbClr val="C5F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49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26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ctr"/>
            <a:r>
              <a:rPr lang="en-US" sz="1800" dirty="0" smtClean="0"/>
              <a:t>Jefferson Lab Accelerator Advisory Committee Review</a:t>
            </a:r>
          </a:p>
          <a:p>
            <a:pPr algn="ctr"/>
            <a:r>
              <a:rPr lang="en-US" sz="1800" dirty="0" smtClean="0"/>
              <a:t>October 9 – 11, 2018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9 - 11,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UITF Operator Training – SAF160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01783" y="6191694"/>
            <a:ext cx="5745192" cy="428914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Matt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Poelker, 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March 5, 2020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1" y="1350255"/>
            <a:ext cx="11262397" cy="425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76" y="152967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 S</a:t>
            </a:r>
            <a:r>
              <a:rPr lang="en-US" dirty="0" smtClean="0"/>
              <a:t>ee how roof tiles are </a:t>
            </a:r>
            <a:r>
              <a:rPr lang="en-US" dirty="0"/>
              <a:t>moved? Test the spin-polarized target “</a:t>
            </a:r>
            <a:r>
              <a:rPr lang="en-US" dirty="0" err="1"/>
              <a:t>HDIce</a:t>
            </a:r>
            <a:r>
              <a:rPr lang="en-US" dirty="0"/>
              <a:t>”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5" y="863084"/>
            <a:ext cx="9398301" cy="538162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97982" y="863084"/>
            <a:ext cx="376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Roof tiles are “credited control”: must lockout radiation sources when tiles are moved. There’s an OSP for this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2077" y="137595"/>
            <a:ext cx="11842861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UITF rooftop, electronics and storage….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6" y="992524"/>
            <a:ext cx="5472987" cy="4050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799" y="992523"/>
            <a:ext cx="3083163" cy="41526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017" y="992524"/>
            <a:ext cx="3135979" cy="41526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1893" y="1882127"/>
            <a:ext cx="151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Cave2 rooftop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83822" y="2728964"/>
            <a:ext cx="151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Cave1 rooftop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5799" y="5270135"/>
            <a:ext cx="598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 between rows of racks, there are penetrations in the roof tiles, for the electrical cable to devices inside the enclosure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557" y="891018"/>
            <a:ext cx="9261984" cy="5892551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2077" y="137595"/>
            <a:ext cx="11842861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Access Restrictions, dosimeter requirements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9" y="3580629"/>
            <a:ext cx="5018257" cy="2775723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899" y="848763"/>
            <a:ext cx="7092296" cy="2623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8709" y="1129017"/>
            <a:ext cx="408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Inside UITF enclosure: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dosimetry required inside UITF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Signs indicate no drilling into mildly radioactive concrete walls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90728" y="4091327"/>
            <a:ext cx="5461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UITF Rooftops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Cave1 rooftop can be accessed even during operation but must have Lab issued dosimeter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access permitted to Cave2 rooftop during accelerator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Magenta beacons flashing = Accelerator in operation</a:t>
            </a:r>
            <a:endParaRPr lang="en-US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17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the Enclosure when OPEN, no dosimetry required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229" y="1030386"/>
            <a:ext cx="4055347" cy="53816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1043" y="1157999"/>
            <a:ext cx="592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 course, access permitted only when the Enclosure is OPEN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952855" y="1843552"/>
            <a:ext cx="3744346" cy="3397277"/>
            <a:chOff x="6947666" y="2631434"/>
            <a:chExt cx="3744346" cy="33972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7666" y="3266295"/>
              <a:ext cx="3744346" cy="276241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29236" y="2631434"/>
              <a:ext cx="2176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Magenta beacon OFF</a:t>
              </a:r>
              <a:endParaRPr lang="en-US" dirty="0"/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 flipH="1">
              <a:off x="8610600" y="3000766"/>
              <a:ext cx="106851" cy="7676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Magenta Beacons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9001" y="4230225"/>
            <a:ext cx="464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There are four magenta beacons: at each entrance, and two on the Cave1 rooftop between electronics racks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892" y="1103867"/>
            <a:ext cx="4501311" cy="30736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98" y="1770555"/>
            <a:ext cx="2774212" cy="37726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216" y="864084"/>
            <a:ext cx="3902545" cy="2792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181" y="3728620"/>
            <a:ext cx="3915655" cy="2992857"/>
          </a:xfrm>
          <a:prstGeom prst="rect">
            <a:avLst/>
          </a:prstGeom>
        </p:spPr>
      </p:pic>
      <p:sp>
        <p:nvSpPr>
          <p:cNvPr id="19" name="Footer Placeholder 3"/>
          <p:cNvSpPr txBox="1">
            <a:spLocks/>
          </p:cNvSpPr>
          <p:nvPr/>
        </p:nvSpPr>
        <p:spPr>
          <a:xfrm>
            <a:off x="295352" y="6467336"/>
            <a:ext cx="242991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1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UITF Rooftops when Magenta Beacons are 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8792" y="907037"/>
            <a:ext cx="3539188" cy="26932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792" y="3689431"/>
            <a:ext cx="3541140" cy="26669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1" y="998849"/>
            <a:ext cx="4987253" cy="36436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3047" y="1507850"/>
            <a:ext cx="151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Cave2 rooftop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4041" y="2502613"/>
            <a:ext cx="151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Cave1 rooftop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27339" y="1347033"/>
            <a:ext cx="2469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Cave1 rooftop access to electronics racks: YES with dosimeter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427339" y="3890688"/>
            <a:ext cx="2469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ut NO access to Cave2 rooftop</a:t>
            </a:r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0194" y="1069787"/>
            <a:ext cx="98907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ODH is a serious concern at UITF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There are two cryogenic liquids inside UITF enclosure: </a:t>
            </a:r>
            <a:r>
              <a:rPr lang="en-US" sz="2000" dirty="0" err="1" smtClean="0"/>
              <a:t>LHe</a:t>
            </a:r>
            <a:r>
              <a:rPr lang="en-US" sz="2000" dirty="0" smtClean="0"/>
              <a:t> and LN2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There are two noteworthy room temperature gases: GN2 and SF6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For elevation &lt; 9’, the enclosure was designed to ensure ODH0 conditions unless u-tubes are being stabbed, or when </a:t>
            </a:r>
            <a:r>
              <a:rPr lang="en-US" sz="2000" dirty="0" err="1" smtClean="0"/>
              <a:t>HDIce</a:t>
            </a:r>
            <a:r>
              <a:rPr lang="en-US" sz="2000" dirty="0" smtClean="0"/>
              <a:t> brings large </a:t>
            </a:r>
            <a:r>
              <a:rPr lang="en-US" sz="2000" dirty="0" err="1" smtClean="0"/>
              <a:t>dewars</a:t>
            </a:r>
            <a:r>
              <a:rPr lang="en-US" sz="2000" dirty="0" smtClean="0"/>
              <a:t> of </a:t>
            </a:r>
            <a:r>
              <a:rPr lang="en-US" sz="2000" dirty="0" err="1" smtClean="0"/>
              <a:t>LHe</a:t>
            </a:r>
            <a:r>
              <a:rPr lang="en-US" sz="2000" dirty="0" smtClean="0"/>
              <a:t> into the enclosure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 don’t “take credit” for the two exhaust fans inside UITF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booster vent stack is plumbed outside the UITF enclosure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case of large </a:t>
            </a:r>
            <a:r>
              <a:rPr lang="en-US" sz="2000" dirty="0" err="1" smtClean="0"/>
              <a:t>LHe</a:t>
            </a:r>
            <a:r>
              <a:rPr lang="en-US" sz="2000" dirty="0" smtClean="0"/>
              <a:t> spill, passive vents ensure safe ODH0 conditions inside UITF enclosure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Chimney stacks ensure safe ODH0 conditions at Cave1 rooftop electronics 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Flow limiting orifice installed in the room temperature GN2 gas supply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Memory foam inserted in ceiling penetrations and trenches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Safety System Group has installed an ODH monitoring system: (3) heads for helium, (1) head for 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There‘ is not enough SF6 inside the high voltage power supply tank to pose a problem</a:t>
            </a:r>
          </a:p>
        </p:txBody>
      </p:sp>
    </p:spTree>
    <p:extLst>
      <p:ext uri="{BB962C8B-B14F-4D97-AF65-F5344CB8AC3E}">
        <p14:creationId xmlns:p14="http://schemas.microsoft.com/office/powerpoint/2010/main" val="36749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7" y="3792070"/>
            <a:ext cx="3809861" cy="2852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7" y="869575"/>
            <a:ext cx="3809861" cy="2870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508" y="1421766"/>
            <a:ext cx="3249384" cy="4320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087" y="1421766"/>
            <a:ext cx="3218961" cy="22779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3912" y="3882013"/>
            <a:ext cx="3665575" cy="258532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Liquid Helium (</a:t>
            </a:r>
            <a:r>
              <a:rPr lang="en-US" dirty="0" err="1" smtClean="0"/>
              <a:t>LHe</a:t>
            </a:r>
            <a:r>
              <a:rPr lang="en-US" dirty="0" smtClean="0"/>
              <a:t>): ~ 100 L in the booster cryostat, ~ 500 L in </a:t>
            </a:r>
            <a:r>
              <a:rPr lang="en-US" dirty="0" err="1" smtClean="0"/>
              <a:t>HDIce</a:t>
            </a:r>
            <a:r>
              <a:rPr lang="en-US" dirty="0" smtClean="0"/>
              <a:t> </a:t>
            </a:r>
            <a:r>
              <a:rPr lang="en-US" dirty="0" err="1" smtClean="0"/>
              <a:t>dewar</a:t>
            </a:r>
            <a:endParaRPr lang="en-US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Liquid Nitrogen (LN2): 50 L </a:t>
            </a:r>
            <a:r>
              <a:rPr lang="en-US" dirty="0" err="1" smtClean="0"/>
              <a:t>HDIce</a:t>
            </a:r>
            <a:endParaRPr lang="en-US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Gaseous Nitrogen (GN2): boil off from </a:t>
            </a:r>
            <a:r>
              <a:rPr lang="en-US" dirty="0" err="1" smtClean="0"/>
              <a:t>dewar</a:t>
            </a:r>
            <a:r>
              <a:rPr lang="en-US" dirty="0" smtClean="0"/>
              <a:t> outside Test Lab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Sulfur </a:t>
            </a:r>
            <a:r>
              <a:rPr lang="en-US" dirty="0" err="1" smtClean="0"/>
              <a:t>Hexaflouride</a:t>
            </a:r>
            <a:r>
              <a:rPr lang="en-US" dirty="0" smtClean="0"/>
              <a:t> SF6, gun HV power supply tank to suppress corona and HV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2" y="935116"/>
            <a:ext cx="5934903" cy="4001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991" y="935116"/>
            <a:ext cx="5667402" cy="4001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765" y="4982597"/>
            <a:ext cx="428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ODH 1 when u-tubes are being stabbed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12864" y="4982597"/>
            <a:ext cx="516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Conditions are described on white board at entryway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25" y="4311766"/>
            <a:ext cx="3020123" cy="2152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25" y="900127"/>
            <a:ext cx="3020123" cy="3369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2070" y="902140"/>
            <a:ext cx="3854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We don’t “take credit” for ventilation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Blower needs electricity and this might not be available when things go wrong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2102469"/>
            <a:ext cx="2920173" cy="41898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08870" y="849294"/>
            <a:ext cx="3911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Volume of SF6 is small compared to volume of room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SF6 is heavy compared to air, it would occupy space &lt; 1” thick on floor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465" y="3740201"/>
            <a:ext cx="2510960" cy="27271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02627" y="3328034"/>
            <a:ext cx="410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Orifice used to restrict GN2 flow to UITF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 160 </a:t>
            </a:r>
            <a:r>
              <a:rPr lang="en-US" dirty="0" smtClean="0"/>
              <a:t>Training </a:t>
            </a:r>
            <a:r>
              <a:rPr lang="en-US" dirty="0" smtClean="0"/>
              <a:t>Outline:  PowerPoint slides + Tour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0532" y="6404181"/>
            <a:ext cx="2523021" cy="365125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537882" y="841231"/>
            <a:ext cx="82475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UITF overview: capabilities and uses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About UITF: geographic location, regions Cave1 Cave2 rooftop, fire extinguishers, pull stations, phones, dosimeter requirements, etc.,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Rooftops Cave1 and Cave2:  electronics racks, names and locations, access restrictions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ODH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UOD, ASE and </a:t>
            </a:r>
            <a:r>
              <a:rPr lang="en-US" dirty="0" smtClean="0">
                <a:solidFill>
                  <a:srgbClr val="FF0000"/>
                </a:solidFill>
              </a:rPr>
              <a:t>FSAD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Commissioning, then Operating the UITF accelerator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Beam Authorization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Credited Controls and Defense in Depth: current limits at UITF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PSS description, including Sweeping the </a:t>
            </a:r>
            <a:r>
              <a:rPr lang="en-US" dirty="0" smtClean="0">
                <a:solidFill>
                  <a:srgbClr val="FF0000"/>
                </a:solidFill>
              </a:rPr>
              <a:t>enclosure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Gun modes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Gun HV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Drive laser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Valves and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Magnets used at UITF including field maps and dipole calibrations (I versus B)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Beam position monitors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Current monitoring: cups, dumps, apertures, BCMs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systems: field control chassis, drive laser, choppers, </a:t>
            </a:r>
            <a:r>
              <a:rPr lang="en-US" dirty="0" err="1"/>
              <a:t>buncher</a:t>
            </a:r>
            <a:r>
              <a:rPr lang="en-US" dirty="0"/>
              <a:t>, two cell, seven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07447" y="1926856"/>
            <a:ext cx="4892236" cy="3123739"/>
            <a:chOff x="178809" y="1332172"/>
            <a:chExt cx="4892236" cy="3123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09" y="1332172"/>
              <a:ext cx="2382168" cy="31237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685" y="1332172"/>
              <a:ext cx="2355360" cy="312373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97852" y="1003526"/>
            <a:ext cx="4901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Cave1: two penetrations provide passive venting, note tall chimneys to keep workers on Cave1 rooftop safe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327930" y="2183819"/>
            <a:ext cx="5120435" cy="3136742"/>
            <a:chOff x="6327930" y="2183819"/>
            <a:chExt cx="5120435" cy="31367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7930" y="2183819"/>
              <a:ext cx="2385763" cy="31367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5166" y="2183819"/>
              <a:ext cx="2643199" cy="313674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6307393" y="5320561"/>
            <a:ext cx="5140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Cave1: the other penetrations are blocked to provide safety for people working on Cave1 rooftop, inside the racks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33812" y="1414691"/>
            <a:ext cx="521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Large passive vent inside Cave2 (fans in photo not required for ODH safety)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3" y="936913"/>
            <a:ext cx="5182310" cy="3525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319" y="2433081"/>
            <a:ext cx="6077798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77829" y="1120613"/>
            <a:ext cx="681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We vent the circle-seal relief valve out of the UITF enclosure, and we direct the flow of gas from parallel plate relieve valve upward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359" y="2159529"/>
            <a:ext cx="3134252" cy="4196823"/>
          </a:xfrm>
          <a:prstGeom prst="rect">
            <a:avLst/>
          </a:prstGeom>
        </p:spPr>
      </p:pic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2" y="852708"/>
            <a:ext cx="311785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69" y="2525200"/>
            <a:ext cx="4646748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3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57525" y="1290942"/>
            <a:ext cx="39483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All of the trenches are packed with foam to restrict the flow of heavy gasses to occupied areas, like the control room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(trenches also packed with sand and lead brick, to provide radiation shielding)</a:t>
            </a:r>
            <a:endParaRPr lang="en-US" dirty="0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4" y="917982"/>
            <a:ext cx="6797675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37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Oxygen Deficiency Hazards (ODH) at UITF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20882" y="1371984"/>
            <a:ext cx="39828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ODH monitoring system, built and maintained by Safety System Group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Periodic checks of the heads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Three heads for helium, one head for nitrogen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ODH beacons and sirens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842681"/>
            <a:ext cx="4270537" cy="2950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1" y="3448609"/>
            <a:ext cx="4270537" cy="2907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10" y="1266174"/>
            <a:ext cx="2852590" cy="3828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181" y="3448609"/>
            <a:ext cx="3670275" cy="27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" y="807031"/>
            <a:ext cx="12136930" cy="35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/>
          <p:cNvSpPr/>
          <p:nvPr/>
        </p:nvSpPr>
        <p:spPr>
          <a:xfrm rot="6057973">
            <a:off x="2103929" y="1705069"/>
            <a:ext cx="737022" cy="247664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6055410">
            <a:off x="6833909" y="1027596"/>
            <a:ext cx="740421" cy="567270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2918" y="3494615"/>
            <a:ext cx="52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6283" y="437395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MeV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81574" y="3878194"/>
            <a:ext cx="10053238" cy="2223502"/>
            <a:chOff x="681574" y="3878194"/>
            <a:chExt cx="10053238" cy="2223502"/>
          </a:xfrm>
        </p:grpSpPr>
        <p:sp>
          <p:nvSpPr>
            <p:cNvPr id="14" name="TextBox 13"/>
            <p:cNvSpPr txBox="1"/>
            <p:nvPr/>
          </p:nvSpPr>
          <p:spPr>
            <a:xfrm>
              <a:off x="681574" y="3878194"/>
              <a:ext cx="2342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Gun Test Stand here…..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89949" y="4735911"/>
              <a:ext cx="2660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“accelerator” over here…..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1574" y="5455365"/>
              <a:ext cx="10053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“mode” matters, Gun Test Stand versus Accelerator.  How will you know which mode we are in?  More on this topic later when we discuss “beam authorization”</a:t>
              </a:r>
              <a:endParaRPr lang="en-US" dirty="0"/>
            </a:p>
          </p:txBody>
        </p:sp>
      </p:grp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205704" y="171857"/>
            <a:ext cx="11285837" cy="487490"/>
          </a:xfrm>
        </p:spPr>
        <p:txBody>
          <a:bodyPr/>
          <a:lstStyle/>
          <a:p>
            <a:r>
              <a:rPr lang="en-US" dirty="0"/>
              <a:t>UITF Accelerator…also a “Gun Test Stand”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1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5"/>
          <a:stretch/>
        </p:blipFill>
        <p:spPr>
          <a:xfrm>
            <a:off x="105524" y="885825"/>
            <a:ext cx="4132319" cy="517364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7031" y="236749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https://wiki.jlab.org/ciswiki/index.php/UITF_Official_Documents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96" y="896919"/>
            <a:ext cx="3915557" cy="5162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36" y="875192"/>
            <a:ext cx="3864126" cy="5173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0789" y="6006070"/>
            <a:ext cx="403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https://www.jlab.org/eshq/ProgramDocs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281" y="3550289"/>
            <a:ext cx="37270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These documents were approved</a:t>
            </a:r>
            <a:r>
              <a:rPr lang="en-US" dirty="0"/>
              <a:t> </a:t>
            </a:r>
            <a:r>
              <a:rPr lang="en-US" dirty="0" smtClean="0"/>
              <a:t>by Lab Leadership and TJSO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Shielding Assessment and Commissioning Plan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38995" y="6028645"/>
            <a:ext cx="490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https://wiki.jlab.org/ciswiki/index.php/UITF_Official_Documents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236" y="4307992"/>
            <a:ext cx="483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https://wiki.jlab.org/ciswiki/index.php/UITF_Safety_Documents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4" y="1075685"/>
            <a:ext cx="5339468" cy="3269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922" y="5028039"/>
            <a:ext cx="422917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Shielding is adequate for 100 </a:t>
            </a:r>
            <a:r>
              <a:rPr lang="en-US" dirty="0" err="1" smtClean="0"/>
              <a:t>uA</a:t>
            </a:r>
            <a:r>
              <a:rPr lang="en-US" dirty="0" smtClean="0"/>
              <a:t> CW beam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318" b="33657"/>
          <a:stretch/>
        </p:blipFill>
        <p:spPr>
          <a:xfrm>
            <a:off x="5561737" y="833717"/>
            <a:ext cx="6495797" cy="51905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6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69" y="127171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Procedures: preferred way of doing business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3386" y="791283"/>
            <a:ext cx="5452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https://wiki.jlab.org/ciswiki/index.php/UITC_Operations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0" y="1144528"/>
            <a:ext cx="4392948" cy="56341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54810" y="7657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https://wiki.jlab.org/ciswiki/index.php/Document-Controlled_Procedures_and_Assessments_for_UITF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586" y="1449706"/>
            <a:ext cx="6334173" cy="527177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33386" y="2563906"/>
            <a:ext cx="3309061" cy="4123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69" y="127171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Procedures: preferred way of doing business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2" y="769901"/>
            <a:ext cx="6032337" cy="60163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4587" y="1387785"/>
            <a:ext cx="5441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https://wiki.jlab.org/ciswiki/index.php/UITF_Procedures_not_managed_via_document_control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2858" y="4010568"/>
            <a:ext cx="575330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f you Operate UITF, you are going to contribute procedures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 160 </a:t>
            </a:r>
            <a:r>
              <a:rPr lang="en-US" dirty="0" smtClean="0"/>
              <a:t>Training </a:t>
            </a:r>
            <a:r>
              <a:rPr lang="en-US" dirty="0" smtClean="0"/>
              <a:t>Outline:  PowerPoint slides + Tour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720" y="6356351"/>
            <a:ext cx="2693351" cy="365125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1892" y="875274"/>
            <a:ext cx="688021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Booster: SRF and </a:t>
            </a:r>
            <a:r>
              <a:rPr lang="en-US" sz="2000" dirty="0" err="1">
                <a:solidFill>
                  <a:srgbClr val="0070C0"/>
                </a:solidFill>
              </a:rPr>
              <a:t>Cryo</a:t>
            </a:r>
            <a:r>
              <a:rPr lang="en-US" sz="2000" dirty="0">
                <a:solidFill>
                  <a:srgbClr val="0070C0"/>
                </a:solidFill>
              </a:rPr>
              <a:t> features related to CTF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MPS description, including clearing faults, masking FSD nodes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Save and restore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Archiver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UED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Channel Access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User accounts, logging 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UITF utilities: electrical power, LCW, GN2 and compressed air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Signs!  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Emergency </a:t>
            </a:r>
            <a:r>
              <a:rPr lang="en-US" sz="2000" dirty="0">
                <a:solidFill>
                  <a:srgbClr val="0070C0"/>
                </a:solidFill>
              </a:rPr>
              <a:t>response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" y="807031"/>
            <a:ext cx="12136930" cy="35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/>
          <p:cNvSpPr/>
          <p:nvPr/>
        </p:nvSpPr>
        <p:spPr>
          <a:xfrm rot="6057973">
            <a:off x="2103929" y="1705069"/>
            <a:ext cx="737022" cy="247664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9139" y="110010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UITF Accelerator…also a “Gun Test Stand”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 rot="6055410">
            <a:off x="6833909" y="1027596"/>
            <a:ext cx="740421" cy="567270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2918" y="3494615"/>
            <a:ext cx="52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6283" y="437395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MeV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81574" y="3878194"/>
            <a:ext cx="10053238" cy="1946503"/>
            <a:chOff x="681574" y="3878194"/>
            <a:chExt cx="10053238" cy="1946503"/>
          </a:xfrm>
        </p:grpSpPr>
        <p:sp>
          <p:nvSpPr>
            <p:cNvPr id="14" name="TextBox 13"/>
            <p:cNvSpPr txBox="1"/>
            <p:nvPr/>
          </p:nvSpPr>
          <p:spPr>
            <a:xfrm>
              <a:off x="681574" y="3878194"/>
              <a:ext cx="2342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Gun Test Stand here…..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89949" y="4735911"/>
              <a:ext cx="2660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“accelerator” over here…..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1574" y="5455365"/>
              <a:ext cx="10053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“mode” matters, Gun Test Stand versus Accelerator.  How will you know which mode we are in?  </a:t>
              </a:r>
              <a:endParaRPr lang="en-US" dirty="0"/>
            </a:p>
          </p:txBody>
        </p:sp>
      </p:grp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9139" y="110010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Beam Authorization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2" y="798361"/>
            <a:ext cx="7192379" cy="5468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940" y="1793862"/>
            <a:ext cx="6611273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1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9139" y="110010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Beam Authorization:  Lock-out the valve upstream of booster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98327" y="862634"/>
            <a:ext cx="3438149" cy="5604702"/>
            <a:chOff x="367553" y="807142"/>
            <a:chExt cx="3438149" cy="56047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329" r="4582"/>
            <a:stretch/>
          </p:blipFill>
          <p:spPr>
            <a:xfrm>
              <a:off x="367553" y="807142"/>
              <a:ext cx="3433482" cy="27746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420" y="3637239"/>
              <a:ext cx="3433282" cy="27746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19" y="1122256"/>
            <a:ext cx="4658375" cy="4820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94" y="1436563"/>
            <a:ext cx="3361945" cy="440135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245119" y="1981200"/>
            <a:ext cx="4389857" cy="2687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Credited Control: Radiation </a:t>
            </a:r>
            <a:r>
              <a:rPr lang="en-US" dirty="0" smtClean="0"/>
              <a:t>Shielding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23" y="1007158"/>
            <a:ext cx="6370116" cy="40608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1893" y="848132"/>
            <a:ext cx="4127500" cy="5499100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831" y="2447933"/>
            <a:ext cx="6089416" cy="39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Credited Control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Credited Control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Personnel Safety System (PSS)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2" y="896679"/>
            <a:ext cx="4544059" cy="5534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5126" y="1321578"/>
            <a:ext cx="58786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PSS chassis inside the UITF Control Room.  </a:t>
            </a:r>
            <a:r>
              <a:rPr lang="en-US" dirty="0"/>
              <a:t>N</a:t>
            </a:r>
            <a:r>
              <a:rPr lang="en-US" dirty="0" smtClean="0"/>
              <a:t>o computer console, no epics </a:t>
            </a:r>
            <a:r>
              <a:rPr lang="en-US" dirty="0" err="1" smtClean="0"/>
              <a:t>readback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Modes:  OPEN, SWEEP,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Lights on the PSS chassis display status and system 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Laser bypass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5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Sweeping the Cave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46256" y="-237484"/>
            <a:ext cx="5877745" cy="8154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238" r="7703"/>
          <a:stretch/>
        </p:blipFill>
        <p:spPr>
          <a:xfrm>
            <a:off x="8461470" y="1293637"/>
            <a:ext cx="3236259" cy="44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Bypass Mode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9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UITF Hardware and Controls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7882" y="841231"/>
            <a:ext cx="82475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UITF overview: capabilities and uses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About UITF: geographic location, regions Cave1 Cave2 rooftop, fire extinguishers, pull stations, phones, dosimeter requirements, etc.,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Rooftops Cave1 and Cave2:  electronics racks, names and locations, access restrictions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ODH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UOD, ASE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FSAD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Commissioning, then Operating the UITF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Beam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Authorization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Credited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Controls and Defense in Depth: current limits at UITF 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PSS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description, including Sweeping the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enclosure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Gun modes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Gun HV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Drive laser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Valves and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Magnets used at UITF including field maps and dipole calibrations (I versus B)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Beam position monitors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Current monitoring: cups, dumps, apertures, BCMs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systems: field control chassis, drive laser, choppers, </a:t>
            </a:r>
            <a:r>
              <a:rPr lang="en-US" dirty="0" err="1"/>
              <a:t>buncher</a:t>
            </a:r>
            <a:r>
              <a:rPr lang="en-US" dirty="0"/>
              <a:t>, two cell, seven cell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90208" y="4729870"/>
            <a:ext cx="2107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of these items is mostly identical to controls at CEBAF, by design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8373918" y="3967409"/>
            <a:ext cx="958273" cy="272525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UITF, what can it be used for?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600075" y="827387"/>
          <a:ext cx="10943710" cy="5436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24294260"/>
                    </a:ext>
                  </a:extLst>
                </a:gridCol>
                <a:gridCol w="2187699">
                  <a:extLst>
                    <a:ext uri="{9D8B030D-6E8A-4147-A177-3AD203B41FA5}">
                      <a16:colId xmlns:a16="http://schemas.microsoft.com/office/drawing/2014/main" val="430961387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578632092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18879811"/>
                    </a:ext>
                  </a:extLst>
                </a:gridCol>
                <a:gridCol w="2154067">
                  <a:extLst>
                    <a:ext uri="{9D8B030D-6E8A-4147-A177-3AD203B41FA5}">
                      <a16:colId xmlns:a16="http://schemas.microsoft.com/office/drawing/2014/main" val="4068538791"/>
                    </a:ext>
                  </a:extLst>
                </a:gridCol>
                <a:gridCol w="885924">
                  <a:extLst>
                    <a:ext uri="{9D8B030D-6E8A-4147-A177-3AD203B41FA5}">
                      <a16:colId xmlns:a16="http://schemas.microsoft.com/office/drawing/2014/main" val="4103368961"/>
                    </a:ext>
                  </a:extLst>
                </a:gridCol>
              </a:tblGrid>
              <a:tr h="221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Application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Beam Energy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Beam Current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Notes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Presenter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9126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QCM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6 MeV, but prefer up to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three or four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tests complete before long shutdown of 2020, when QCM to be installed at CEBAF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R. Kazimi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00288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HDIce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~ 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tuning, 0.25 to 5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production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four or five run periods, </a:t>
                      </a:r>
                      <a:r>
                        <a:rPr lang="en-US" sz="1300" u="none" strike="noStrike" dirty="0" smtClean="0">
                          <a:effectLst/>
                          <a:latin typeface="+mn-lt"/>
                        </a:rPr>
                        <a:t>two-weeks 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long each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target provides transverse polarization required for 3 A-rated Hall B experiments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Sandorfi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2397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Manufacturing polarized targets for CEBAF via DNP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 to 18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 to 10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hours, days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likely some R&amp;D to determine optimum polarizing conditions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C. Keith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0004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Bubble Chamber astrophysics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4 - 10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0.01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3 weeks, ~ 3 runs/year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UITF better location than CEBAF injector, when CEBAF shutdowns are short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Suleiman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54849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MeV parity violation experiment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milliamps preferred, will reduce 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months to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beam, transmission geometry offers advantages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Carlini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078575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Testing Nb</a:t>
                      </a:r>
                      <a:r>
                        <a:rPr lang="en-US" sz="1300" u="none" strike="noStrike" baseline="-25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Sn-coated cavities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determining the beam energy of test cavity is point of test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as many tests as possible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Nb3Sn cavities require only 4K Helium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G. Eremeev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22291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Wastewater treatment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2- 10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imagine week-long test durations over three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together with local partners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G.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Ciovati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0858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Polarized positron source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staged tests, likely many required, 1-week long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J. Grames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140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fast kicker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together with sbir-partner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H. Wang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5873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testing high bunch charge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Grames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and 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Guo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041586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214" y="6467336"/>
            <a:ext cx="2559915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40464" y="265552"/>
            <a:ext cx="370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a workshop December </a:t>
            </a:r>
            <a:r>
              <a:rPr lang="en-US" dirty="0"/>
              <a:t>12, 2018</a:t>
            </a:r>
          </a:p>
        </p:txBody>
      </p:sp>
    </p:spTree>
    <p:extLst>
      <p:ext uri="{BB962C8B-B14F-4D97-AF65-F5344CB8AC3E}">
        <p14:creationId xmlns:p14="http://schemas.microsoft.com/office/powerpoint/2010/main" val="6737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is a </a:t>
            </a:r>
            <a:r>
              <a:rPr lang="en-US" dirty="0"/>
              <a:t>10 MeV </a:t>
            </a:r>
            <a:r>
              <a:rPr lang="en-US" dirty="0" smtClean="0"/>
              <a:t>spin-polarized electron accelerator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1247852"/>
            <a:ext cx="11287125" cy="3171929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545" y="4682913"/>
            <a:ext cx="10838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Today, UITF is used as a test bed to evaluate new hardware destined for CEBAF.  Examples include Wien filters, 200 kV </a:t>
            </a:r>
            <a:r>
              <a:rPr lang="en-US" sz="2000" dirty="0" err="1" smtClean="0"/>
              <a:t>photogun</a:t>
            </a:r>
            <a:r>
              <a:rPr lang="en-US" sz="2000" dirty="0" smtClean="0"/>
              <a:t>, new booster to replace CEBAF ¼ CM, </a:t>
            </a:r>
            <a:r>
              <a:rPr lang="en-US" sz="2000" dirty="0" err="1" smtClean="0"/>
              <a:t>HDIce</a:t>
            </a:r>
            <a:r>
              <a:rPr lang="en-US" sz="2000" dirty="0" smtClean="0"/>
              <a:t> target, PSS beam current monitor, new </a:t>
            </a:r>
            <a:r>
              <a:rPr lang="en-US" sz="2000" dirty="0" err="1" smtClean="0"/>
              <a:t>ItoV</a:t>
            </a:r>
            <a:r>
              <a:rPr lang="en-US" sz="2000" dirty="0" smtClean="0"/>
              <a:t> amplifier system, non-invasive </a:t>
            </a:r>
            <a:r>
              <a:rPr lang="en-US" sz="2000" dirty="0" err="1" smtClean="0"/>
              <a:t>polarimeter</a:t>
            </a:r>
            <a:r>
              <a:rPr lang="en-US" sz="2000" dirty="0" smtClean="0"/>
              <a:t>, etc.,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96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9139" y="110010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Geographic Features of UITF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28771" y="1407856"/>
            <a:ext cx="238182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Located inside Test Lab building 58 high bay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6"/>
          <a:stretch/>
        </p:blipFill>
        <p:spPr>
          <a:xfrm>
            <a:off x="195211" y="782925"/>
            <a:ext cx="5657213" cy="568441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34353" y="4231341"/>
            <a:ext cx="663388" cy="824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022024" y="2069459"/>
            <a:ext cx="5140776" cy="2238401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57" y="3106914"/>
            <a:ext cx="6034071" cy="273296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7162800" y="2069459"/>
            <a:ext cx="331694" cy="99647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06749" y="480333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CMTF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561478" y="4799744"/>
            <a:ext cx="5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VTA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79005" y="313888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TL1137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71176" y="5160649"/>
            <a:ext cx="19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workspace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0463441" y="5470546"/>
            <a:ext cx="15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 fabrication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331671" y="3094059"/>
            <a:ext cx="16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CTF refrigerator</a:t>
            </a:r>
            <a:endParaRPr lang="en-US" dirty="0"/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993397"/>
            <a:ext cx="11287125" cy="429262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024" y="240539"/>
            <a:ext cx="11559706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Cave1, Cave2, Control Room, Laser Room, Mechanical Room, Labyrinth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55124" y="4081918"/>
            <a:ext cx="1205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Bubba’s office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833994" y="4246948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22893" y="3027534"/>
            <a:ext cx="138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1126A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1082" y="2572870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82753" y="3274952"/>
            <a:ext cx="13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1126B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79040" y="2201940"/>
            <a:ext cx="8152168" cy="4001168"/>
            <a:chOff x="1779040" y="2201940"/>
            <a:chExt cx="8152168" cy="4001168"/>
          </a:xfrm>
        </p:grpSpPr>
        <p:grpSp>
          <p:nvGrpSpPr>
            <p:cNvPr id="16" name="Group 15"/>
            <p:cNvGrpSpPr/>
            <p:nvPr/>
          </p:nvGrpSpPr>
          <p:grpSpPr>
            <a:xfrm>
              <a:off x="3793451" y="2201940"/>
              <a:ext cx="4658884" cy="3517040"/>
              <a:chOff x="3793451" y="2201940"/>
              <a:chExt cx="4658884" cy="351704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793451" y="2650938"/>
                <a:ext cx="4658884" cy="3068042"/>
                <a:chOff x="3845295" y="2654531"/>
                <a:chExt cx="4658884" cy="3068042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45295" y="5187408"/>
                  <a:ext cx="445472" cy="535165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982013" y="2654531"/>
                  <a:ext cx="415246" cy="498853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58707" y="3699776"/>
                  <a:ext cx="445472" cy="535165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30436" y="2957595"/>
                  <a:ext cx="445472" cy="535165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0489" y="2201940"/>
                <a:ext cx="334926" cy="429007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1779040" y="5833776"/>
              <a:ext cx="8152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There is fire suppression inside these rooms, and in the UITF enclosure, i.e., sprinklers</a:t>
              </a:r>
              <a:endParaRPr lang="en-US" dirty="0"/>
            </a:p>
          </p:txBody>
        </p:sp>
      </p:grp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993397"/>
            <a:ext cx="11287125" cy="429262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8024" y="240539"/>
            <a:ext cx="11559706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Cave1, Cave2, Control Room, Laser Room, Mechanical Room, Labyrinth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55124" y="4081918"/>
            <a:ext cx="1205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Bubba’s office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833994" y="4246948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22893" y="3027534"/>
            <a:ext cx="138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1126A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1082" y="2572870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82753" y="3274952"/>
            <a:ext cx="13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Room 1126B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833994" y="1895855"/>
            <a:ext cx="3817760" cy="2218320"/>
            <a:chOff x="5833994" y="1864252"/>
            <a:chExt cx="3817760" cy="22183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2824" y="2702047"/>
              <a:ext cx="434104" cy="43766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6496" y="3560696"/>
              <a:ext cx="434104" cy="43766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9332" y="3644910"/>
              <a:ext cx="434104" cy="43766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7650" y="1909289"/>
              <a:ext cx="434104" cy="43766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3994" y="1864252"/>
              <a:ext cx="434104" cy="437662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454573" y="5601741"/>
            <a:ext cx="468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there’s good cell phone reception in these areas</a:t>
            </a:r>
            <a:endParaRPr lang="en-US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2077" y="137595"/>
            <a:ext cx="11842861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Cave1 rooftop, Cave2 rooftop, moveable shielding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2" y="847344"/>
            <a:ext cx="9959789" cy="5509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8170" y="2410823"/>
            <a:ext cx="1898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Cave2 rooftop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Tiles are movable!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1944" y="3221627"/>
            <a:ext cx="102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labyrinth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43194" y="1203338"/>
            <a:ext cx="1818620" cy="3477008"/>
            <a:chOff x="7643194" y="1203338"/>
            <a:chExt cx="1818620" cy="3477008"/>
          </a:xfrm>
        </p:grpSpPr>
        <p:grpSp>
          <p:nvGrpSpPr>
            <p:cNvPr id="14" name="Group 13"/>
            <p:cNvGrpSpPr/>
            <p:nvPr/>
          </p:nvGrpSpPr>
          <p:grpSpPr>
            <a:xfrm>
              <a:off x="8320727" y="1572150"/>
              <a:ext cx="1141087" cy="3108196"/>
              <a:chOff x="8006863" y="1123152"/>
              <a:chExt cx="1141087" cy="310819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8006863" y="1123152"/>
                <a:ext cx="1141087" cy="3108196"/>
                <a:chOff x="8058707" y="1126745"/>
                <a:chExt cx="1141087" cy="3108196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058707" y="3699776"/>
                  <a:ext cx="445472" cy="535165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54322" y="1126745"/>
                  <a:ext cx="445472" cy="535165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17409" y="1255408"/>
                <a:ext cx="334926" cy="429007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7643194" y="2139636"/>
              <a:ext cx="1511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Cave1 rooftop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6623" y="1203338"/>
              <a:ext cx="434104" cy="437662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207960" y="2425467"/>
            <a:ext cx="136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Helium vent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2775" y="5266965"/>
            <a:ext cx="801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There is NO fire suppression in building 58 Test Lab High Bay, there are NO </a:t>
            </a:r>
            <a:r>
              <a:rPr lang="en-US" dirty="0" err="1" smtClean="0">
                <a:solidFill>
                  <a:schemeClr val="bg1"/>
                </a:solidFill>
              </a:rPr>
              <a:t>spinklers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5352" y="6467336"/>
            <a:ext cx="2429918" cy="311322"/>
          </a:xfrm>
        </p:spPr>
        <p:txBody>
          <a:bodyPr/>
          <a:lstStyle/>
          <a:p>
            <a:r>
              <a:rPr lang="en-US" dirty="0" smtClean="0"/>
              <a:t>SAF 160: UITF Operator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4399</TotalTime>
  <Words>2095</Words>
  <Application>Microsoft Office PowerPoint</Application>
  <PresentationFormat>Widescreen</PresentationFormat>
  <Paragraphs>331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.PingFangSC-Regular</vt:lpstr>
      <vt:lpstr>Arial</vt:lpstr>
      <vt:lpstr>Calibri</vt:lpstr>
      <vt:lpstr>PingFangSC-Regular</vt:lpstr>
      <vt:lpstr>Theme1</vt:lpstr>
      <vt:lpstr>UITF Operator Training – SAF160</vt:lpstr>
      <vt:lpstr>SAF 160 Training Outline:  PowerPoint slides + Tour</vt:lpstr>
      <vt:lpstr>SAF 160 Training Outline:  PowerPoint slides + Tour</vt:lpstr>
      <vt:lpstr>UITF, what can it be used for?</vt:lpstr>
      <vt:lpstr>UITF is a 10 MeV spin-polarized electron accelerator</vt:lpstr>
      <vt:lpstr>Geographic Features of UITF</vt:lpstr>
      <vt:lpstr>Cave1, Cave2, Control Room, Laser Room, Mechanical Room, Labyrinth</vt:lpstr>
      <vt:lpstr>Cave1, Cave2, Control Room, Laser Room, Mechanical Room, Labyrinth</vt:lpstr>
      <vt:lpstr>Cave1 rooftop, Cave2 rooftop, moveable shielding</vt:lpstr>
      <vt:lpstr> See how roof tiles are moved? Test the spin-polarized target “HDIce” </vt:lpstr>
      <vt:lpstr>UITF rooftop, electronics and storage….</vt:lpstr>
      <vt:lpstr>Access Restrictions, dosimeter requirements</vt:lpstr>
      <vt:lpstr>Entering the Enclosure when OPEN, no dosimetry required</vt:lpstr>
      <vt:lpstr>Magenta Beacons</vt:lpstr>
      <vt:lpstr>UITF Rooftops when Magenta Beacons are ON</vt:lpstr>
      <vt:lpstr>Oxygen Deficiency Hazards (ODH) at UITF</vt:lpstr>
      <vt:lpstr>Oxygen Deficiency Hazards (ODH) at UITF</vt:lpstr>
      <vt:lpstr>Oxygen Deficiency Hazards (ODH) at UITF</vt:lpstr>
      <vt:lpstr>Oxygen Deficiency Hazards (ODH) at UITF</vt:lpstr>
      <vt:lpstr>Oxygen Deficiency Hazards (ODH) at UITF</vt:lpstr>
      <vt:lpstr>Oxygen Deficiency Hazards (ODH) at UITF</vt:lpstr>
      <vt:lpstr>Oxygen Deficiency Hazards (ODH) at UITF</vt:lpstr>
      <vt:lpstr>Oxygen Deficiency Hazards (ODH) at UITF</vt:lpstr>
      <vt:lpstr>Oxygen Deficiency Hazards (ODH) at UITF</vt:lpstr>
      <vt:lpstr>UITF Accelerator…also a “Gun Test Stand”</vt:lpstr>
      <vt:lpstr>Official Documentation</vt:lpstr>
      <vt:lpstr>Radiation Shielding Assessment and Commissioning Plan</vt:lpstr>
      <vt:lpstr>Procedures: preferred way of doing business</vt:lpstr>
      <vt:lpstr>Procedures: preferred way of doing business</vt:lpstr>
      <vt:lpstr>UITF Accelerator…also a “Gun Test Stand”</vt:lpstr>
      <vt:lpstr>Beam Authorization</vt:lpstr>
      <vt:lpstr>Beam Authorization:  Lock-out the valve upstream of booster</vt:lpstr>
      <vt:lpstr>Credited Control: Radiation Shielding</vt:lpstr>
      <vt:lpstr>Credited Control</vt:lpstr>
      <vt:lpstr>Credited Control</vt:lpstr>
      <vt:lpstr>Personnel Safety System (PSS)</vt:lpstr>
      <vt:lpstr>Sweeping the Cave</vt:lpstr>
      <vt:lpstr>Laser Bypass Mode</vt:lpstr>
      <vt:lpstr>UITF Hardware and Controls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Matthew Poelker</cp:lastModifiedBy>
  <cp:revision>81</cp:revision>
  <dcterms:created xsi:type="dcterms:W3CDTF">2018-09-06T13:32:58Z</dcterms:created>
  <dcterms:modified xsi:type="dcterms:W3CDTF">2020-03-08T18:13:43Z</dcterms:modified>
</cp:coreProperties>
</file>