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695" autoAdjust="0"/>
  </p:normalViewPr>
  <p:slideViewPr>
    <p:cSldViewPr>
      <p:cViewPr varScale="1">
        <p:scale>
          <a:sx n="22" d="100"/>
          <a:sy n="22" d="100"/>
        </p:scale>
        <p:origin x="630" y="4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.wmf"/><Relationship Id="rId18" Type="http://schemas.openxmlformats.org/officeDocument/2006/relationships/image" Target="../media/image9.jpeg"/><Relationship Id="rId26" Type="http://schemas.openxmlformats.org/officeDocument/2006/relationships/image" Target="../media/image17.png"/><Relationship Id="rId39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2.png"/><Relationship Id="rId34" Type="http://schemas.openxmlformats.org/officeDocument/2006/relationships/image" Target="../media/image25.jpg"/><Relationship Id="rId7" Type="http://schemas.openxmlformats.org/officeDocument/2006/relationships/image" Target="../media/image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0.png"/><Relationship Id="rId25" Type="http://schemas.openxmlformats.org/officeDocument/2006/relationships/image" Target="../media/image16.png"/><Relationship Id="rId33" Type="http://schemas.openxmlformats.org/officeDocument/2006/relationships/image" Target="../media/image24.jpeg"/><Relationship Id="rId38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41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wmf"/><Relationship Id="rId24" Type="http://schemas.openxmlformats.org/officeDocument/2006/relationships/image" Target="../media/image15.png"/><Relationship Id="rId32" Type="http://schemas.openxmlformats.org/officeDocument/2006/relationships/image" Target="../media/image23.gif"/><Relationship Id="rId37" Type="http://schemas.openxmlformats.org/officeDocument/2006/relationships/image" Target="../media/image28.gif"/><Relationship Id="rId40" Type="http://schemas.openxmlformats.org/officeDocument/2006/relationships/image" Target="../media/image6.wmf"/><Relationship Id="rId5" Type="http://schemas.openxmlformats.org/officeDocument/2006/relationships/image" Target="../media/image8.jpe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14.jpeg"/><Relationship Id="rId28" Type="http://schemas.openxmlformats.org/officeDocument/2006/relationships/image" Target="../media/image19.png"/><Relationship Id="rId36" Type="http://schemas.openxmlformats.org/officeDocument/2006/relationships/image" Target="../media/image27.jpe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jpeg"/><Relationship Id="rId31" Type="http://schemas.openxmlformats.org/officeDocument/2006/relationships/image" Target="../media/image22.png"/><Relationship Id="rId4" Type="http://schemas.openxmlformats.org/officeDocument/2006/relationships/image" Target="../media/image7.tiff"/><Relationship Id="rId9" Type="http://schemas.openxmlformats.org/officeDocument/2006/relationships/image" Target="../media/image2.wmf"/><Relationship Id="rId14" Type="http://schemas.openxmlformats.org/officeDocument/2006/relationships/image" Target="../media/image9.png"/><Relationship Id="rId22" Type="http://schemas.openxmlformats.org/officeDocument/2006/relationships/image" Target="../media/image13.jpeg"/><Relationship Id="rId27" Type="http://schemas.openxmlformats.org/officeDocument/2006/relationships/image" Target="../media/image18.png"/><Relationship Id="rId30" Type="http://schemas.openxmlformats.org/officeDocument/2006/relationships/image" Target="../media/image21.jpeg"/><Relationship Id="rId35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21024216" y="4839276"/>
            <a:ext cx="10412853" cy="14235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3" name="Rounded Rectangle 112"/>
          <p:cNvSpPr/>
          <p:nvPr/>
        </p:nvSpPr>
        <p:spPr>
          <a:xfrm>
            <a:off x="10375134" y="4845973"/>
            <a:ext cx="10532620" cy="14235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14390" y="4800599"/>
            <a:ext cx="9799910" cy="14235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31605672" y="4822283"/>
            <a:ext cx="9229331" cy="14149250"/>
          </a:xfrm>
          <a:prstGeom prst="roundRect">
            <a:avLst>
              <a:gd name="adj" fmla="val 1456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956769" y="381000"/>
            <a:ext cx="39871392" cy="411355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721413" y="616573"/>
            <a:ext cx="39838987" cy="38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 smtClean="0"/>
              <a:t>Magnetized Electron </a:t>
            </a:r>
            <a:r>
              <a:rPr lang="en-US" sz="7200" b="1" dirty="0"/>
              <a:t>Beam </a:t>
            </a:r>
            <a:r>
              <a:rPr lang="en-US" sz="7200" b="1" dirty="0" smtClean="0"/>
              <a:t>for Ion Cooling at JLEIC</a:t>
            </a:r>
            <a:endParaRPr lang="en-US" sz="72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Y. Wang, P. Adderley, </a:t>
            </a:r>
            <a:r>
              <a:rPr lang="en-US" sz="6000" dirty="0" smtClean="0">
                <a:latin typeface="Calibri" pitchFamily="34" charset="0"/>
              </a:rPr>
              <a:t>J</a:t>
            </a:r>
            <a:r>
              <a:rPr lang="en-US" sz="6000" dirty="0">
                <a:latin typeface="Calibri" pitchFamily="34" charset="0"/>
              </a:rPr>
              <a:t>. </a:t>
            </a:r>
            <a:r>
              <a:rPr lang="en-US" sz="6000" dirty="0" err="1" smtClean="0">
                <a:latin typeface="Calibri" pitchFamily="34" charset="0"/>
              </a:rPr>
              <a:t>Benesch</a:t>
            </a:r>
            <a:r>
              <a:rPr lang="en-US" sz="6000" dirty="0">
                <a:latin typeface="Calibri" pitchFamily="34" charset="0"/>
              </a:rPr>
              <a:t>, B. Bullard, </a:t>
            </a:r>
            <a:r>
              <a:rPr lang="en-US" sz="6000" dirty="0" smtClean="0">
                <a:latin typeface="Calibri" pitchFamily="34" charset="0"/>
              </a:rPr>
              <a:t>J. </a:t>
            </a:r>
            <a:r>
              <a:rPr lang="en-US" sz="6000" dirty="0" err="1" smtClean="0">
                <a:latin typeface="Calibri" pitchFamily="34" charset="0"/>
              </a:rPr>
              <a:t>Grames</a:t>
            </a:r>
            <a:r>
              <a:rPr lang="en-US" sz="6000" dirty="0" smtClean="0">
                <a:latin typeface="Calibri" pitchFamily="34" charset="0"/>
              </a:rPr>
              <a:t>, F</a:t>
            </a:r>
            <a:r>
              <a:rPr lang="en-US" sz="6000" dirty="0" smtClean="0">
                <a:latin typeface="Calibri" pitchFamily="34" charset="0"/>
              </a:rPr>
              <a:t>. Hannon, </a:t>
            </a:r>
            <a:r>
              <a:rPr lang="en-US" sz="6000" dirty="0" smtClean="0">
                <a:latin typeface="Calibri" pitchFamily="34" charset="0"/>
              </a:rPr>
              <a:t>J</a:t>
            </a:r>
            <a:r>
              <a:rPr lang="en-US" sz="6000" dirty="0" smtClean="0">
                <a:latin typeface="Calibri" pitchFamily="34" charset="0"/>
              </a:rPr>
              <a:t>. Hansknecht, </a:t>
            </a:r>
            <a:r>
              <a:rPr lang="en-US" sz="6000" dirty="0">
                <a:latin typeface="Calibri" pitchFamily="34" charset="0"/>
              </a:rPr>
              <a:t>C. Hernandez-Garcia, </a:t>
            </a:r>
            <a:endParaRPr lang="en-US" sz="6000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</a:t>
            </a:r>
            <a:r>
              <a:rPr lang="en-US" sz="6000" dirty="0" err="1" smtClean="0">
                <a:latin typeface="Calibri" pitchFamily="34" charset="0"/>
              </a:rPr>
              <a:t>Kazimi</a:t>
            </a:r>
            <a:r>
              <a:rPr lang="en-US" sz="6000" dirty="0" smtClean="0">
                <a:latin typeface="Calibri" pitchFamily="34" charset="0"/>
              </a:rPr>
              <a:t>, G</a:t>
            </a:r>
            <a:r>
              <a:rPr lang="en-US" sz="6000" dirty="0">
                <a:latin typeface="Calibri" pitchFamily="34" charset="0"/>
              </a:rPr>
              <a:t>. </a:t>
            </a:r>
            <a:r>
              <a:rPr lang="en-US" sz="6000" dirty="0" err="1" smtClean="0">
                <a:latin typeface="Calibri" pitchFamily="34" charset="0"/>
              </a:rPr>
              <a:t>Krafft</a:t>
            </a:r>
            <a:r>
              <a:rPr lang="en-US" sz="6000" dirty="0" smtClean="0">
                <a:latin typeface="Calibri" pitchFamily="34" charset="0"/>
              </a:rPr>
              <a:t>, </a:t>
            </a:r>
            <a:r>
              <a:rPr lang="en-US" sz="6000" dirty="0">
                <a:latin typeface="Calibri" pitchFamily="34" charset="0"/>
              </a:rPr>
              <a:t>M. A. </a:t>
            </a:r>
            <a:r>
              <a:rPr lang="en-US" sz="6000" dirty="0" err="1" smtClean="0">
                <a:latin typeface="Calibri" pitchFamily="34" charset="0"/>
              </a:rPr>
              <a:t>Mamun</a:t>
            </a:r>
            <a:r>
              <a:rPr lang="en-US" sz="6000" dirty="0" smtClean="0">
                <a:latin typeface="Calibri" pitchFamily="34" charset="0"/>
              </a:rPr>
              <a:t>, M</a:t>
            </a:r>
            <a:r>
              <a:rPr lang="en-US" sz="6000" dirty="0">
                <a:latin typeface="Calibri" pitchFamily="34" charset="0"/>
              </a:rPr>
              <a:t>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 smtClean="0">
                <a:latin typeface="Calibri" pitchFamily="34" charset="0"/>
              </a:rPr>
              <a:t>, </a:t>
            </a:r>
            <a:r>
              <a:rPr lang="en-US" sz="6000" dirty="0">
                <a:latin typeface="Calibri" pitchFamily="34" charset="0"/>
              </a:rPr>
              <a:t>R. </a:t>
            </a:r>
            <a:r>
              <a:rPr lang="en-US" sz="6000" dirty="0" smtClean="0">
                <a:latin typeface="Calibri" pitchFamily="34" charset="0"/>
              </a:rPr>
              <a:t>Suleiman, S. Wijiethunga, J</a:t>
            </a:r>
            <a:r>
              <a:rPr lang="en-US" sz="6000" dirty="0">
                <a:latin typeface="Calibri" pitchFamily="34" charset="0"/>
              </a:rPr>
              <a:t>. </a:t>
            </a:r>
            <a:r>
              <a:rPr lang="en-US" sz="6000" dirty="0" smtClean="0">
                <a:latin typeface="Calibri" pitchFamily="34" charset="0"/>
              </a:rPr>
              <a:t>Yoskovitz, S</a:t>
            </a:r>
            <a:r>
              <a:rPr lang="en-US" sz="6000" dirty="0">
                <a:latin typeface="Calibri" pitchFamily="34" charset="0"/>
              </a:rPr>
              <a:t>. Zhang</a:t>
            </a:r>
          </a:p>
          <a:p>
            <a:pPr algn="ctr" eaLnBrk="1" hangingPunct="1"/>
            <a:r>
              <a:rPr lang="en-US" sz="5400" dirty="0" smtClean="0">
                <a:latin typeface="Calibri" pitchFamily="34" charset="0"/>
              </a:rPr>
              <a:t>Jefferson Lab Users Group Annual Meeting        June 19, 2017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2982199" y="31089600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0147747" y="19206490"/>
            <a:ext cx="10687256" cy="113381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616882" y="20772366"/>
            <a:ext cx="9616438" cy="8956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hotogun operates reliably at 300 kV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Cathode solenoid can trigger field emission but we have learned how to prevent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Have successfully </a:t>
            </a:r>
            <a:r>
              <a:rPr lang="en-US" sz="3600" dirty="0"/>
              <a:t>magnetized </a:t>
            </a:r>
            <a:r>
              <a:rPr lang="en-US" sz="3600" dirty="0" smtClean="0"/>
              <a:t>electron beam and measured rotation angle of  magnetized beam</a:t>
            </a:r>
          </a:p>
          <a:p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Continue to characterize magnetized beam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   - Different laser sizes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   - Impact on beam emittance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   - High beam current run, 5mA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Cross check beam-based measurements with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Install an RF-pulsed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Use magnetic puck to increase beam magnetization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4036538" y="4839276"/>
            <a:ext cx="4313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Gun Test Stand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4390" y="19239270"/>
            <a:ext cx="8614862" cy="11309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256103" y="19579743"/>
            <a:ext cx="69067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</a:t>
            </a:r>
            <a:r>
              <a:rPr lang="en-US" sz="4400" b="1" dirty="0" smtClean="0"/>
              <a:t>Cathode Solenoid</a:t>
            </a:r>
          </a:p>
          <a:p>
            <a:endParaRPr lang="en-US" sz="2000" b="1" dirty="0" smtClean="0"/>
          </a:p>
          <a:p>
            <a:r>
              <a:rPr lang="en-US" sz="2800" dirty="0" smtClean="0"/>
              <a:t>             Power supply voltage 72 V</a:t>
            </a:r>
          </a:p>
          <a:p>
            <a:r>
              <a:rPr lang="en-US" sz="2800" dirty="0" smtClean="0"/>
              <a:t>               Maximum current 400 A</a:t>
            </a:r>
          </a:p>
          <a:p>
            <a:r>
              <a:rPr lang="en-US" sz="2800" dirty="0" smtClean="0"/>
              <a:t>           Field at photocathode 1.4 kG</a:t>
            </a:r>
            <a:endParaRPr lang="en-US" sz="4400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772" y="31006884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30841122"/>
            <a:ext cx="6400800" cy="1391478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10403714" y="7746822"/>
            <a:ext cx="10423379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sz="3200" dirty="0"/>
              <a:t>L</a:t>
            </a:r>
            <a:r>
              <a:rPr lang="en-US" sz="3200" dirty="0" smtClean="0"/>
              <a:t>ong solenoid of cooling ring provides desired cooling effect, containing ion beams and enhancing </a:t>
            </a:r>
            <a:r>
              <a:rPr lang="en-US" sz="3200" dirty="0"/>
              <a:t>cooling </a:t>
            </a:r>
            <a:r>
              <a:rPr lang="en-US" sz="3200" dirty="0" smtClean="0"/>
              <a:t>efficiency, suppressing electron-ion recombination, and counteracting </a:t>
            </a:r>
            <a:r>
              <a:rPr lang="en-US" sz="3200" dirty="0"/>
              <a:t>emittance degradation </a:t>
            </a:r>
            <a:r>
              <a:rPr lang="en-US" sz="3200" dirty="0" smtClean="0"/>
              <a:t>induced </a:t>
            </a:r>
            <a:r>
              <a:rPr lang="en-US" sz="3200" dirty="0"/>
              <a:t>by </a:t>
            </a:r>
            <a:r>
              <a:rPr lang="en-US" sz="3200" dirty="0" smtClean="0"/>
              <a:t>intra-beam </a:t>
            </a:r>
            <a:r>
              <a:rPr lang="en-US" sz="3200" dirty="0"/>
              <a:t>scattering, </a:t>
            </a:r>
            <a:r>
              <a:rPr lang="en-US" sz="3200" dirty="0" smtClean="0"/>
              <a:t>but putting </a:t>
            </a:r>
            <a:r>
              <a:rPr lang="en-US" sz="3200" dirty="0"/>
              <a:t>electron beam into </a:t>
            </a:r>
            <a:r>
              <a:rPr lang="en-US" sz="3200" dirty="0" smtClean="0"/>
              <a:t>cooling </a:t>
            </a:r>
            <a:r>
              <a:rPr lang="en-US" sz="3200" dirty="0"/>
              <a:t>solenoid represents a </a:t>
            </a:r>
            <a:r>
              <a:rPr lang="en-US" sz="3200" dirty="0" smtClean="0"/>
              <a:t>challenge.</a:t>
            </a:r>
          </a:p>
        </p:txBody>
      </p:sp>
      <p:graphicFrame>
        <p:nvGraphicFramePr>
          <p:cNvPr id="292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22944"/>
              </p:ext>
            </p:extLst>
          </p:nvPr>
        </p:nvGraphicFramePr>
        <p:xfrm>
          <a:off x="21534342" y="12620909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" name="Equation" r:id="rId6" imgW="774360" imgH="419040" progId="Equation.3">
                  <p:embed/>
                </p:oleObj>
              </mc:Choice>
              <mc:Fallback>
                <p:oleObj name="Equation" r:id="rId6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4342" y="12620909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2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94946"/>
              </p:ext>
            </p:extLst>
          </p:nvPr>
        </p:nvGraphicFramePr>
        <p:xfrm>
          <a:off x="24797950" y="12509753"/>
          <a:ext cx="228493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9" name="Equation" r:id="rId8" imgW="952200" imgH="279360" progId="Equation.3">
                  <p:embed/>
                </p:oleObj>
              </mc:Choice>
              <mc:Fallback>
                <p:oleObj name="Equation" r:id="rId8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7950" y="12509753"/>
                        <a:ext cx="228493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ounded Rectangular Callout 294"/>
          <p:cNvSpPr/>
          <p:nvPr/>
        </p:nvSpPr>
        <p:spPr bwMode="auto">
          <a:xfrm>
            <a:off x="28226406" y="11733891"/>
            <a:ext cx="2295058" cy="814324"/>
          </a:xfrm>
          <a:prstGeom prst="wedgeRoundRectCallout">
            <a:avLst>
              <a:gd name="adj1" fmla="val -55760"/>
              <a:gd name="adj2" fmla="val -121449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8148875" y="13463780"/>
            <a:ext cx="1458595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297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126462"/>
              </p:ext>
            </p:extLst>
          </p:nvPr>
        </p:nvGraphicFramePr>
        <p:xfrm>
          <a:off x="28153270" y="12644129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" name="Equation" r:id="rId10" imgW="876240" imgH="419040" progId="Equation.3">
                  <p:embed/>
                </p:oleObj>
              </mc:Choice>
              <mc:Fallback>
                <p:oleObj name="Equation" r:id="rId10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3270" y="12644129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58367"/>
              </p:ext>
            </p:extLst>
          </p:nvPr>
        </p:nvGraphicFramePr>
        <p:xfrm>
          <a:off x="29672320" y="13186953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" name="Equation" r:id="rId12" imgW="672840" imgH="457200" progId="Equation.3">
                  <p:embed/>
                </p:oleObj>
              </mc:Choice>
              <mc:Fallback>
                <p:oleObj name="Equation" r:id="rId12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2320" y="13186953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" name="Rounded Rectangular Callout 298"/>
          <p:cNvSpPr/>
          <p:nvPr/>
        </p:nvSpPr>
        <p:spPr bwMode="auto">
          <a:xfrm>
            <a:off x="21540802" y="11735487"/>
            <a:ext cx="2263001" cy="814324"/>
          </a:xfrm>
          <a:prstGeom prst="wedgeRoundRectCallout">
            <a:avLst>
              <a:gd name="adj1" fmla="val 13419"/>
              <a:gd name="adj2" fmla="val -1058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B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21540802" y="1346378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R</a:t>
                </a:r>
                <a:r>
                  <a:rPr lang="en-US" sz="1600" baseline="-25000" dirty="0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802" y="13463780"/>
                <a:ext cx="2085581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2" name="Group 301"/>
          <p:cNvGrpSpPr/>
          <p:nvPr/>
        </p:nvGrpSpPr>
        <p:grpSpPr>
          <a:xfrm>
            <a:off x="24794375" y="13224642"/>
            <a:ext cx="2288510" cy="823913"/>
            <a:chOff x="2852719" y="5513904"/>
            <a:chExt cx="2288510" cy="823913"/>
          </a:xfrm>
        </p:grpSpPr>
        <p:sp>
          <p:nvSpPr>
            <p:cNvPr id="303" name="TextBox 302"/>
            <p:cNvSpPr txBox="1"/>
            <p:nvPr/>
          </p:nvSpPr>
          <p:spPr>
            <a:xfrm>
              <a:off x="4078330" y="5513904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304" name="Object 3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931550"/>
                </p:ext>
              </p:extLst>
            </p:nvPr>
          </p:nvGraphicFramePr>
          <p:xfrm>
            <a:off x="2852719" y="5513904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72" name="Equation" r:id="rId15" imgW="723600" imgH="457200" progId="Equation.3">
                    <p:embed/>
                  </p:oleObj>
                </mc:Choice>
                <mc:Fallback>
                  <p:oleObj name="Equation" r:id="rId15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719" y="5513904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73196006"/>
                  </p:ext>
                </p:extLst>
              </p:nvPr>
            </p:nvGraphicFramePr>
            <p:xfrm>
              <a:off x="21980478" y="14593232"/>
              <a:ext cx="8498042" cy="42126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60401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578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404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8548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5294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(B</a:t>
                          </a:r>
                          <a:r>
                            <a:rPr lang="en-US" sz="2800" baseline="-25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73196006"/>
                  </p:ext>
                </p:extLst>
              </p:nvPr>
            </p:nvGraphicFramePr>
            <p:xfrm>
              <a:off x="21980478" y="14593232"/>
              <a:ext cx="8498042" cy="4212608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60401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45786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476.3 MHz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420 pC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 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200 mA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10s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mm</a:t>
                          </a:r>
                          <a:r>
                            <a:rPr lang="en-US" sz="2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mrad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5854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101" t="-541667" r="-40666" b="-11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1.56 mm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 </a:t>
                          </a:r>
                          <a:r>
                            <a:rPr lang="en-US" sz="2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2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5" name="Content Placeholder 2"/>
          <p:cNvSpPr txBox="1">
            <a:spLocks/>
          </p:cNvSpPr>
          <p:nvPr/>
        </p:nvSpPr>
        <p:spPr>
          <a:xfrm>
            <a:off x="31996506" y="10114004"/>
            <a:ext cx="8393874" cy="19706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dist" defTabSz="914400">
              <a:buClrTx/>
              <a:buNone/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Six meter beamline consist of photocathode pre-paration chamber, gun chamber, cathode  solenoid to magnetize beam, four lenses, three viewers and two slits, vacuum pumps and beam dump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Content Placeholder 2"/>
          <p:cNvSpPr txBox="1">
            <a:spLocks/>
          </p:cNvSpPr>
          <p:nvPr/>
        </p:nvSpPr>
        <p:spPr>
          <a:xfrm>
            <a:off x="12856348" y="20974127"/>
            <a:ext cx="6792061" cy="12414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ClrTx/>
              <a:buNone/>
            </a:pPr>
            <a:endParaRPr lang="en-US" sz="32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Rounded Rectangular Callout 361"/>
          <p:cNvSpPr/>
          <p:nvPr/>
        </p:nvSpPr>
        <p:spPr bwMode="auto">
          <a:xfrm>
            <a:off x="21164098" y="5775364"/>
            <a:ext cx="10233495" cy="2413427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DCD8F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di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E</a:t>
            </a:r>
            <a:r>
              <a:rPr lang="en-US" sz="3200" dirty="0" smtClean="0"/>
              <a:t>lectron beam suffers an azimuthal </a:t>
            </a:r>
            <a:r>
              <a:rPr lang="en-US" sz="3200" dirty="0"/>
              <a:t>kick </a:t>
            </a:r>
            <a:r>
              <a:rPr lang="en-US" sz="3200" dirty="0" smtClean="0"/>
              <a:t>at entrance of cooling solenoid. But this </a:t>
            </a:r>
            <a:r>
              <a:rPr lang="en-US" sz="3200" dirty="0"/>
              <a:t>kick </a:t>
            </a:r>
            <a:r>
              <a:rPr lang="en-US" sz="3200" dirty="0" smtClean="0"/>
              <a:t>can be </a:t>
            </a:r>
            <a:r>
              <a:rPr lang="en-US" sz="3200" dirty="0"/>
              <a:t>cancelled by an earlier </a:t>
            </a:r>
            <a:r>
              <a:rPr lang="en-US" sz="3200" dirty="0" smtClean="0"/>
              <a:t>kick at exit </a:t>
            </a:r>
            <a:r>
              <a:rPr lang="en-US" sz="3200" dirty="0"/>
              <a:t>of </a:t>
            </a:r>
            <a:r>
              <a:rPr lang="en-US" sz="3200" dirty="0" smtClean="0"/>
              <a:t>photocathode. That is </a:t>
            </a:r>
          </a:p>
          <a:p>
            <a:pPr algn="di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the purpose of large solenoid near the photogun.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3" name="Rounded Rectangular Callout 292"/>
          <p:cNvSpPr/>
          <p:nvPr/>
        </p:nvSpPr>
        <p:spPr bwMode="auto">
          <a:xfrm>
            <a:off x="24794375" y="11598006"/>
            <a:ext cx="2288510" cy="814324"/>
          </a:xfrm>
          <a:prstGeom prst="wedgeRoundRectCallout">
            <a:avLst>
              <a:gd name="adj1" fmla="val -46403"/>
              <a:gd name="adj2" fmla="val -106382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1259059" y="8434931"/>
            <a:ext cx="9913797" cy="2708948"/>
            <a:chOff x="-618279" y="875046"/>
            <a:chExt cx="9913797" cy="2708948"/>
          </a:xfrm>
        </p:grpSpPr>
        <p:grpSp>
          <p:nvGrpSpPr>
            <p:cNvPr id="94" name="Group 93"/>
            <p:cNvGrpSpPr/>
            <p:nvPr/>
          </p:nvGrpSpPr>
          <p:grpSpPr>
            <a:xfrm>
              <a:off x="-618279" y="875046"/>
              <a:ext cx="9913797" cy="2706354"/>
              <a:chOff x="-618279" y="875046"/>
              <a:chExt cx="9913797" cy="2706354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-618279" y="875046"/>
                <a:ext cx="9913797" cy="2706354"/>
                <a:chOff x="-618279" y="875046"/>
                <a:chExt cx="9913797" cy="2706354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5769456" y="2551894"/>
                  <a:ext cx="2055578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7772400" y="2209800"/>
                  <a:ext cx="5277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FF0000"/>
                      </a:solidFill>
                    </a:rPr>
                    <a:t>ion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5783104" y="2317079"/>
                  <a:ext cx="1831580" cy="138046"/>
                  <a:chOff x="3049707" y="3272417"/>
                  <a:chExt cx="1831580" cy="138046"/>
                </a:xfrm>
              </p:grpSpPr>
              <p:pic>
                <p:nvPicPr>
                  <p:cNvPr id="131" name="Picture 13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72201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2" name="Picture 131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149753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3" name="Picture 13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4551508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3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511" t="37042" r="-3116" b="7975"/>
                  <a:stretch/>
                </p:blipFill>
                <p:spPr bwMode="auto">
                  <a:xfrm rot="5400000">
                    <a:off x="3241441" y="3080683"/>
                    <a:ext cx="138046" cy="5215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6639905" y="2011124"/>
                  <a:ext cx="10967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electron</a:t>
                  </a:r>
                  <a:endParaRPr lang="en-US" sz="20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-618279" y="875046"/>
                  <a:ext cx="9913797" cy="2706354"/>
                  <a:chOff x="-618279" y="875046"/>
                  <a:chExt cx="9913797" cy="2706354"/>
                </a:xfrm>
              </p:grpSpPr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-618279" y="875046"/>
                    <a:ext cx="9913797" cy="2706354"/>
                    <a:chOff x="-613844" y="708425"/>
                    <a:chExt cx="9913797" cy="2706354"/>
                  </a:xfrm>
                </p:grpSpPr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882650" y="2324100"/>
                      <a:ext cx="69850" cy="381000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596900" y="32623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5" name="Rounded Rectangular Callout 114"/>
                    <p:cNvSpPr/>
                    <p:nvPr/>
                  </p:nvSpPr>
                  <p:spPr bwMode="auto">
                    <a:xfrm>
                      <a:off x="-613844" y="708425"/>
                      <a:ext cx="1291280" cy="700024"/>
                    </a:xfrm>
                    <a:prstGeom prst="wedgeRoundRectCallout">
                      <a:avLst>
                        <a:gd name="adj1" fmla="val 62109"/>
                        <a:gd name="adj2" fmla="val 46097"/>
                        <a:gd name="adj3" fmla="val 16667"/>
                      </a:avLst>
                    </a:prstGeom>
                    <a:noFill/>
                    <a:ln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Cathode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Solenoid</a:t>
                      </a:r>
                    </a:p>
                  </p:txBody>
                </p: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171450" y="1612900"/>
                      <a:ext cx="1562100" cy="1752600"/>
                      <a:chOff x="171450" y="1612900"/>
                      <a:chExt cx="1562100" cy="1752600"/>
                    </a:xfrm>
                  </p:grpSpPr>
                  <p:cxnSp>
                    <p:nvCxnSpPr>
                      <p:cNvPr id="128" name="Straight Arrow Connector 127"/>
                      <p:cNvCxnSpPr/>
                      <p:nvPr/>
                    </p:nvCxnSpPr>
                    <p:spPr bwMode="auto">
                      <a:xfrm>
                        <a:off x="171450" y="2527300"/>
                        <a:ext cx="1485900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Arc 128"/>
                      <p:cNvSpPr/>
                      <p:nvPr/>
                    </p:nvSpPr>
                    <p:spPr bwMode="auto">
                      <a:xfrm>
                        <a:off x="171450" y="2705100"/>
                        <a:ext cx="1562100" cy="660400"/>
                      </a:xfrm>
                      <a:prstGeom prst="arc">
                        <a:avLst>
                          <a:gd name="adj1" fmla="val 11270080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30" name="Arc 129"/>
                      <p:cNvSpPr/>
                      <p:nvPr/>
                    </p:nvSpPr>
                    <p:spPr bwMode="auto">
                      <a:xfrm rot="10800000">
                        <a:off x="171450" y="1612900"/>
                        <a:ext cx="1562100" cy="660400"/>
                      </a:xfrm>
                      <a:prstGeom prst="arc">
                        <a:avLst>
                          <a:gd name="adj1" fmla="val 11475052"/>
                          <a:gd name="adj2" fmla="val 21259627"/>
                        </a:avLst>
                      </a:prstGeom>
                      <a:ln>
                        <a:headEnd type="none" w="med" len="med"/>
                        <a:tailEnd type="none" w="med" len="med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620465" y="1509779"/>
                      <a:ext cx="571500" cy="152400"/>
                    </a:xfrm>
                    <a:prstGeom prst="rect">
                      <a:avLst/>
                    </a:prstGeom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5696398" y="708425"/>
                      <a:ext cx="3603555" cy="2706353"/>
                      <a:chOff x="6273801" y="743305"/>
                      <a:chExt cx="3603555" cy="2706353"/>
                    </a:xfrm>
                  </p:grpSpPr>
                  <p:cxnSp>
                    <p:nvCxnSpPr>
                      <p:cNvPr id="124" name="Straight Arrow Connector 123"/>
                      <p:cNvCxnSpPr/>
                      <p:nvPr/>
                    </p:nvCxnSpPr>
                    <p:spPr bwMode="auto">
                      <a:xfrm>
                        <a:off x="6273801" y="2527300"/>
                        <a:ext cx="2542942" cy="0"/>
                      </a:xfrm>
                      <a:prstGeom prst="straightConnector1">
                        <a:avLst/>
                      </a:prstGeom>
                      <a:ln>
                        <a:headEnd type="none" w="med" len="med"/>
                        <a:tailEnd type="arrow"/>
                      </a:ln>
                    </p:spPr>
                    <p:style>
                      <a:lnRef idx="2">
                        <a:schemeClr val="accent3"/>
                      </a:lnRef>
                      <a:fillRef idx="0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5" name="Rounded Rectangular Callout 124"/>
                      <p:cNvSpPr/>
                      <p:nvPr/>
                    </p:nvSpPr>
                    <p:spPr bwMode="auto">
                      <a:xfrm>
                        <a:off x="8614493" y="743305"/>
                        <a:ext cx="1262863" cy="700024"/>
                      </a:xfrm>
                      <a:prstGeom prst="wedgeRoundRectCallout">
                        <a:avLst>
                          <a:gd name="adj1" fmla="val -60184"/>
                          <a:gd name="adj2" fmla="val 51634"/>
                          <a:gd name="adj3" fmla="val 16667"/>
                        </a:avLst>
                      </a:prstGeom>
                      <a:noFill/>
                      <a:ln w="952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en-US" sz="2000" dirty="0" smtClean="0"/>
                          <a:t>Cooling </a:t>
                        </a:r>
                        <a:r>
                          <a: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rPr>
                          <a:t>Solenoid</a:t>
                        </a:r>
                      </a:p>
                    </p:txBody>
                  </p:sp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6397468" y="1509601"/>
                        <a:ext cx="2549682" cy="13817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  <p:sp>
                    <p:nvSpPr>
                      <p:cNvPr id="127" name="Rectangle 126"/>
                      <p:cNvSpPr/>
                      <p:nvPr/>
                    </p:nvSpPr>
                    <p:spPr bwMode="auto">
                      <a:xfrm>
                        <a:off x="6397468" y="3289299"/>
                        <a:ext cx="2549682" cy="160359"/>
                      </a:xfrm>
                      <a:prstGeom prst="rect">
                        <a:avLst/>
                      </a:prstGeom>
                      <a:pattFill prst="ltDnDiag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endParaRPr>
                      </a:p>
                    </p:txBody>
                  </p:sp>
                </p:grpSp>
                <p:pic>
                  <p:nvPicPr>
                    <p:cNvPr id="119" name="Picture 11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511" t="37042" r="-3116" b="7975"/>
                    <a:stretch/>
                  </p:blipFill>
                  <p:spPr bwMode="auto">
                    <a:xfrm rot="5400000">
                      <a:off x="1110091" y="2151813"/>
                      <a:ext cx="206331" cy="5215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20" name="Rectangle 119"/>
                    <p:cNvSpPr/>
                    <p:nvPr/>
                  </p:nvSpPr>
                  <p:spPr>
                    <a:xfrm>
                      <a:off x="3493941" y="2368334"/>
                      <a:ext cx="381000" cy="292531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22" name="Straight Arrow Connector 121"/>
                    <p:cNvCxnSpPr>
                      <a:stCxn id="123" idx="2"/>
                      <a:endCxn id="120" idx="0"/>
                    </p:cNvCxnSpPr>
                    <p:nvPr/>
                  </p:nvCxnSpPr>
                  <p:spPr>
                    <a:xfrm>
                      <a:off x="3684441" y="1842557"/>
                      <a:ext cx="0" cy="525777"/>
                    </a:xfrm>
                    <a:prstGeom prst="straightConnector1">
                      <a:avLst/>
                    </a:prstGeom>
                    <a:ln>
                      <a:solidFill>
                        <a:schemeClr val="accent1"/>
                      </a:solidFill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3062903" y="1442447"/>
                      <a:ext cx="1243075" cy="4001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SRF LINAC</a:t>
                      </a:r>
                      <a:endParaRPr lang="en-US" sz="2000" dirty="0"/>
                    </a:p>
                  </p:txBody>
                </p:sp>
              </p:grpSp>
              <p:cxnSp>
                <p:nvCxnSpPr>
                  <p:cNvPr id="109" name="Straight Arrow Connector 108"/>
                  <p:cNvCxnSpPr/>
                  <p:nvPr/>
                </p:nvCxnSpPr>
                <p:spPr bwMode="auto">
                  <a:xfrm>
                    <a:off x="5884131" y="3175000"/>
                    <a:ext cx="2364593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 bwMode="auto">
                  <a:xfrm>
                    <a:off x="5867399" y="2047742"/>
                    <a:ext cx="237744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1973206" y="2187202"/>
                <a:ext cx="1014644" cy="1014719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8296652" y="2353001"/>
                <a:ext cx="694948" cy="694999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10663" r="15290" b="13331"/>
              <a:stretch/>
            </p:blipFill>
            <p:spPr>
              <a:xfrm>
                <a:off x="4808979" y="2346421"/>
                <a:ext cx="694948" cy="694999"/>
              </a:xfrm>
              <a:prstGeom prst="rect">
                <a:avLst/>
              </a:prstGeom>
            </p:spPr>
          </p:pic>
        </p:grpSp>
        <p:sp>
          <p:nvSpPr>
            <p:cNvPr id="95" name="Arc 94"/>
            <p:cNvSpPr/>
            <p:nvPr/>
          </p:nvSpPr>
          <p:spPr bwMode="auto">
            <a:xfrm flipH="1">
              <a:off x="8013011" y="3177594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6" name="Arc 95"/>
            <p:cNvSpPr/>
            <p:nvPr/>
          </p:nvSpPr>
          <p:spPr bwMode="auto">
            <a:xfrm>
              <a:off x="5690374" y="3175000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7" name="Arc 96"/>
            <p:cNvSpPr/>
            <p:nvPr/>
          </p:nvSpPr>
          <p:spPr bwMode="auto">
            <a:xfrm flipH="1" flipV="1">
              <a:off x="8032655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8" name="Arc 97"/>
            <p:cNvSpPr/>
            <p:nvPr/>
          </p:nvSpPr>
          <p:spPr bwMode="auto">
            <a:xfrm flipV="1">
              <a:off x="5671953" y="1641342"/>
              <a:ext cx="425545" cy="406400"/>
            </a:xfrm>
            <a:prstGeom prst="arc">
              <a:avLst>
                <a:gd name="adj1" fmla="val 10473717"/>
                <a:gd name="adj2" fmla="val 1616138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2098" y="26048060"/>
            <a:ext cx="8060832" cy="4161607"/>
            <a:chOff x="10382035" y="26089794"/>
            <a:chExt cx="6620693" cy="4161607"/>
          </a:xfrm>
        </p:grpSpPr>
        <p:sp>
          <p:nvSpPr>
            <p:cNvPr id="350" name="Content Placeholder 2"/>
            <p:cNvSpPr txBox="1">
              <a:spLocks/>
            </p:cNvSpPr>
            <p:nvPr/>
          </p:nvSpPr>
          <p:spPr>
            <a:xfrm>
              <a:off x="10437906" y="26089794"/>
              <a:ext cx="6564822" cy="1322577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6600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Font typeface="Arial" pitchFamily="34" charset="0"/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33CC33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6666FF"/>
                </a:buClr>
                <a:buFont typeface="Arial" pitchFamily="34" charset="0"/>
                <a:buChar char="•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ClrTx/>
                <a:buNone/>
              </a:pPr>
              <a:r>
                <a:rPr lang="en-US" sz="4000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Photocathode Holder</a:t>
              </a:r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 defTabSz="914400">
                <a:buClrTx/>
                <a:buNone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Enhance the magnetic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field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cathode to 2.0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en-US" sz="28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10706195" y="29581819"/>
              <a:ext cx="102861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Steel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14817" r="18820" b="13388"/>
            <a:stretch/>
          </p:blipFill>
          <p:spPr>
            <a:xfrm rot="5400000">
              <a:off x="11907436" y="27622112"/>
              <a:ext cx="2818976" cy="2439601"/>
            </a:xfrm>
            <a:prstGeom prst="rect">
              <a:avLst/>
            </a:prstGeom>
          </p:spPr>
        </p:pic>
        <p:sp>
          <p:nvSpPr>
            <p:cNvPr id="354" name="TextBox 353"/>
            <p:cNvSpPr txBox="1"/>
            <p:nvPr/>
          </p:nvSpPr>
          <p:spPr>
            <a:xfrm>
              <a:off x="10382035" y="28699264"/>
              <a:ext cx="1665586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Molybdenum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3" name="Straight Arrow Connector 352"/>
            <p:cNvCxnSpPr>
              <a:stCxn id="354" idx="3"/>
            </p:cNvCxnSpPr>
            <p:nvPr/>
          </p:nvCxnSpPr>
          <p:spPr bwMode="auto">
            <a:xfrm>
              <a:off x="12047621" y="28899319"/>
              <a:ext cx="220443" cy="216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5" name="Straight Arrow Connector 354"/>
            <p:cNvCxnSpPr>
              <a:stCxn id="356" idx="3"/>
            </p:cNvCxnSpPr>
            <p:nvPr/>
          </p:nvCxnSpPr>
          <p:spPr bwMode="auto">
            <a:xfrm>
              <a:off x="11734805" y="29781874"/>
              <a:ext cx="13774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38923192" y="8706629"/>
            <a:ext cx="18473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62098" y="22124107"/>
            <a:ext cx="3006603" cy="3474271"/>
          </a:xfrm>
          <a:prstGeom prst="rect">
            <a:avLst/>
          </a:prstGeom>
        </p:spPr>
      </p:pic>
      <p:sp>
        <p:nvSpPr>
          <p:cNvPr id="137" name="Rounded Rectangle 136"/>
          <p:cNvSpPr/>
          <p:nvPr/>
        </p:nvSpPr>
        <p:spPr>
          <a:xfrm>
            <a:off x="18430782" y="19190024"/>
            <a:ext cx="11176688" cy="113583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625209" y="19261254"/>
            <a:ext cx="4798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Beam on viewers</a:t>
            </a:r>
            <a:endParaRPr lang="en-US" b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19000842" y="20520229"/>
            <a:ext cx="9174256" cy="1695397"/>
            <a:chOff x="2430945" y="721877"/>
            <a:chExt cx="4687565" cy="1122514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430945" y="721878"/>
              <a:ext cx="1089317" cy="1122513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891129" y="721878"/>
              <a:ext cx="1093288" cy="1122513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5304257" y="721877"/>
              <a:ext cx="1814253" cy="112251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076770" y="19975932"/>
            <a:ext cx="361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Cathode Solenoid Off</a:t>
            </a:r>
            <a:endParaRPr lang="en-US" sz="28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19000842" y="22851116"/>
            <a:ext cx="2145461" cy="170612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21883068" y="22851116"/>
            <a:ext cx="2197213" cy="170612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24744099" y="22891646"/>
            <a:ext cx="3453579" cy="16655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39011" y="22327896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Cathode Solenoid On</a:t>
            </a:r>
            <a:endParaRPr lang="en-US" sz="2800" dirty="0"/>
          </a:p>
        </p:txBody>
      </p:sp>
      <p:pic>
        <p:nvPicPr>
          <p:cNvPr id="150" name="Picture 64" descr="Complex.pdf"/>
          <p:cNvPicPr>
            <a:picLocks noChangeAspect="1"/>
          </p:cNvPicPr>
          <p:nvPr/>
        </p:nvPicPr>
        <p:blipFill>
          <a:blip r:embed="rId30"/>
          <a:srcRect l="7928" t="29008" r="5040" b="23157"/>
          <a:stretch>
            <a:fillRect/>
          </a:stretch>
        </p:blipFill>
        <p:spPr bwMode="auto">
          <a:xfrm>
            <a:off x="630121" y="7943072"/>
            <a:ext cx="9451289" cy="40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150"/>
          <p:cNvSpPr txBox="1"/>
          <p:nvPr/>
        </p:nvSpPr>
        <p:spPr>
          <a:xfrm>
            <a:off x="4442418" y="8188791"/>
            <a:ext cx="1952779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Electron Cooler</a:t>
            </a:r>
            <a:endParaRPr lang="en-US" sz="2000" dirty="0"/>
          </a:p>
        </p:txBody>
      </p:sp>
      <p:cxnSp>
        <p:nvCxnSpPr>
          <p:cNvPr id="153" name="Straight Arrow Connector 152"/>
          <p:cNvCxnSpPr/>
          <p:nvPr/>
        </p:nvCxnSpPr>
        <p:spPr>
          <a:xfrm>
            <a:off x="5432189" y="8624469"/>
            <a:ext cx="245918" cy="339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 bwMode="auto">
          <a:xfrm flipV="1">
            <a:off x="5499007" y="8963843"/>
            <a:ext cx="491836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749664" y="5731786"/>
            <a:ext cx="92122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JLEIC</a:t>
            </a:r>
          </a:p>
          <a:p>
            <a:pPr algn="ctr"/>
            <a:r>
              <a:rPr lang="en-US" sz="4400" dirty="0" smtClean="0"/>
              <a:t>(Jefferson Lab Electron Ion Collider)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648047" y="5903680"/>
            <a:ext cx="9992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Cooling </a:t>
            </a:r>
            <a:r>
              <a:rPr lang="en-US" sz="4400" b="1" dirty="0" smtClean="0"/>
              <a:t>With </a:t>
            </a:r>
          </a:p>
          <a:p>
            <a:pPr algn="ctr"/>
            <a:r>
              <a:rPr lang="en-US" sz="4400" b="1" dirty="0" smtClean="0"/>
              <a:t>Magnetized Electron </a:t>
            </a:r>
            <a:r>
              <a:rPr lang="en-US" sz="4400" b="1" dirty="0"/>
              <a:t>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86249" y="19344990"/>
            <a:ext cx="4671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Summary &amp; </a:t>
            </a:r>
            <a:r>
              <a:rPr lang="en-US" sz="4400" b="1" dirty="0" smtClean="0">
                <a:solidFill>
                  <a:schemeClr val="accent1"/>
                </a:solidFill>
              </a:rPr>
              <a:t>Plan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9527572" y="19350124"/>
            <a:ext cx="8455628" cy="111982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52" name="Picture 237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75" y="20530454"/>
            <a:ext cx="5026100" cy="38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11025475" y="19449886"/>
            <a:ext cx="5439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CsSb photocathodes provide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stable QE and lifetime</a:t>
            </a:r>
            <a:endParaRPr lang="en-US" sz="2800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04" y="25752883"/>
            <a:ext cx="6648450" cy="45148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09460" y="24750690"/>
            <a:ext cx="827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One hour run with cathode solenoid at 400 A</a:t>
            </a:r>
            <a:endParaRPr lang="en-US" sz="3200" dirty="0"/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569" y="12141053"/>
            <a:ext cx="8369812" cy="6277359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146" y="5767158"/>
            <a:ext cx="8386381" cy="430232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62099" y="12110774"/>
            <a:ext cx="9519312" cy="6634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 Electron Cooling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dist"/>
            <a:r>
              <a:rPr lang="en-US" sz="3200" dirty="0">
                <a:solidFill>
                  <a:schemeClr val="tx1"/>
                </a:solidFill>
              </a:rPr>
              <a:t>To </a:t>
            </a:r>
            <a:r>
              <a:rPr lang="en-US" sz="3200" dirty="0" smtClean="0">
                <a:solidFill>
                  <a:schemeClr val="tx1"/>
                </a:solidFill>
              </a:rPr>
              <a:t>achieve </a:t>
            </a:r>
            <a:r>
              <a:rPr lang="en-US" sz="3200" dirty="0">
                <a:solidFill>
                  <a:schemeClr val="tx1"/>
                </a:solidFill>
              </a:rPr>
              <a:t>required luminosity of </a:t>
            </a:r>
            <a:r>
              <a:rPr lang="en-US" sz="3200" dirty="0" smtClean="0">
                <a:solidFill>
                  <a:schemeClr val="tx1"/>
                </a:solidFill>
              </a:rPr>
              <a:t>10</a:t>
            </a:r>
            <a:r>
              <a:rPr lang="en-US" sz="3200" baseline="30000" dirty="0" smtClean="0">
                <a:solidFill>
                  <a:schemeClr val="tx1"/>
                </a:solidFill>
              </a:rPr>
              <a:t>34 </a:t>
            </a:r>
            <a:r>
              <a:rPr lang="en-US" sz="3200" dirty="0" smtClean="0">
                <a:solidFill>
                  <a:schemeClr val="tx1"/>
                </a:solidFill>
              </a:rPr>
              <a:t>cm</a:t>
            </a:r>
            <a:r>
              <a:rPr lang="en-US" sz="3200" baseline="30000" dirty="0" smtClean="0">
                <a:solidFill>
                  <a:schemeClr val="tx1"/>
                </a:solidFill>
              </a:rPr>
              <a:t>-2 </a:t>
            </a: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baseline="30000" dirty="0" smtClean="0">
                <a:solidFill>
                  <a:schemeClr val="tx1"/>
                </a:solidFill>
              </a:rPr>
              <a:t>-1</a:t>
            </a:r>
            <a:r>
              <a:rPr lang="en-US" sz="3200" dirty="0">
                <a:solidFill>
                  <a:schemeClr val="tx1"/>
                </a:solidFill>
              </a:rPr>
              <a:t>, ion beams at JLEIC must be cooled. In general, this is accomplished when an electron beam co-propagates with </a:t>
            </a:r>
            <a:r>
              <a:rPr lang="en-US" sz="3200" dirty="0" smtClean="0">
                <a:solidFill>
                  <a:schemeClr val="tx1"/>
                </a:solidFill>
              </a:rPr>
              <a:t>ion </a:t>
            </a:r>
            <a:r>
              <a:rPr lang="en-US" sz="3200" dirty="0">
                <a:solidFill>
                  <a:schemeClr val="tx1"/>
                </a:solidFill>
              </a:rPr>
              <a:t>beam moving </a:t>
            </a:r>
            <a:r>
              <a:rPr lang="en-US" sz="3200" dirty="0" smtClean="0">
                <a:solidFill>
                  <a:schemeClr val="tx1"/>
                </a:solidFill>
              </a:rPr>
              <a:t>at </a:t>
            </a:r>
            <a:r>
              <a:rPr lang="en-US" sz="3200" dirty="0">
                <a:solidFill>
                  <a:schemeClr val="tx1"/>
                </a:solidFill>
              </a:rPr>
              <a:t>same average </a:t>
            </a:r>
            <a:r>
              <a:rPr lang="en-US" sz="3200" dirty="0" smtClean="0">
                <a:solidFill>
                  <a:schemeClr val="tx1"/>
                </a:solidFill>
              </a:rPr>
              <a:t>velocity, but </a:t>
            </a:r>
            <a:r>
              <a:rPr lang="en-US" sz="3200" dirty="0">
                <a:solidFill>
                  <a:schemeClr val="tx1"/>
                </a:solidFill>
              </a:rPr>
              <a:t>different temperatures (𝑇</a:t>
            </a:r>
            <a:r>
              <a:rPr lang="en-US" sz="3200" baseline="-25000" dirty="0">
                <a:solidFill>
                  <a:schemeClr val="tx1"/>
                </a:solidFill>
              </a:rPr>
              <a:t>𝑒</a:t>
            </a:r>
            <a:r>
              <a:rPr lang="en-US" sz="3200" dirty="0">
                <a:solidFill>
                  <a:schemeClr val="tx1"/>
                </a:solidFill>
              </a:rPr>
              <a:t>≪</a:t>
            </a:r>
            <a:r>
              <a:rPr lang="en-US" sz="3200" dirty="0" smtClean="0">
                <a:solidFill>
                  <a:schemeClr val="tx1"/>
                </a:solidFill>
              </a:rPr>
              <a:t>𝑇</a:t>
            </a:r>
            <a:r>
              <a:rPr lang="en-US" sz="3200" i="1" baseline="-25000" dirty="0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), where </a:t>
            </a:r>
            <a:r>
              <a:rPr lang="en-US" sz="3200" dirty="0">
                <a:solidFill>
                  <a:schemeClr val="tx1"/>
                </a:solidFill>
              </a:rPr>
              <a:t>energy of chaotic motion of the ion beam is transferred </a:t>
            </a:r>
            <a:r>
              <a:rPr lang="en-US" sz="3200" dirty="0" smtClean="0">
                <a:solidFill>
                  <a:schemeClr val="tx1"/>
                </a:solidFill>
              </a:rPr>
              <a:t>to cold </a:t>
            </a:r>
            <a:r>
              <a:rPr lang="en-US" sz="3200" dirty="0">
                <a:solidFill>
                  <a:schemeClr val="tx1"/>
                </a:solidFill>
              </a:rPr>
              <a:t>electron beam.</a:t>
            </a:r>
          </a:p>
          <a:p>
            <a:pPr algn="dist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JLEIC proposal relies on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Magnetized Beam Cooling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8178"/>
          <a:stretch/>
        </p:blipFill>
        <p:spPr>
          <a:xfrm>
            <a:off x="19000842" y="25043079"/>
            <a:ext cx="2605459" cy="46970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024216" y="2774869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slit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0319184" y="27607331"/>
            <a:ext cx="648285" cy="386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21736" r="15151" b="5060"/>
          <a:stretch/>
        </p:blipFill>
        <p:spPr>
          <a:xfrm rot="5400000">
            <a:off x="6062880" y="27677450"/>
            <a:ext cx="2711366" cy="2245457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92" y="22124107"/>
            <a:ext cx="5116120" cy="3474271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11850076" y="11195349"/>
            <a:ext cx="7798333" cy="4232637"/>
            <a:chOff x="301988" y="3088688"/>
            <a:chExt cx="5635101" cy="2824560"/>
          </a:xfrm>
        </p:grpSpPr>
        <p:sp>
          <p:nvSpPr>
            <p:cNvPr id="135" name="Line 118"/>
            <p:cNvSpPr>
              <a:spLocks noChangeShapeType="1"/>
            </p:cNvSpPr>
            <p:nvPr/>
          </p:nvSpPr>
          <p:spPr bwMode="auto">
            <a:xfrm>
              <a:off x="1484407" y="564409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42" name="Rectangle 3"/>
            <p:cNvSpPr>
              <a:spLocks noChangeArrowheads="1"/>
            </p:cNvSpPr>
            <p:nvPr/>
          </p:nvSpPr>
          <p:spPr bwMode="auto">
            <a:xfrm>
              <a:off x="1537909" y="371098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44" name="Arc 5"/>
            <p:cNvSpPr>
              <a:spLocks/>
            </p:cNvSpPr>
            <p:nvPr/>
          </p:nvSpPr>
          <p:spPr bwMode="auto">
            <a:xfrm flipH="1">
              <a:off x="342535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47" name="Arc 6"/>
            <p:cNvSpPr>
              <a:spLocks/>
            </p:cNvSpPr>
            <p:nvPr/>
          </p:nvSpPr>
          <p:spPr bwMode="auto">
            <a:xfrm flipH="1" flipV="1">
              <a:off x="342535" y="447030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49" name="Arc 7"/>
            <p:cNvSpPr>
              <a:spLocks/>
            </p:cNvSpPr>
            <p:nvPr/>
          </p:nvSpPr>
          <p:spPr bwMode="auto">
            <a:xfrm>
              <a:off x="4601056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56" name="Arc 8"/>
            <p:cNvSpPr>
              <a:spLocks/>
            </p:cNvSpPr>
            <p:nvPr/>
          </p:nvSpPr>
          <p:spPr bwMode="auto">
            <a:xfrm flipV="1">
              <a:off x="4623794" y="447030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 dirty="0"/>
            </a:p>
          </p:txBody>
        </p:sp>
        <p:sp>
          <p:nvSpPr>
            <p:cNvPr id="157" name="Line 10"/>
            <p:cNvSpPr>
              <a:spLocks noChangeShapeType="1"/>
            </p:cNvSpPr>
            <p:nvPr/>
          </p:nvSpPr>
          <p:spPr bwMode="auto">
            <a:xfrm flipH="1">
              <a:off x="5049321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58" name="Line 11"/>
            <p:cNvSpPr>
              <a:spLocks noChangeShapeType="1"/>
            </p:cNvSpPr>
            <p:nvPr/>
          </p:nvSpPr>
          <p:spPr bwMode="auto">
            <a:xfrm flipH="1">
              <a:off x="454276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60" name="Line 12"/>
            <p:cNvSpPr>
              <a:spLocks noChangeShapeType="1"/>
            </p:cNvSpPr>
            <p:nvPr/>
          </p:nvSpPr>
          <p:spPr bwMode="auto">
            <a:xfrm flipH="1">
              <a:off x="2583862" y="3774259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61" name="Line 13"/>
            <p:cNvSpPr>
              <a:spLocks noChangeShapeType="1"/>
            </p:cNvSpPr>
            <p:nvPr/>
          </p:nvSpPr>
          <p:spPr bwMode="auto">
            <a:xfrm flipH="1">
              <a:off x="2583862" y="390081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62" name="Oval 16"/>
            <p:cNvSpPr>
              <a:spLocks noChangeArrowheads="1"/>
            </p:cNvSpPr>
            <p:nvPr/>
          </p:nvSpPr>
          <p:spPr bwMode="auto">
            <a:xfrm rot="19275161">
              <a:off x="5231044" y="3985714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63" name="Text Box 17"/>
            <p:cNvSpPr txBox="1">
              <a:spLocks noChangeArrowheads="1"/>
            </p:cNvSpPr>
            <p:nvPr/>
          </p:nvSpPr>
          <p:spPr bwMode="auto">
            <a:xfrm>
              <a:off x="5077054" y="3850113"/>
              <a:ext cx="860035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164" name="Text Box 18"/>
            <p:cNvSpPr txBox="1">
              <a:spLocks noChangeArrowheads="1"/>
            </p:cNvSpPr>
            <p:nvPr/>
          </p:nvSpPr>
          <p:spPr bwMode="auto">
            <a:xfrm>
              <a:off x="4373711" y="4141719"/>
              <a:ext cx="924255" cy="34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grpSp>
          <p:nvGrpSpPr>
            <p:cNvPr id="165" name="Group 20"/>
            <p:cNvGrpSpPr>
              <a:grpSpLocks/>
            </p:cNvGrpSpPr>
            <p:nvPr/>
          </p:nvGrpSpPr>
          <p:grpSpPr bwMode="auto">
            <a:xfrm>
              <a:off x="1537909" y="3521151"/>
              <a:ext cx="2689592" cy="126554"/>
              <a:chOff x="1872" y="1200"/>
              <a:chExt cx="1728" cy="96"/>
            </a:xfrm>
          </p:grpSpPr>
          <p:grpSp>
            <p:nvGrpSpPr>
              <p:cNvPr id="227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64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65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28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62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63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29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60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61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0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58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9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1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56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7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2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54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5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3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52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3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4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50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51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6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48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9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39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46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7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40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44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5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41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42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43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</p:grpSp>
        <p:grpSp>
          <p:nvGrpSpPr>
            <p:cNvPr id="166" name="Group 57"/>
            <p:cNvGrpSpPr>
              <a:grpSpLocks/>
            </p:cNvGrpSpPr>
            <p:nvPr/>
          </p:nvGrpSpPr>
          <p:grpSpPr bwMode="auto">
            <a:xfrm>
              <a:off x="1537909" y="4027367"/>
              <a:ext cx="2689592" cy="126554"/>
              <a:chOff x="1872" y="1680"/>
              <a:chExt cx="1728" cy="96"/>
            </a:xfrm>
          </p:grpSpPr>
          <p:grpSp>
            <p:nvGrpSpPr>
              <p:cNvPr id="191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225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6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2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223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4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3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221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2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4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219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20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5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217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8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6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215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6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7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213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4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8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211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2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199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209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10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0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207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8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1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205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6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  <p:grpSp>
            <p:nvGrpSpPr>
              <p:cNvPr id="202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203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  <p:sp>
              <p:nvSpPr>
                <p:cNvPr id="204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 dirty="0"/>
                </a:p>
              </p:txBody>
            </p:sp>
          </p:grpSp>
        </p:grpSp>
        <p:sp>
          <p:nvSpPr>
            <p:cNvPr id="167" name="Text Box 94"/>
            <p:cNvSpPr txBox="1">
              <a:spLocks noChangeArrowheads="1"/>
            </p:cNvSpPr>
            <p:nvPr/>
          </p:nvSpPr>
          <p:spPr bwMode="auto">
            <a:xfrm>
              <a:off x="1932722" y="3088688"/>
              <a:ext cx="1936017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</a:t>
              </a:r>
              <a:r>
                <a:rPr lang="en-US" sz="1400" b="1" dirty="0">
                  <a:cs typeface="Arial" charset="0"/>
                </a:rPr>
                <a:t>S</a:t>
              </a:r>
              <a:r>
                <a:rPr lang="en-US" sz="1400" b="1" dirty="0" smtClean="0">
                  <a:cs typeface="Arial" charset="0"/>
                </a:rPr>
                <a:t>olenoid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68" name="Text Box 95"/>
            <p:cNvSpPr txBox="1">
              <a:spLocks noChangeArrowheads="1"/>
            </p:cNvSpPr>
            <p:nvPr/>
          </p:nvSpPr>
          <p:spPr bwMode="auto">
            <a:xfrm>
              <a:off x="3072155" y="4147604"/>
              <a:ext cx="1194037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0" name="AutoShape 96"/>
            <p:cNvSpPr>
              <a:spLocks/>
            </p:cNvSpPr>
            <p:nvPr/>
          </p:nvSpPr>
          <p:spPr bwMode="auto">
            <a:xfrm rot="5400000">
              <a:off x="2759323" y="2033239"/>
              <a:ext cx="154924" cy="2676599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3" name="Rectangle 98"/>
            <p:cNvSpPr>
              <a:spLocks noChangeArrowheads="1"/>
            </p:cNvSpPr>
            <p:nvPr/>
          </p:nvSpPr>
          <p:spPr bwMode="auto">
            <a:xfrm rot="10800000">
              <a:off x="2068186" y="547992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Rectangle 101"/>
            <p:cNvSpPr>
              <a:spLocks noChangeArrowheads="1"/>
            </p:cNvSpPr>
            <p:nvPr/>
          </p:nvSpPr>
          <p:spPr bwMode="auto">
            <a:xfrm rot="10800000" flipH="1">
              <a:off x="1139440" y="556576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78" name="Line 110"/>
            <p:cNvSpPr>
              <a:spLocks noChangeShapeType="1"/>
            </p:cNvSpPr>
            <p:nvPr/>
          </p:nvSpPr>
          <p:spPr bwMode="auto">
            <a:xfrm rot="16200000">
              <a:off x="3957004" y="4897815"/>
              <a:ext cx="418841" cy="998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79" name="Text Box 114"/>
            <p:cNvSpPr txBox="1">
              <a:spLocks noChangeArrowheads="1"/>
            </p:cNvSpPr>
            <p:nvPr/>
          </p:nvSpPr>
          <p:spPr bwMode="auto">
            <a:xfrm>
              <a:off x="2140000" y="5437553"/>
              <a:ext cx="1513408" cy="34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cs typeface="Arial" charset="0"/>
                </a:rPr>
                <a:t>SRF Linac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  <p:sp>
          <p:nvSpPr>
            <p:cNvPr id="180" name="Text Box 115"/>
            <p:cNvSpPr txBox="1">
              <a:spLocks noChangeArrowheads="1"/>
            </p:cNvSpPr>
            <p:nvPr/>
          </p:nvSpPr>
          <p:spPr bwMode="auto">
            <a:xfrm>
              <a:off x="3760815" y="5653287"/>
              <a:ext cx="884286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181" name="Text Box 116"/>
            <p:cNvSpPr txBox="1">
              <a:spLocks noChangeArrowheads="1"/>
            </p:cNvSpPr>
            <p:nvPr/>
          </p:nvSpPr>
          <p:spPr bwMode="auto">
            <a:xfrm>
              <a:off x="724281" y="5707860"/>
              <a:ext cx="1139109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182" name="Line 2"/>
            <p:cNvSpPr>
              <a:spLocks noChangeShapeType="1"/>
            </p:cNvSpPr>
            <p:nvPr/>
          </p:nvSpPr>
          <p:spPr bwMode="auto">
            <a:xfrm flipV="1">
              <a:off x="301988" y="3843984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3" name="Oval 15"/>
            <p:cNvSpPr>
              <a:spLocks noChangeArrowheads="1"/>
            </p:cNvSpPr>
            <p:nvPr/>
          </p:nvSpPr>
          <p:spPr bwMode="auto">
            <a:xfrm>
              <a:off x="5208489" y="3792651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84" name="Rectangle 109"/>
            <p:cNvSpPr>
              <a:spLocks noChangeArrowheads="1"/>
            </p:cNvSpPr>
            <p:nvPr/>
          </p:nvSpPr>
          <p:spPr bwMode="auto">
            <a:xfrm>
              <a:off x="4146492" y="5536517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85" name="Line 110"/>
            <p:cNvSpPr>
              <a:spLocks noChangeShapeType="1"/>
            </p:cNvSpPr>
            <p:nvPr/>
          </p:nvSpPr>
          <p:spPr bwMode="auto">
            <a:xfrm rot="16200000" flipH="1">
              <a:off x="1337080" y="4882753"/>
              <a:ext cx="489288" cy="1033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6" name="Line 110"/>
            <p:cNvSpPr>
              <a:spLocks noChangeShapeType="1"/>
            </p:cNvSpPr>
            <p:nvPr/>
          </p:nvSpPr>
          <p:spPr bwMode="auto">
            <a:xfrm rot="16200000" flipH="1">
              <a:off x="1337654" y="5146742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7" name="Line 118"/>
            <p:cNvSpPr>
              <a:spLocks noChangeShapeType="1"/>
            </p:cNvSpPr>
            <p:nvPr/>
          </p:nvSpPr>
          <p:spPr bwMode="auto">
            <a:xfrm>
              <a:off x="1478141" y="564941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8" name="Line 110"/>
            <p:cNvSpPr>
              <a:spLocks noChangeShapeType="1"/>
            </p:cNvSpPr>
            <p:nvPr/>
          </p:nvSpPr>
          <p:spPr bwMode="auto">
            <a:xfrm rot="16200000">
              <a:off x="3887513" y="5238766"/>
              <a:ext cx="168698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89" name="Line 110"/>
            <p:cNvSpPr>
              <a:spLocks noChangeShapeType="1"/>
            </p:cNvSpPr>
            <p:nvPr/>
          </p:nvSpPr>
          <p:spPr bwMode="auto">
            <a:xfrm rot="16200000" flipH="1">
              <a:off x="3936955" y="539273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 dirty="0"/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1932722" y="5300828"/>
              <a:ext cx="1965619" cy="20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03936" y="16078200"/>
            <a:ext cx="8622934" cy="249299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kern="0" dirty="0" smtClean="0">
              <a:ea typeface="ＭＳ Ｐゴシック" pitchFamily="34" charset="-128"/>
              <a:cs typeface="Arial" charset="0"/>
            </a:endParaRPr>
          </a:p>
          <a:p>
            <a:pPr algn="ctr"/>
            <a:r>
              <a:rPr lang="en-US" sz="3200" kern="0" dirty="0" smtClean="0">
                <a:ea typeface="ＭＳ Ｐゴシック" pitchFamily="34" charset="-128"/>
                <a:cs typeface="Arial" charset="0"/>
              </a:rPr>
              <a:t>Utilizes Energy-Recovery-</a:t>
            </a:r>
            <a:r>
              <a:rPr lang="en-US" sz="3200" kern="0" dirty="0">
                <a:ea typeface="ＭＳ Ｐゴシック" pitchFamily="34" charset="-128"/>
                <a:cs typeface="Arial" charset="0"/>
              </a:rPr>
              <a:t>L</a:t>
            </a:r>
            <a:r>
              <a:rPr lang="en-US" sz="3200" kern="0" dirty="0" smtClean="0">
                <a:ea typeface="ＭＳ Ｐゴシック" pitchFamily="34" charset="-128"/>
                <a:cs typeface="Arial" charset="0"/>
              </a:rPr>
              <a:t>inac </a:t>
            </a:r>
            <a:r>
              <a:rPr lang="en-US" sz="3200" kern="0" dirty="0">
                <a:ea typeface="ＭＳ Ｐゴシック" pitchFamily="34" charset="-128"/>
                <a:cs typeface="Arial" charset="0"/>
              </a:rPr>
              <a:t>(ERL) </a:t>
            </a:r>
            <a:r>
              <a:rPr lang="en-US" sz="3200" kern="0" dirty="0" smtClean="0">
                <a:ea typeface="ＭＳ Ｐゴシック" pitchFamily="34" charset="-128"/>
                <a:cs typeface="Arial" charset="0"/>
              </a:rPr>
              <a:t>(11MW)</a:t>
            </a:r>
          </a:p>
          <a:p>
            <a:pPr algn="ctr"/>
            <a:endParaRPr lang="en-US" sz="3200" kern="0" dirty="0" smtClean="0">
              <a:ea typeface="ＭＳ Ｐゴシック" pitchFamily="34" charset="-128"/>
              <a:cs typeface="Arial" charset="0"/>
            </a:endParaRPr>
          </a:p>
          <a:p>
            <a:pPr algn="ctr"/>
            <a:r>
              <a:rPr lang="en-US" sz="3200" kern="0" dirty="0" smtClean="0">
                <a:cs typeface="Arial" charset="0"/>
              </a:rPr>
              <a:t>Cooling Uses </a:t>
            </a:r>
            <a:r>
              <a:rPr lang="en-US" sz="3200" kern="0" dirty="0">
                <a:cs typeface="Arial" charset="0"/>
              </a:rPr>
              <a:t>a </a:t>
            </a:r>
            <a:r>
              <a:rPr lang="en-US" sz="3200" kern="0" dirty="0" smtClean="0">
                <a:cs typeface="Arial" charset="0"/>
              </a:rPr>
              <a:t>Bunched Electron Beam</a:t>
            </a:r>
            <a:endParaRPr lang="en-US" sz="3200" kern="0" dirty="0">
              <a:cs typeface="Arial" charset="0"/>
            </a:endParaRPr>
          </a:p>
          <a:p>
            <a:pPr lvl="0"/>
            <a:endParaRPr lang="en-US" sz="3200" kern="0" dirty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396" name="Picture 39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110605" y="25478278"/>
            <a:ext cx="6797099" cy="3265313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70917"/>
              </p:ext>
            </p:extLst>
          </p:nvPr>
        </p:nvGraphicFramePr>
        <p:xfrm>
          <a:off x="21831052" y="28798099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" name="Equation" r:id="rId39" imgW="1765080" imgH="393480" progId="Equation.3">
                  <p:embed/>
                </p:oleObj>
              </mc:Choice>
              <mc:Fallback>
                <p:oleObj name="Equation" r:id="rId39" imgW="17650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1052" y="28798099"/>
                        <a:ext cx="3863975" cy="936625"/>
                      </a:xfrm>
                      <a:prstGeom prst="rect">
                        <a:avLst/>
                      </a:prstGeom>
                      <a:solidFill>
                        <a:srgbClr val="CECEE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928919" y="28714987"/>
                <a:ext cx="343574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dirty="0" smtClean="0"/>
                  <a:t>field </a:t>
                </a:r>
                <a:r>
                  <a:rPr lang="en-US" sz="2000" dirty="0"/>
                  <a:t>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: laser rms size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/>
                  <a:t>: rotation (sheering) angle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8919" y="28714987"/>
                <a:ext cx="3435749" cy="1323439"/>
              </a:xfrm>
              <a:prstGeom prst="rect">
                <a:avLst/>
              </a:prstGeom>
              <a:blipFill rotWithShape="1">
                <a:blip r:embed="rId41"/>
                <a:stretch>
                  <a:fillRect l="-1773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615919" y="25066486"/>
            <a:ext cx="8005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measure mechanical angular momentum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10025</TotalTime>
  <Words>563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Cambria Math</vt:lpstr>
      <vt:lpstr>Times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580</cp:revision>
  <cp:lastPrinted>2017-06-16T13:08:03Z</cp:lastPrinted>
  <dcterms:created xsi:type="dcterms:W3CDTF">2012-07-12T18:27:22Z</dcterms:created>
  <dcterms:modified xsi:type="dcterms:W3CDTF">2017-06-19T14:42:39Z</dcterms:modified>
</cp:coreProperties>
</file>