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62" r:id="rId2"/>
  </p:sldMasterIdLst>
  <p:notesMasterIdLst>
    <p:notesMasterId r:id="rId43"/>
  </p:notesMasterIdLst>
  <p:handoutMasterIdLst>
    <p:handoutMasterId r:id="rId44"/>
  </p:handoutMasterIdLst>
  <p:sldIdLst>
    <p:sldId id="447" r:id="rId3"/>
    <p:sldId id="571" r:id="rId4"/>
    <p:sldId id="480" r:id="rId5"/>
    <p:sldId id="481" r:id="rId6"/>
    <p:sldId id="619" r:id="rId7"/>
    <p:sldId id="584" r:id="rId8"/>
    <p:sldId id="501" r:id="rId9"/>
    <p:sldId id="587" r:id="rId10"/>
    <p:sldId id="453" r:id="rId11"/>
    <p:sldId id="502" r:id="rId12"/>
    <p:sldId id="590" r:id="rId13"/>
    <p:sldId id="591" r:id="rId14"/>
    <p:sldId id="583" r:id="rId15"/>
    <p:sldId id="423" r:id="rId16"/>
    <p:sldId id="457" r:id="rId17"/>
    <p:sldId id="459" r:id="rId18"/>
    <p:sldId id="585" r:id="rId19"/>
    <p:sldId id="586" r:id="rId20"/>
    <p:sldId id="588" r:id="rId21"/>
    <p:sldId id="596" r:id="rId22"/>
    <p:sldId id="597" r:id="rId23"/>
    <p:sldId id="567" r:id="rId24"/>
    <p:sldId id="421" r:id="rId25"/>
    <p:sldId id="482" r:id="rId26"/>
    <p:sldId id="547" r:id="rId27"/>
    <p:sldId id="592" r:id="rId28"/>
    <p:sldId id="500" r:id="rId29"/>
    <p:sldId id="499" r:id="rId30"/>
    <p:sldId id="422" r:id="rId31"/>
    <p:sldId id="598" r:id="rId32"/>
    <p:sldId id="599" r:id="rId33"/>
    <p:sldId id="572" r:id="rId34"/>
    <p:sldId id="594" r:id="rId35"/>
    <p:sldId id="595" r:id="rId36"/>
    <p:sldId id="628" r:id="rId37"/>
    <p:sldId id="600" r:id="rId38"/>
    <p:sldId id="574" r:id="rId39"/>
    <p:sldId id="593" r:id="rId40"/>
    <p:sldId id="564" r:id="rId41"/>
    <p:sldId id="615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FFF1C5"/>
    <a:srgbClr val="FFE389"/>
    <a:srgbClr val="9900CC"/>
    <a:srgbClr val="6611FF"/>
    <a:srgbClr val="FFF8E1"/>
    <a:srgbClr val="FFEBAB"/>
    <a:srgbClr val="FF5050"/>
    <a:srgbClr val="6600F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6179" autoAdjust="0"/>
    <p:restoredTop sz="94680" autoAdjust="0"/>
  </p:normalViewPr>
  <p:slideViewPr>
    <p:cSldViewPr>
      <p:cViewPr varScale="1">
        <p:scale>
          <a:sx n="132" d="100"/>
          <a:sy n="132" d="100"/>
        </p:scale>
        <p:origin x="137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89" d="100"/>
        <a:sy n="89" d="100"/>
      </p:scale>
      <p:origin x="0" y="2872"/>
    </p:cViewPr>
  </p:sorterViewPr>
  <p:notesViewPr>
    <p:cSldViewPr>
      <p:cViewPr varScale="1">
        <p:scale>
          <a:sx n="72" d="100"/>
          <a:sy n="72" d="100"/>
        </p:scale>
        <p:origin x="2440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+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B9DA0A1C-B40A-4E54-B224-8C0A05112A55}" type="presOf" srcId="{E7DB4790-66F9-4FAE-B3A6-F5A89784EF34}" destId="{6E8ADBFD-1840-4149-A28A-32A73D667819}" srcOrd="0" destOrd="0" presId="urn:microsoft.com/office/officeart/2005/8/layout/radial3"/>
    <dgm:cxn modelId="{30010CB0-EE47-44E5-8BBA-B02DF563CED0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D553548-D284-4337-990C-466F5D7C53C0}" type="presParOf" srcId="{6E8ADBFD-1840-4149-A28A-32A73D667819}" destId="{BB00C0C8-536A-4B6F-941A-A000C4AEFC52}" srcOrd="0" destOrd="0" presId="urn:microsoft.com/office/officeart/2005/8/layout/radial3"/>
    <dgm:cxn modelId="{7D8BA2A1-D0E1-492E-93AF-CC19DDD830FC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-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90F74381-E759-4A2B-B408-9CD421C65D73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99EE3BEF-F78D-42E0-88A3-E3DBCC671893}" type="presOf" srcId="{E7DB4790-66F9-4FAE-B3A6-F5A89784EF34}" destId="{6E8ADBFD-1840-4149-A28A-32A73D667819}" srcOrd="0" destOrd="0" presId="urn:microsoft.com/office/officeart/2005/8/layout/radial3"/>
    <dgm:cxn modelId="{CBA45EB1-6382-42F9-8DF7-36D8C4D5A385}" type="presParOf" srcId="{6E8ADBFD-1840-4149-A28A-32A73D667819}" destId="{BB00C0C8-536A-4B6F-941A-A000C4AEFC52}" srcOrd="0" destOrd="0" presId="urn:microsoft.com/office/officeart/2005/8/layout/radial3"/>
    <dgm:cxn modelId="{15277DD9-90AA-44B0-BCDB-41B4EA9493C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-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9CA43727-558D-4493-8811-70B0846BC3D4}" type="presOf" srcId="{E7DB4790-66F9-4FAE-B3A6-F5A89784EF34}" destId="{6E8ADBFD-1840-4149-A28A-32A73D667819}" srcOrd="0" destOrd="0" presId="urn:microsoft.com/office/officeart/2005/8/layout/radial3"/>
    <dgm:cxn modelId="{D9DCFC9E-6923-4A64-A514-B897EA5EBF47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FA5AE5D4-32E0-43E8-AEB0-00FC5CF6B1AD}" type="presParOf" srcId="{6E8ADBFD-1840-4149-A28A-32A73D667819}" destId="{BB00C0C8-536A-4B6F-941A-A000C4AEFC52}" srcOrd="0" destOrd="0" presId="urn:microsoft.com/office/officeart/2005/8/layout/radial3"/>
    <dgm:cxn modelId="{C53C15B4-2CF5-4666-ACD8-95E1F2559A9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8732A-F9F8-4520-BDE1-879FC66DD6CE}" type="doc">
      <dgm:prSet loTypeId="urn:microsoft.com/office/officeart/2005/8/layout/hProcess3" loCatId="process" qsTypeId="urn:microsoft.com/office/officeart/2005/8/quickstyle/3d2" qsCatId="3D" csTypeId="urn:microsoft.com/office/officeart/2005/8/colors/accent0_1" csCatId="mainScheme" phldr="1"/>
      <dgm:spPr/>
    </dgm:pt>
    <dgm:pt modelId="{6F93D793-8290-452B-BADC-04138B1233B7}">
      <dgm:prSet phldrT="[Text]" custT="1"/>
      <dgm:spPr/>
      <dgm:t>
        <a:bodyPr/>
        <a:lstStyle/>
        <a:p>
          <a:r>
            <a:rPr lang="en-US" sz="2000" dirty="0"/>
            <a:t>NEA Surface Activation</a:t>
          </a:r>
        </a:p>
      </dgm:t>
    </dgm:pt>
    <dgm:pt modelId="{635F0D7D-EFDD-42E7-8DFC-3A13BBD08338}" type="parTrans" cxnId="{B37D2BE8-F8EC-434F-9085-59D6B9A48F6C}">
      <dgm:prSet/>
      <dgm:spPr/>
      <dgm:t>
        <a:bodyPr/>
        <a:lstStyle/>
        <a:p>
          <a:endParaRPr lang="en-US"/>
        </a:p>
      </dgm:t>
    </dgm:pt>
    <dgm:pt modelId="{E70E79B2-31A2-4BED-8ABB-049C34094D57}" type="sibTrans" cxnId="{B37D2BE8-F8EC-434F-9085-59D6B9A48F6C}">
      <dgm:prSet/>
      <dgm:spPr/>
      <dgm:t>
        <a:bodyPr/>
        <a:lstStyle/>
        <a:p>
          <a:endParaRPr lang="en-US"/>
        </a:p>
      </dgm:t>
    </dgm:pt>
    <dgm:pt modelId="{6AA33476-1E25-49D6-8333-A4329E68A908}" type="pres">
      <dgm:prSet presAssocID="{2FE8732A-F9F8-4520-BDE1-879FC66DD6CE}" presName="Name0" presStyleCnt="0">
        <dgm:presLayoutVars>
          <dgm:dir/>
          <dgm:animLvl val="lvl"/>
          <dgm:resizeHandles val="exact"/>
        </dgm:presLayoutVars>
      </dgm:prSet>
      <dgm:spPr/>
    </dgm:pt>
    <dgm:pt modelId="{557B1103-050B-4035-9375-6474EEC0E124}" type="pres">
      <dgm:prSet presAssocID="{2FE8732A-F9F8-4520-BDE1-879FC66DD6CE}" presName="dummy" presStyleCnt="0"/>
      <dgm:spPr/>
    </dgm:pt>
    <dgm:pt modelId="{364EB4B5-0ADB-4220-9978-8CD5B053E6D9}" type="pres">
      <dgm:prSet presAssocID="{2FE8732A-F9F8-4520-BDE1-879FC66DD6CE}" presName="linH" presStyleCnt="0"/>
      <dgm:spPr/>
    </dgm:pt>
    <dgm:pt modelId="{0303F2A8-9E57-4D49-8D83-50E27A840C47}" type="pres">
      <dgm:prSet presAssocID="{2FE8732A-F9F8-4520-BDE1-879FC66DD6CE}" presName="padding1" presStyleCnt="0"/>
      <dgm:spPr/>
    </dgm:pt>
    <dgm:pt modelId="{F6A3549F-803A-4678-98E4-C47A95A75BAF}" type="pres">
      <dgm:prSet presAssocID="{6F93D793-8290-452B-BADC-04138B1233B7}" presName="linV" presStyleCnt="0"/>
      <dgm:spPr/>
    </dgm:pt>
    <dgm:pt modelId="{5076DCDF-352E-43B1-ABCC-C16810BC5018}" type="pres">
      <dgm:prSet presAssocID="{6F93D793-8290-452B-BADC-04138B1233B7}" presName="spVertical1" presStyleCnt="0"/>
      <dgm:spPr/>
    </dgm:pt>
    <dgm:pt modelId="{E8919A34-F569-456C-AC0E-A8B7D56B85ED}" type="pres">
      <dgm:prSet presAssocID="{6F93D793-8290-452B-BADC-04138B1233B7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6737E6F5-A6C1-4863-8C6E-4D96A4FB5B7C}" type="pres">
      <dgm:prSet presAssocID="{6F93D793-8290-452B-BADC-04138B1233B7}" presName="spVertical2" presStyleCnt="0"/>
      <dgm:spPr/>
    </dgm:pt>
    <dgm:pt modelId="{C904A36F-3F6A-4363-AA08-D57BE9AF4758}" type="pres">
      <dgm:prSet presAssocID="{6F93D793-8290-452B-BADC-04138B1233B7}" presName="spVertical3" presStyleCnt="0"/>
      <dgm:spPr/>
    </dgm:pt>
    <dgm:pt modelId="{A65CF6FF-A15D-4C76-9962-19D2C5E7E311}" type="pres">
      <dgm:prSet presAssocID="{2FE8732A-F9F8-4520-BDE1-879FC66DD6CE}" presName="padding2" presStyleCnt="0"/>
      <dgm:spPr/>
    </dgm:pt>
    <dgm:pt modelId="{0E3DF5A0-320B-4B40-9736-DB2B19FF054E}" type="pres">
      <dgm:prSet presAssocID="{2FE8732A-F9F8-4520-BDE1-879FC66DD6CE}" presName="negArrow" presStyleCnt="0"/>
      <dgm:spPr/>
    </dgm:pt>
    <dgm:pt modelId="{E548D243-FD8F-49D1-8B62-041CE16565FB}" type="pres">
      <dgm:prSet presAssocID="{2FE8732A-F9F8-4520-BDE1-879FC66DD6CE}" presName="backgroundArrow" presStyleLbl="node1" presStyleIdx="0" presStyleCnt="1"/>
      <dgm:spPr/>
    </dgm:pt>
  </dgm:ptLst>
  <dgm:cxnLst>
    <dgm:cxn modelId="{2CE6291A-B529-4A79-A994-2315912C473A}" type="presOf" srcId="{6F93D793-8290-452B-BADC-04138B1233B7}" destId="{E8919A34-F569-456C-AC0E-A8B7D56B85ED}" srcOrd="0" destOrd="0" presId="urn:microsoft.com/office/officeart/2005/8/layout/hProcess3"/>
    <dgm:cxn modelId="{F0DA49D6-CD8B-4DC3-8B21-2A9965A735B3}" type="presOf" srcId="{2FE8732A-F9F8-4520-BDE1-879FC66DD6CE}" destId="{6AA33476-1E25-49D6-8333-A4329E68A908}" srcOrd="0" destOrd="0" presId="urn:microsoft.com/office/officeart/2005/8/layout/hProcess3"/>
    <dgm:cxn modelId="{B37D2BE8-F8EC-434F-9085-59D6B9A48F6C}" srcId="{2FE8732A-F9F8-4520-BDE1-879FC66DD6CE}" destId="{6F93D793-8290-452B-BADC-04138B1233B7}" srcOrd="0" destOrd="0" parTransId="{635F0D7D-EFDD-42E7-8DFC-3A13BBD08338}" sibTransId="{E70E79B2-31A2-4BED-8ABB-049C34094D57}"/>
    <dgm:cxn modelId="{0B268091-E3E3-4272-AF08-249CB5EF4E06}" type="presParOf" srcId="{6AA33476-1E25-49D6-8333-A4329E68A908}" destId="{557B1103-050B-4035-9375-6474EEC0E124}" srcOrd="0" destOrd="0" presId="urn:microsoft.com/office/officeart/2005/8/layout/hProcess3"/>
    <dgm:cxn modelId="{90C39767-1DB4-4996-ACB4-B6F48424FF46}" type="presParOf" srcId="{6AA33476-1E25-49D6-8333-A4329E68A908}" destId="{364EB4B5-0ADB-4220-9978-8CD5B053E6D9}" srcOrd="1" destOrd="0" presId="urn:microsoft.com/office/officeart/2005/8/layout/hProcess3"/>
    <dgm:cxn modelId="{D8FA1640-93A2-41B2-B3B9-08390CD06979}" type="presParOf" srcId="{364EB4B5-0ADB-4220-9978-8CD5B053E6D9}" destId="{0303F2A8-9E57-4D49-8D83-50E27A840C47}" srcOrd="0" destOrd="0" presId="urn:microsoft.com/office/officeart/2005/8/layout/hProcess3"/>
    <dgm:cxn modelId="{FF9DB041-D60B-4B1D-B94A-3DCAA7067284}" type="presParOf" srcId="{364EB4B5-0ADB-4220-9978-8CD5B053E6D9}" destId="{F6A3549F-803A-4678-98E4-C47A95A75BAF}" srcOrd="1" destOrd="0" presId="urn:microsoft.com/office/officeart/2005/8/layout/hProcess3"/>
    <dgm:cxn modelId="{159F2F97-57E4-4036-8425-4D30BA1F36E6}" type="presParOf" srcId="{F6A3549F-803A-4678-98E4-C47A95A75BAF}" destId="{5076DCDF-352E-43B1-ABCC-C16810BC5018}" srcOrd="0" destOrd="0" presId="urn:microsoft.com/office/officeart/2005/8/layout/hProcess3"/>
    <dgm:cxn modelId="{D407CE2B-423F-4926-AD24-3E90A7CCDB8A}" type="presParOf" srcId="{F6A3549F-803A-4678-98E4-C47A95A75BAF}" destId="{E8919A34-F569-456C-AC0E-A8B7D56B85ED}" srcOrd="1" destOrd="0" presId="urn:microsoft.com/office/officeart/2005/8/layout/hProcess3"/>
    <dgm:cxn modelId="{915B8D63-0DF5-4D88-ABB5-8D9DEFF16325}" type="presParOf" srcId="{F6A3549F-803A-4678-98E4-C47A95A75BAF}" destId="{6737E6F5-A6C1-4863-8C6E-4D96A4FB5B7C}" srcOrd="2" destOrd="0" presId="urn:microsoft.com/office/officeart/2005/8/layout/hProcess3"/>
    <dgm:cxn modelId="{601B35E8-6F53-4DEB-A4F5-3A5D66A170CD}" type="presParOf" srcId="{F6A3549F-803A-4678-98E4-C47A95A75BAF}" destId="{C904A36F-3F6A-4363-AA08-D57BE9AF4758}" srcOrd="3" destOrd="0" presId="urn:microsoft.com/office/officeart/2005/8/layout/hProcess3"/>
    <dgm:cxn modelId="{A09222EB-5C6B-4FAC-A69F-FF23C7B67208}" type="presParOf" srcId="{364EB4B5-0ADB-4220-9978-8CD5B053E6D9}" destId="{A65CF6FF-A15D-4C76-9962-19D2C5E7E311}" srcOrd="2" destOrd="0" presId="urn:microsoft.com/office/officeart/2005/8/layout/hProcess3"/>
    <dgm:cxn modelId="{E3C9F3CF-C62A-4748-81AB-2CE7826FD3E5}" type="presParOf" srcId="{364EB4B5-0ADB-4220-9978-8CD5B053E6D9}" destId="{0E3DF5A0-320B-4B40-9736-DB2B19FF054E}" srcOrd="3" destOrd="0" presId="urn:microsoft.com/office/officeart/2005/8/layout/hProcess3"/>
    <dgm:cxn modelId="{6F5E4748-0BD7-4BC8-B3D1-1C54F1F05CC7}" type="presParOf" srcId="{364EB4B5-0ADB-4220-9978-8CD5B053E6D9}" destId="{E548D243-FD8F-49D1-8B62-041CE16565FB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-20324" custLinFactNeighborY="14162"/>
      <dgm:spPr/>
    </dgm:pt>
  </dgm:ptLst>
  <dgm:cxnLst>
    <dgm:cxn modelId="{370B7420-8047-4E77-AF4F-935D620EB38A}" type="presOf" srcId="{E7DB4790-66F9-4FAE-B3A6-F5A89784EF34}" destId="{6E8ADBFD-1840-4149-A28A-32A73D667819}" srcOrd="0" destOrd="0" presId="urn:microsoft.com/office/officeart/2005/8/layout/radial3"/>
    <dgm:cxn modelId="{EA4C8D5D-07F0-4C56-8508-79B5BE351196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ED4C904A-28DE-4E28-A56D-D2F603B8D52B}" type="presParOf" srcId="{6E8ADBFD-1840-4149-A28A-32A73D667819}" destId="{BB00C0C8-536A-4B6F-941A-A000C4AEFC52}" srcOrd="0" destOrd="0" presId="urn:microsoft.com/office/officeart/2005/8/layout/radial3"/>
    <dgm:cxn modelId="{C4A60BF9-E8E8-49F5-B187-6D91300AFB6F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821EB411-4AC3-43AD-B297-66A14596AA5F}" type="presOf" srcId="{E7DB4790-66F9-4FAE-B3A6-F5A89784EF34}" destId="{6E8ADBFD-1840-4149-A28A-32A73D667819}" srcOrd="0" destOrd="0" presId="urn:microsoft.com/office/officeart/2005/8/layout/radial3"/>
    <dgm:cxn modelId="{477DEC57-A4BA-499D-BCFE-7E51FA15C4E4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6659E769-B324-4389-8A2B-E0093A755F13}" type="presParOf" srcId="{6E8ADBFD-1840-4149-A28A-32A73D667819}" destId="{BB00C0C8-536A-4B6F-941A-A000C4AEFC52}" srcOrd="0" destOrd="0" presId="urn:microsoft.com/office/officeart/2005/8/layout/radial3"/>
    <dgm:cxn modelId="{C4D5C8A3-BDF6-4865-91DA-83875494F0BD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3117" custLinFactNeighborY="-2284"/>
      <dgm:spPr/>
    </dgm:pt>
  </dgm:ptLst>
  <dgm:cxnLst>
    <dgm:cxn modelId="{8B682538-8498-E94C-A046-77BA33FC1AD9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E5551DA-F5D0-9448-B93C-7E249AAC2A05}" type="presOf" srcId="{E7DB4790-66F9-4FAE-B3A6-F5A89784EF34}" destId="{6E8ADBFD-1840-4149-A28A-32A73D667819}" srcOrd="0" destOrd="0" presId="urn:microsoft.com/office/officeart/2005/8/layout/radial3"/>
    <dgm:cxn modelId="{E2A08D52-6BEE-BC44-8E08-D318970EC6E4}" type="presParOf" srcId="{6E8ADBFD-1840-4149-A28A-32A73D667819}" destId="{BB00C0C8-536A-4B6F-941A-A000C4AEFC52}" srcOrd="0" destOrd="0" presId="urn:microsoft.com/office/officeart/2005/8/layout/radial3"/>
    <dgm:cxn modelId="{C328DB8A-05D3-D44F-A894-2E32281F13D6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61BF7077-A332-9A4D-98C9-F78C6384C92A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35EFCE1-1B76-D64B-A937-8E90287C36E9}" type="presOf" srcId="{E7DB4790-66F9-4FAE-B3A6-F5A89784EF34}" destId="{6E8ADBFD-1840-4149-A28A-32A73D667819}" srcOrd="0" destOrd="0" presId="urn:microsoft.com/office/officeart/2005/8/layout/radial3"/>
    <dgm:cxn modelId="{3709D9FF-DDA2-2E47-91C1-E2A429C8BDFA}" type="presParOf" srcId="{6E8ADBFD-1840-4149-A28A-32A73D667819}" destId="{BB00C0C8-536A-4B6F-941A-A000C4AEFC52}" srcOrd="0" destOrd="0" presId="urn:microsoft.com/office/officeart/2005/8/layout/radial3"/>
    <dgm:cxn modelId="{36C870E2-C665-B047-AE46-AEE21048B5B8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+</a:t>
          </a:r>
        </a:p>
      </dsp:txBody>
      <dsp:txXfrm>
        <a:off x="71162" y="82370"/>
        <a:ext cx="343603" cy="343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</a:t>
          </a:r>
        </a:p>
      </dsp:txBody>
      <dsp:txXfrm>
        <a:off x="71162" y="82370"/>
        <a:ext cx="343603" cy="343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</a:t>
          </a:r>
        </a:p>
      </dsp:txBody>
      <dsp:txXfrm>
        <a:off x="71162" y="82370"/>
        <a:ext cx="343603" cy="343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8D243-FD8F-49D1-8B62-041CE16565FB}">
      <dsp:nvSpPr>
        <dsp:cNvPr id="0" name=""/>
        <dsp:cNvSpPr/>
      </dsp:nvSpPr>
      <dsp:spPr>
        <a:xfrm>
          <a:off x="0" y="13716"/>
          <a:ext cx="2122026" cy="1512000"/>
        </a:xfrm>
        <a:prstGeom prst="rightArrow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19A34-F569-456C-AC0E-A8B7D56B85ED}">
      <dsp:nvSpPr>
        <dsp:cNvPr id="0" name=""/>
        <dsp:cNvSpPr/>
      </dsp:nvSpPr>
      <dsp:spPr>
        <a:xfrm>
          <a:off x="171171" y="391716"/>
          <a:ext cx="1738652" cy="7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NEA Surface Activation</a:t>
          </a:r>
        </a:p>
      </dsp:txBody>
      <dsp:txXfrm>
        <a:off x="171171" y="391716"/>
        <a:ext cx="1738652" cy="756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</a:rPr>
            <a:t>3</a:t>
          </a:r>
        </a:p>
      </dsp:txBody>
      <dsp:txXfrm>
        <a:off x="65778" y="65778"/>
        <a:ext cx="317606" cy="3176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8037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C000"/>
              </a:solidFill>
            </a:rPr>
            <a:t>3</a:t>
          </a:r>
        </a:p>
      </dsp:txBody>
      <dsp:txXfrm>
        <a:off x="73815" y="65778"/>
        <a:ext cx="317606" cy="3176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C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11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14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9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25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4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84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00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528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2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26071C-58E2-4639-9468-9ED4C873A94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50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24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68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C8E3C3F-DBF8-46B2-AB8A-F1157E347456}" type="datetimeFigureOut">
              <a:rPr lang="en-US" sz="1800">
                <a:solidFill>
                  <a:srgbClr val="000000"/>
                </a:solidFill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7/24/23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27393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8445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9568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523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7224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624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4367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433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936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3874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1208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8720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462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"/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774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7/24/23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72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31.wmf"/><Relationship Id="rId21" Type="http://schemas.openxmlformats.org/officeDocument/2006/relationships/diagramQuickStyle" Target="../diagrams/quickStyle8.xml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oleObject" Target="../embeddings/oleObject2.bin"/><Relationship Id="rId16" Type="http://schemas.openxmlformats.org/officeDocument/2006/relationships/diagramQuickStyle" Target="../diagrams/quickStyle7.xml"/><Relationship Id="rId20" Type="http://schemas.openxmlformats.org/officeDocument/2006/relationships/diagramLayout" Target="../diagrams/layout8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23" Type="http://schemas.microsoft.com/office/2007/relationships/diagramDrawing" Target="../diagrams/drawing8.xml"/><Relationship Id="rId10" Type="http://schemas.openxmlformats.org/officeDocument/2006/relationships/diagramLayout" Target="../diagrams/layout6.xml"/><Relationship Id="rId19" Type="http://schemas.openxmlformats.org/officeDocument/2006/relationships/diagramData" Target="../diagrams/data8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Relationship Id="rId22" Type="http://schemas.openxmlformats.org/officeDocument/2006/relationships/diagramColors" Target="../diagrams/colors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tiff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microsoft.com/office/2007/relationships/media" Target="../media/media2.mp4"/><Relationship Id="rId7" Type="http://schemas.openxmlformats.org/officeDocument/2006/relationships/image" Target="../media/image83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86.emf"/><Relationship Id="rId4" Type="http://schemas.openxmlformats.org/officeDocument/2006/relationships/video" Target="../media/media2.mp4"/><Relationship Id="rId9" Type="http://schemas.openxmlformats.org/officeDocument/2006/relationships/image" Target="../media/image8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47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447800"/>
            <a:ext cx="7848600" cy="1143000"/>
          </a:xfrm>
        </p:spPr>
        <p:txBody>
          <a:bodyPr/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+mn-lt"/>
              </a:rPr>
              <a:t>GaAs Polarized Electron Source:</a:t>
            </a:r>
            <a:br>
              <a:rPr lang="en-US" i="1" dirty="0">
                <a:solidFill>
                  <a:srgbClr val="FF0000"/>
                </a:solidFill>
                <a:latin typeface="+mn-lt"/>
              </a:rPr>
            </a:br>
            <a:r>
              <a:rPr lang="en-US" i="1" dirty="0">
                <a:solidFill>
                  <a:srgbClr val="FF0000"/>
                </a:solidFill>
                <a:latin typeface="+mn-lt"/>
              </a:rPr>
              <a:t>A brief tour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1127" y="3429000"/>
            <a:ext cx="70485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n-lt"/>
              </a:rPr>
              <a:t>Joe </a:t>
            </a:r>
            <a:r>
              <a:rPr lang="en-US" sz="2800" b="1" dirty="0" err="1">
                <a:solidFill>
                  <a:schemeClr val="tx1"/>
                </a:solidFill>
                <a:latin typeface="+mn-lt"/>
              </a:rPr>
              <a:t>Grames</a:t>
            </a:r>
            <a:endParaRPr lang="en-US" sz="2800" b="1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+mn-lt"/>
              </a:rPr>
              <a:t>Center for Injectors and Sources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+mn-lt"/>
              </a:rPr>
              <a:t>Thomas Jefferson National Accelerator Facility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+mn-lt"/>
              </a:rPr>
              <a:t>July 25,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0"/>
            <a:ext cx="8316295" cy="577202"/>
          </a:xfrm>
        </p:spPr>
        <p:txBody>
          <a:bodyPr/>
          <a:lstStyle/>
          <a:p>
            <a:r>
              <a:rPr lang="en-US" sz="2800" dirty="0"/>
              <a:t>What does “A</a:t>
            </a:r>
            <a:r>
              <a:rPr lang="en-US" sz="2800" baseline="-25000" dirty="0"/>
              <a:t>PV</a:t>
            </a:r>
            <a:r>
              <a:rPr lang="en-US" sz="2800" dirty="0"/>
              <a:t> = 36 ppb” even mean?</a:t>
            </a:r>
          </a:p>
        </p:txBody>
      </p:sp>
      <p:sp>
        <p:nvSpPr>
          <p:cNvPr id="4" name="Explosion 2 3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04800" y="2819400"/>
            <a:ext cx="2514600" cy="1219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590800" y="4876800"/>
            <a:ext cx="457200" cy="152400"/>
            <a:chOff x="1752600" y="4572000"/>
            <a:chExt cx="457200" cy="152400"/>
          </a:xfrm>
        </p:grpSpPr>
        <p:cxnSp>
          <p:nvCxnSpPr>
            <p:cNvPr id="38" name="Straight Arrow Connector 37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Oval 38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09800" y="2057400"/>
            <a:ext cx="457200" cy="152400"/>
            <a:chOff x="1752600" y="4572000"/>
            <a:chExt cx="457200" cy="152400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Oval 41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667000" y="2286000"/>
            <a:ext cx="457200" cy="152400"/>
            <a:chOff x="1752600" y="4572000"/>
            <a:chExt cx="457200" cy="152400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Oval 44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71800" y="4724400"/>
            <a:ext cx="457200" cy="152400"/>
            <a:chOff x="1752600" y="4572000"/>
            <a:chExt cx="457200" cy="152400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Oval 47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24200" y="2133600"/>
            <a:ext cx="457200" cy="152400"/>
            <a:chOff x="1752600" y="4572000"/>
            <a:chExt cx="457200" cy="152400"/>
          </a:xfrm>
        </p:grpSpPr>
        <p:cxnSp>
          <p:nvCxnSpPr>
            <p:cNvPr id="50" name="Straight Arrow Connector 49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1" name="Oval 50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62200" y="1752600"/>
            <a:ext cx="457200" cy="152400"/>
            <a:chOff x="1752600" y="4572000"/>
            <a:chExt cx="457200" cy="152400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Oval 53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743200" y="1600200"/>
            <a:ext cx="457200" cy="152400"/>
            <a:chOff x="1752600" y="4572000"/>
            <a:chExt cx="457200" cy="152400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743200" y="1905000"/>
            <a:ext cx="457200" cy="152400"/>
            <a:chOff x="1752600" y="4572000"/>
            <a:chExt cx="457200" cy="15240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0" name="Oval 59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124200" y="1752600"/>
            <a:ext cx="457200" cy="152400"/>
            <a:chOff x="1752600" y="4572000"/>
            <a:chExt cx="457200" cy="152400"/>
          </a:xfrm>
        </p:grpSpPr>
        <p:cxnSp>
          <p:nvCxnSpPr>
            <p:cNvPr id="62" name="Straight Arrow Connector 61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971800" y="5029200"/>
            <a:ext cx="457200" cy="152400"/>
            <a:chOff x="1752600" y="4572000"/>
            <a:chExt cx="457200" cy="15240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6" name="Oval 65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67" name="Striped Right Arrow 6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8" name="Striped Right Arrow 67"/>
          <p:cNvSpPr/>
          <p:nvPr/>
        </p:nvSpPr>
        <p:spPr bwMode="auto">
          <a:xfrm rot="11903730">
            <a:off x="3457967" y="2392440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9" name="Striped Right Arrow 68"/>
          <p:cNvSpPr/>
          <p:nvPr/>
        </p:nvSpPr>
        <p:spPr bwMode="auto">
          <a:xfrm rot="9300402">
            <a:off x="3528604" y="4202124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457200" y="320040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1,000,000,000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71600" y="1143000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47800" y="533400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617032" y="4800600"/>
            <a:ext cx="850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A - B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922429" y="5181600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1,000,000,000</a:t>
            </a:r>
          </a:p>
        </p:txBody>
      </p:sp>
      <p:cxnSp>
        <p:nvCxnSpPr>
          <p:cNvPr id="78" name="Straight Connector 77"/>
          <p:cNvCxnSpPr>
            <a:cxnSpLocks/>
          </p:cNvCxnSpPr>
          <p:nvPr/>
        </p:nvCxnSpPr>
        <p:spPr bwMode="auto">
          <a:xfrm>
            <a:off x="3931584" y="5186064"/>
            <a:ext cx="2069402" cy="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5314819" y="5920625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 = 500,000,018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B = 499,999,982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50781-0327-4346-A757-04D5DF07362B}"/>
              </a:ext>
            </a:extLst>
          </p:cNvPr>
          <p:cNvSpPr txBox="1"/>
          <p:nvPr/>
        </p:nvSpPr>
        <p:spPr>
          <a:xfrm>
            <a:off x="6229586" y="4906090"/>
            <a:ext cx="2929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= 0.000000036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E7B0383-6C14-134E-B320-A7EAC220F983}"/>
              </a:ext>
            </a:extLst>
          </p:cNvPr>
          <p:cNvSpPr txBox="1"/>
          <p:nvPr/>
        </p:nvSpPr>
        <p:spPr>
          <a:xfrm>
            <a:off x="5467586" y="1089680"/>
            <a:ext cx="3173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Symbol" pitchFamily="2" charset="2"/>
              </a:rPr>
              <a:t>e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 = (A - B)/(A + 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C68DE9-F685-BA46-8C30-1695EDC3D78A}"/>
              </a:ext>
            </a:extLst>
          </p:cNvPr>
          <p:cNvSpPr txBox="1">
            <a:spLocks/>
          </p:cNvSpPr>
          <p:nvPr/>
        </p:nvSpPr>
        <p:spPr>
          <a:xfrm>
            <a:off x="0" y="169256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Accelerators need “free” electrons !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How might we acquire them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?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6711A6-C6B3-414C-8C70-2BF450564AAD}"/>
              </a:ext>
            </a:extLst>
          </p:cNvPr>
          <p:cNvSpPr txBox="1">
            <a:spLocks/>
          </p:cNvSpPr>
          <p:nvPr/>
        </p:nvSpPr>
        <p:spPr>
          <a:xfrm>
            <a:off x="1066800" y="4419600"/>
            <a:ext cx="7848600" cy="1961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Field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Emission (electronic energy)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Thermionic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Emission (thermal energy)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Emission (optical energy)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53346F-F51B-7747-94A2-1BB32A0515F5}"/>
              </a:ext>
            </a:extLst>
          </p:cNvPr>
          <p:cNvSpPr txBox="1"/>
          <p:nvPr/>
        </p:nvSpPr>
        <p:spPr>
          <a:xfrm>
            <a:off x="6370820" y="650573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FF3A7E-8A99-1A4B-B3C5-568F373D3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4497" y="1828800"/>
            <a:ext cx="3446588" cy="227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32A36-CF2C-0B42-BE18-C65A69A4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7392" y="1828800"/>
            <a:ext cx="1986856" cy="227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7152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5A13847-33E5-A74F-98BE-50277EEA0469}"/>
              </a:ext>
            </a:extLst>
          </p:cNvPr>
          <p:cNvSpPr txBox="1">
            <a:spLocks/>
          </p:cNvSpPr>
          <p:nvPr/>
        </p:nvSpPr>
        <p:spPr>
          <a:xfrm>
            <a:off x="0" y="-5064"/>
            <a:ext cx="6065448" cy="590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The Canonical Emission Equations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2BA013-DEF0-AF47-AA4F-00092B4B5224}"/>
              </a:ext>
            </a:extLst>
          </p:cNvPr>
          <p:cNvGrpSpPr/>
          <p:nvPr/>
        </p:nvGrpSpPr>
        <p:grpSpPr>
          <a:xfrm>
            <a:off x="533400" y="1278950"/>
            <a:ext cx="7456817" cy="1145509"/>
            <a:chOff x="609600" y="1709650"/>
            <a:chExt cx="7456817" cy="11455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DDE27D-3A24-9446-90F5-A2AB3CDB9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77259" y="2027028"/>
              <a:ext cx="2389158" cy="711569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15957E-5F75-B342-B9C4-B26DC7E5F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6107" y="1900285"/>
              <a:ext cx="2206925" cy="95487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80"/>
                </a:buClr>
                <a:buSzPct val="125000"/>
              </a:pPr>
              <a: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Field Emission</a:t>
              </a:r>
              <a:b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 </a:t>
              </a:r>
              <a:r>
                <a:rPr lang="en-US" sz="1400" dirty="0" err="1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Nordheim</a:t>
              </a:r>
              <a:b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E.L. Murphy, and R.H. Good,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102, 1464 (1956).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C98173-10A6-3E44-AE13-655CDEB7A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1709650"/>
              <a:ext cx="1653396" cy="111118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625AEDA-4FC9-F14E-9A16-C4D606E9BAC1}"/>
              </a:ext>
            </a:extLst>
          </p:cNvPr>
          <p:cNvGrpSpPr/>
          <p:nvPr/>
        </p:nvGrpSpPr>
        <p:grpSpPr>
          <a:xfrm>
            <a:off x="533400" y="2932790"/>
            <a:ext cx="7574352" cy="1211730"/>
            <a:chOff x="533400" y="3276600"/>
            <a:chExt cx="7574352" cy="1211730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EB904B1C-38CA-7F42-B141-6FE8C0B4E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43395" y="3584230"/>
              <a:ext cx="2364357" cy="72188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925C9C-1D84-6745-A9C0-B4A89AD0C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5742" y="3496254"/>
              <a:ext cx="2518212" cy="962833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25000"/>
              </a:pPr>
              <a: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Thermal Emission</a:t>
              </a:r>
              <a:b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Richardson-Laue-</a:t>
              </a:r>
              <a:r>
                <a:rPr lang="en-US" sz="1400" dirty="0" err="1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Dushman</a:t>
              </a:r>
              <a:b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C. Herring, and M. Nichols,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Reviews of Modern Physics 21, 185 (1949).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7DD56B-F751-0040-B1AA-BFFBCE3F3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3276600"/>
              <a:ext cx="1653396" cy="121173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F7C949-DC95-1E4F-BE4D-8C2E450C24C0}"/>
              </a:ext>
            </a:extLst>
          </p:cNvPr>
          <p:cNvGrpSpPr/>
          <p:nvPr/>
        </p:nvGrpSpPr>
        <p:grpSpPr>
          <a:xfrm>
            <a:off x="533400" y="4548080"/>
            <a:ext cx="8005210" cy="1211730"/>
            <a:chOff x="491090" y="4914556"/>
            <a:chExt cx="8005210" cy="1211730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C2D26EF0-3623-3440-8D36-BCEBE5A7C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96978" y="5234246"/>
              <a:ext cx="3199322" cy="57750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614E40-5DDA-B541-BED6-8CD5FB354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6107" y="5100182"/>
              <a:ext cx="2071795" cy="91961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ct val="125000"/>
              </a:pPr>
              <a: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Photoemission</a:t>
              </a:r>
              <a:b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Fowler-</a:t>
              </a:r>
              <a:r>
                <a:rPr lang="en-US" sz="1400" dirty="0" err="1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b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L.A. </a:t>
              </a:r>
              <a:r>
                <a:rPr lang="en-US" sz="1000" dirty="0" err="1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43, 0727 (1933).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BF527D-DE41-5849-AB9E-459B0AAFA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1090" y="4914556"/>
              <a:ext cx="1653396" cy="121173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C55A641-DCD0-804A-BBC6-8C5B7D91EDA2}"/>
              </a:ext>
            </a:extLst>
          </p:cNvPr>
          <p:cNvSpPr/>
          <p:nvPr/>
        </p:nvSpPr>
        <p:spPr>
          <a:xfrm>
            <a:off x="12700" y="563376"/>
            <a:ext cx="70028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(slide courtesy of Dr. K. Jensen, Naval Research Laboratory)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546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302AECC7-620E-F941-B3CF-3321CBDE6A52}"/>
              </a:ext>
            </a:extLst>
          </p:cNvPr>
          <p:cNvSpPr txBox="1">
            <a:spLocks noChangeArrowheads="1"/>
          </p:cNvSpPr>
          <p:nvPr/>
        </p:nvSpPr>
        <p:spPr>
          <a:xfrm>
            <a:off x="60697" y="0"/>
            <a:ext cx="7208254" cy="68317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solidFill>
                  <a:schemeClr val="tx1"/>
                </a:solidFill>
              </a:rPr>
              <a:t>Photo-absorption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F1911-843C-DA4F-8E70-349221917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343458"/>
            <a:ext cx="2209800" cy="207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DD1382-511C-5141-8363-CDBC9E41EE8D}"/>
              </a:ext>
            </a:extLst>
          </p:cNvPr>
          <p:cNvCxnSpPr>
            <a:cxnSpLocks/>
          </p:cNvCxnSpPr>
          <p:nvPr/>
        </p:nvCxnSpPr>
        <p:spPr bwMode="auto">
          <a:xfrm>
            <a:off x="1447800" y="2114858"/>
            <a:ext cx="60960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F52592D-A72F-584B-BCBD-0842DE4F74D4}"/>
              </a:ext>
            </a:extLst>
          </p:cNvPr>
          <p:cNvCxnSpPr>
            <a:cxnSpLocks/>
          </p:cNvCxnSpPr>
          <p:nvPr/>
        </p:nvCxnSpPr>
        <p:spPr bwMode="auto">
          <a:xfrm flipV="1">
            <a:off x="2095500" y="2114858"/>
            <a:ext cx="876300" cy="12164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36C5526-0FE7-9447-AA2E-4CEF7D7ED3C0}"/>
              </a:ext>
            </a:extLst>
          </p:cNvPr>
          <p:cNvSpPr txBox="1"/>
          <p:nvPr/>
        </p:nvSpPr>
        <p:spPr>
          <a:xfrm>
            <a:off x="322500" y="1709043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# Photons 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00D20-AA03-3B41-A7B6-5941B8A9C9A6}"/>
              </a:ext>
            </a:extLst>
          </p:cNvPr>
          <p:cNvSpPr txBox="1"/>
          <p:nvPr/>
        </p:nvSpPr>
        <p:spPr>
          <a:xfrm>
            <a:off x="2227961" y="1709043"/>
            <a:ext cx="1792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# Electrons Out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AB5712-D75C-584A-BAF0-99C196152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69" t="8714" r="11571" b="8511"/>
          <a:stretch/>
        </p:blipFill>
        <p:spPr>
          <a:xfrm>
            <a:off x="609600" y="4571907"/>
            <a:ext cx="2667000" cy="1447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15B6F9-7568-CB47-BC63-4AE8686C2A4A}"/>
              </a:ext>
            </a:extLst>
          </p:cNvPr>
          <p:cNvSpPr txBox="1"/>
          <p:nvPr/>
        </p:nvSpPr>
        <p:spPr>
          <a:xfrm>
            <a:off x="5445979" y="718912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In practical terms, the quantum efficiency “QE” is the metric used to assess the number of electrons emitted per number of illuminating photons.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E1141F-D7C7-6846-954D-758AEDC0D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2976165"/>
            <a:ext cx="4038600" cy="253416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9745F18-D4F1-6D49-AA68-C319F45249FF}"/>
              </a:ext>
            </a:extLst>
          </p:cNvPr>
          <p:cNvSpPr/>
          <p:nvPr/>
        </p:nvSpPr>
        <p:spPr>
          <a:xfrm>
            <a:off x="3970202" y="5510332"/>
            <a:ext cx="4876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solidFill>
                  <a:schemeClr val="tx1"/>
                </a:solidFill>
              </a:rPr>
              <a:t>Al-Naser, </a:t>
            </a:r>
            <a:r>
              <a:rPr lang="en-US" sz="1100" dirty="0" err="1">
                <a:solidFill>
                  <a:schemeClr val="tx1"/>
                </a:solidFill>
              </a:rPr>
              <a:t>Qusay</a:t>
            </a:r>
            <a:r>
              <a:rPr lang="en-US" sz="1100" dirty="0">
                <a:solidFill>
                  <a:schemeClr val="tx1"/>
                </a:solidFill>
              </a:rPr>
              <a:t> &amp; </a:t>
            </a:r>
            <a:r>
              <a:rPr lang="en-US" sz="1100" dirty="0" err="1">
                <a:solidFill>
                  <a:schemeClr val="tx1"/>
                </a:solidFill>
              </a:rPr>
              <a:t>Hilou</a:t>
            </a:r>
            <a:r>
              <a:rPr lang="en-US" sz="1100" dirty="0">
                <a:solidFill>
                  <a:schemeClr val="tx1"/>
                </a:solidFill>
              </a:rPr>
              <a:t>, Hassan &amp; </a:t>
            </a:r>
            <a:r>
              <a:rPr lang="en-US" sz="1100" dirty="0" err="1">
                <a:solidFill>
                  <a:schemeClr val="tx1"/>
                </a:solidFill>
              </a:rPr>
              <a:t>Abdulkader</a:t>
            </a:r>
            <a:r>
              <a:rPr lang="en-US" sz="1100" dirty="0">
                <a:solidFill>
                  <a:schemeClr val="tx1"/>
                </a:solidFill>
              </a:rPr>
              <a:t>, Abbas. (2009). The last development in III-V multi-junction solar cells. 1. 10.1109/CCCM.2009.5268104.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5FDBE-FEB2-B246-9993-493B13891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36754"/>
            <a:ext cx="1505839" cy="15058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1C2D43-817C-8B49-9F40-E190463C17F3}"/>
              </a:ext>
            </a:extLst>
          </p:cNvPr>
          <p:cNvSpPr txBox="1"/>
          <p:nvPr/>
        </p:nvSpPr>
        <p:spPr>
          <a:xfrm>
            <a:off x="261" y="3200400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GaAs</a:t>
            </a:r>
          </a:p>
        </p:txBody>
      </p:sp>
    </p:spTree>
    <p:extLst>
      <p:ext uri="{BB962C8B-B14F-4D97-AF65-F5344CB8AC3E}">
        <p14:creationId xmlns:p14="http://schemas.microsoft.com/office/powerpoint/2010/main" val="3784096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60697" y="0"/>
            <a:ext cx="6372646" cy="68317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NEA Activation of GaAs</a:t>
            </a:r>
          </a:p>
        </p:txBody>
      </p:sp>
      <p:graphicFrame>
        <p:nvGraphicFramePr>
          <p:cNvPr id="199681" name="Object 6"/>
          <p:cNvGraphicFramePr>
            <a:graphicFrameLocks noChangeAspect="1"/>
          </p:cNvGraphicFramePr>
          <p:nvPr/>
        </p:nvGraphicFramePr>
        <p:xfrm>
          <a:off x="1039813" y="4110038"/>
          <a:ext cx="4943475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17360" imgH="203040" progId="Equation.3">
                  <p:embed/>
                </p:oleObj>
              </mc:Choice>
              <mc:Fallback>
                <p:oleObj name="Equation" r:id="rId3" imgW="1917360" imgH="203040" progId="Equation.3">
                  <p:embed/>
                  <p:pic>
                    <p:nvPicPr>
                      <p:cNvPr id="19968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813" y="4110038"/>
                        <a:ext cx="4943475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ounded Rectangular Callout 51"/>
          <p:cNvSpPr/>
          <p:nvPr/>
        </p:nvSpPr>
        <p:spPr bwMode="auto">
          <a:xfrm>
            <a:off x="335665" y="1088020"/>
            <a:ext cx="2639029" cy="2109884"/>
          </a:xfrm>
          <a:prstGeom prst="wedgeRoundRectCallout">
            <a:avLst>
              <a:gd name="adj1" fmla="val 69140"/>
              <a:gd name="adj2" fmla="val -20824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/>
              <a:t>“</a:t>
            </a:r>
            <a:r>
              <a:rPr lang="en-US" sz="2000" b="1" dirty="0"/>
              <a:t>Activate</a:t>
            </a:r>
            <a:r>
              <a:rPr lang="en-US" sz="2000" dirty="0"/>
              <a:t>” GaAs photocathode by applying about one mono-layer of Cesium and NF</a:t>
            </a:r>
            <a:r>
              <a:rPr lang="en-US" sz="2000" baseline="-25000" dirty="0"/>
              <a:t>3</a:t>
            </a:r>
            <a:r>
              <a:rPr lang="en-US" sz="2000" dirty="0"/>
              <a:t> to very clean surface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rot="5400000" flipH="1" flipV="1">
            <a:off x="2376181" y="2219446"/>
            <a:ext cx="2813443" cy="159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291255" y="943866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QE</a:t>
            </a:r>
            <a:endParaRPr lang="en-US" b="1" dirty="0"/>
          </a:p>
        </p:txBody>
      </p:sp>
      <p:sp>
        <p:nvSpPr>
          <p:cNvPr id="27" name="Rectangle 26"/>
          <p:cNvSpPr/>
          <p:nvPr/>
        </p:nvSpPr>
        <p:spPr>
          <a:xfrm>
            <a:off x="3439704" y="3442296"/>
            <a:ext cx="300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endParaRPr lang="en-US" b="1" dirty="0"/>
          </a:p>
        </p:txBody>
      </p:sp>
      <p:sp>
        <p:nvSpPr>
          <p:cNvPr id="33" name="Freeform 32"/>
          <p:cNvSpPr/>
          <p:nvPr/>
        </p:nvSpPr>
        <p:spPr bwMode="auto">
          <a:xfrm>
            <a:off x="4315335" y="2615184"/>
            <a:ext cx="625033" cy="1055225"/>
          </a:xfrm>
          <a:custGeom>
            <a:avLst/>
            <a:gdLst>
              <a:gd name="connsiteX0" fmla="*/ 0 w 625033"/>
              <a:gd name="connsiteY0" fmla="*/ 991564 h 1055225"/>
              <a:gd name="connsiteX1" fmla="*/ 127322 w 625033"/>
              <a:gd name="connsiteY1" fmla="*/ 898967 h 1055225"/>
              <a:gd name="connsiteX2" fmla="*/ 370390 w 625033"/>
              <a:gd name="connsiteY2" fmla="*/ 54015 h 1055225"/>
              <a:gd name="connsiteX3" fmla="*/ 625033 w 625033"/>
              <a:gd name="connsiteY3" fmla="*/ 574876 h 105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033" h="1055225">
                <a:moveTo>
                  <a:pt x="0" y="991564"/>
                </a:moveTo>
                <a:cubicBezTo>
                  <a:pt x="32795" y="1023394"/>
                  <a:pt x="65590" y="1055225"/>
                  <a:pt x="127322" y="898967"/>
                </a:cubicBezTo>
                <a:cubicBezTo>
                  <a:pt x="189054" y="742709"/>
                  <a:pt x="287438" y="108030"/>
                  <a:pt x="370390" y="54015"/>
                </a:cubicBezTo>
                <a:cubicBezTo>
                  <a:pt x="453342" y="0"/>
                  <a:pt x="539187" y="287438"/>
                  <a:pt x="625033" y="574876"/>
                </a:cubicBezTo>
              </a:path>
            </a:pathLst>
          </a:custGeom>
          <a:ln>
            <a:solidFill>
              <a:schemeClr val="accent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0" name="Freeform 39"/>
          <p:cNvSpPr/>
          <p:nvPr/>
        </p:nvSpPr>
        <p:spPr bwMode="auto">
          <a:xfrm>
            <a:off x="4941368" y="1972917"/>
            <a:ext cx="439838" cy="1224987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42" name="Freeform 41"/>
          <p:cNvSpPr/>
          <p:nvPr/>
        </p:nvSpPr>
        <p:spPr bwMode="auto">
          <a:xfrm>
            <a:off x="5382206" y="2025003"/>
            <a:ext cx="231493" cy="897158"/>
          </a:xfrm>
          <a:custGeom>
            <a:avLst/>
            <a:gdLst>
              <a:gd name="connsiteX0" fmla="*/ 0 w 231493"/>
              <a:gd name="connsiteY0" fmla="*/ 15432 h 733063"/>
              <a:gd name="connsiteX1" fmla="*/ 81022 w 231493"/>
              <a:gd name="connsiteY1" fmla="*/ 119605 h 733063"/>
              <a:gd name="connsiteX2" fmla="*/ 231493 w 231493"/>
              <a:gd name="connsiteY2" fmla="*/ 733063 h 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3" h="733063">
                <a:moveTo>
                  <a:pt x="0" y="15432"/>
                </a:moveTo>
                <a:cubicBezTo>
                  <a:pt x="21220" y="7716"/>
                  <a:pt x="42440" y="0"/>
                  <a:pt x="81022" y="119605"/>
                </a:cubicBezTo>
                <a:cubicBezTo>
                  <a:pt x="119604" y="239210"/>
                  <a:pt x="175548" y="486136"/>
                  <a:pt x="231493" y="733063"/>
                </a:cubicBezTo>
              </a:path>
            </a:pathLst>
          </a:cu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3" name="Freeform 42"/>
          <p:cNvSpPr/>
          <p:nvPr/>
        </p:nvSpPr>
        <p:spPr bwMode="auto">
          <a:xfrm>
            <a:off x="5614699" y="1681619"/>
            <a:ext cx="439838" cy="1240541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44" name="Freeform 43"/>
          <p:cNvSpPr/>
          <p:nvPr/>
        </p:nvSpPr>
        <p:spPr bwMode="auto">
          <a:xfrm>
            <a:off x="6055537" y="1715534"/>
            <a:ext cx="231493" cy="941408"/>
          </a:xfrm>
          <a:custGeom>
            <a:avLst/>
            <a:gdLst>
              <a:gd name="connsiteX0" fmla="*/ 0 w 231493"/>
              <a:gd name="connsiteY0" fmla="*/ 15432 h 733063"/>
              <a:gd name="connsiteX1" fmla="*/ 81022 w 231493"/>
              <a:gd name="connsiteY1" fmla="*/ 119605 h 733063"/>
              <a:gd name="connsiteX2" fmla="*/ 231493 w 231493"/>
              <a:gd name="connsiteY2" fmla="*/ 733063 h 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3" h="733063">
                <a:moveTo>
                  <a:pt x="0" y="15432"/>
                </a:moveTo>
                <a:cubicBezTo>
                  <a:pt x="21220" y="7716"/>
                  <a:pt x="42440" y="0"/>
                  <a:pt x="81022" y="119605"/>
                </a:cubicBezTo>
                <a:cubicBezTo>
                  <a:pt x="119604" y="239210"/>
                  <a:pt x="175548" y="486136"/>
                  <a:pt x="231493" y="733063"/>
                </a:cubicBezTo>
              </a:path>
            </a:pathLst>
          </a:cu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5" name="Freeform 44"/>
          <p:cNvSpPr/>
          <p:nvPr/>
        </p:nvSpPr>
        <p:spPr bwMode="auto">
          <a:xfrm>
            <a:off x="6288030" y="1426977"/>
            <a:ext cx="439838" cy="1229965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46" name="Freeform 45"/>
          <p:cNvSpPr/>
          <p:nvPr/>
        </p:nvSpPr>
        <p:spPr bwMode="auto">
          <a:xfrm>
            <a:off x="6728868" y="1450359"/>
            <a:ext cx="231493" cy="1015049"/>
          </a:xfrm>
          <a:custGeom>
            <a:avLst/>
            <a:gdLst>
              <a:gd name="connsiteX0" fmla="*/ 0 w 231493"/>
              <a:gd name="connsiteY0" fmla="*/ 15432 h 733063"/>
              <a:gd name="connsiteX1" fmla="*/ 81022 w 231493"/>
              <a:gd name="connsiteY1" fmla="*/ 119605 h 733063"/>
              <a:gd name="connsiteX2" fmla="*/ 231493 w 231493"/>
              <a:gd name="connsiteY2" fmla="*/ 733063 h 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3" h="733063">
                <a:moveTo>
                  <a:pt x="0" y="15432"/>
                </a:moveTo>
                <a:cubicBezTo>
                  <a:pt x="21220" y="7716"/>
                  <a:pt x="42440" y="0"/>
                  <a:pt x="81022" y="119605"/>
                </a:cubicBezTo>
                <a:cubicBezTo>
                  <a:pt x="119604" y="239210"/>
                  <a:pt x="175548" y="486136"/>
                  <a:pt x="231493" y="733063"/>
                </a:cubicBezTo>
              </a:path>
            </a:pathLst>
          </a:cu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7" name="Freeform 46"/>
          <p:cNvSpPr/>
          <p:nvPr/>
        </p:nvSpPr>
        <p:spPr bwMode="auto">
          <a:xfrm>
            <a:off x="6961361" y="1088020"/>
            <a:ext cx="439838" cy="1377388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48" name="Freeform 47"/>
          <p:cNvSpPr/>
          <p:nvPr/>
        </p:nvSpPr>
        <p:spPr bwMode="auto">
          <a:xfrm>
            <a:off x="7402199" y="1106424"/>
            <a:ext cx="232779" cy="1215342"/>
          </a:xfrm>
          <a:custGeom>
            <a:avLst/>
            <a:gdLst>
              <a:gd name="connsiteX0" fmla="*/ 0 w 231493"/>
              <a:gd name="connsiteY0" fmla="*/ 15432 h 733063"/>
              <a:gd name="connsiteX1" fmla="*/ 81022 w 231493"/>
              <a:gd name="connsiteY1" fmla="*/ 119605 h 733063"/>
              <a:gd name="connsiteX2" fmla="*/ 231493 w 231493"/>
              <a:gd name="connsiteY2" fmla="*/ 733063 h 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3" h="733063">
                <a:moveTo>
                  <a:pt x="0" y="15432"/>
                </a:moveTo>
                <a:cubicBezTo>
                  <a:pt x="21220" y="7716"/>
                  <a:pt x="42440" y="0"/>
                  <a:pt x="81022" y="119605"/>
                </a:cubicBezTo>
                <a:cubicBezTo>
                  <a:pt x="119604" y="239210"/>
                  <a:pt x="175548" y="486136"/>
                  <a:pt x="231493" y="733063"/>
                </a:cubicBezTo>
              </a:path>
            </a:pathLst>
          </a:cu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9" name="Freeform 48"/>
          <p:cNvSpPr/>
          <p:nvPr/>
        </p:nvSpPr>
        <p:spPr bwMode="auto">
          <a:xfrm>
            <a:off x="7635980" y="1088020"/>
            <a:ext cx="441125" cy="1215342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941368" y="2828572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99"/>
                </a:solidFill>
              </a:rPr>
              <a:t>NF</a:t>
            </a:r>
            <a:r>
              <a:rPr lang="en-US" baseline="-25000" dirty="0">
                <a:solidFill>
                  <a:srgbClr val="FF3399"/>
                </a:solidFill>
              </a:rPr>
              <a:t>3</a:t>
            </a:r>
            <a:endParaRPr lang="en-US" dirty="0">
              <a:solidFill>
                <a:srgbClr val="FF3399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473574" y="307296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Cs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3782106" y="3626962"/>
            <a:ext cx="4609002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1484918" y="4892634"/>
          <a:ext cx="6151939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4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7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1" dirty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GaAs</a:t>
                      </a:r>
                      <a:r>
                        <a:rPr lang="en-US" baseline="0" dirty="0">
                          <a:latin typeface="Arial" pitchFamily="34" charset="0"/>
                          <a:cs typeface="Arial" pitchFamily="34" charset="0"/>
                        </a:rPr>
                        <a:t> Light Reflection Coefficient (~ 0.3)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GaAs layer</a:t>
                      </a:r>
                      <a:r>
                        <a:rPr lang="en-US" baseline="0" dirty="0">
                          <a:latin typeface="Arial" pitchFamily="34" charset="0"/>
                          <a:cs typeface="Arial" pitchFamily="34" charset="0"/>
                        </a:rPr>
                        <a:t> thickness (~ 0.1 </a:t>
                      </a:r>
                      <a:r>
                        <a:rPr lang="el-GR" baseline="0" dirty="0">
                          <a:latin typeface="Arial" pitchFamily="34" charset="0"/>
                          <a:cs typeface="Arial" pitchFamily="34" charset="0"/>
                        </a:rPr>
                        <a:t>μ</a:t>
                      </a:r>
                      <a:r>
                        <a:rPr lang="en-US" baseline="0" dirty="0">
                          <a:latin typeface="Arial" pitchFamily="34" charset="0"/>
                          <a:cs typeface="Arial" pitchFamily="34" charset="0"/>
                        </a:rPr>
                        <a:t>m)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lang="en-US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az-Cyrl-AZ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Һ</a:t>
                      </a:r>
                      <a:r>
                        <a:rPr lang="el-GR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r>
                        <a:rPr lang="en-US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Photo-absorption</a:t>
                      </a:r>
                      <a:r>
                        <a:rPr lang="en-US" baseline="0" dirty="0">
                          <a:latin typeface="Arial" pitchFamily="34" charset="0"/>
                          <a:cs typeface="Arial" pitchFamily="34" charset="0"/>
                        </a:rPr>
                        <a:t> Coefficient (~ 5x10</a:t>
                      </a:r>
                      <a:r>
                        <a:rPr lang="en-US" baseline="30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baseline="0" dirty="0">
                          <a:latin typeface="Arial" pitchFamily="34" charset="0"/>
                          <a:cs typeface="Arial" pitchFamily="34" charset="0"/>
                        </a:rPr>
                        <a:t> cm</a:t>
                      </a:r>
                      <a:r>
                        <a:rPr lang="en-US" baseline="30000" dirty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baseline="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B(</a:t>
                      </a:r>
                      <a:r>
                        <a:rPr lang="el-GR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χ</a:t>
                      </a:r>
                      <a:r>
                        <a:rPr lang="en-US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Surface</a:t>
                      </a:r>
                      <a:r>
                        <a:rPr lang="en-US" baseline="0" dirty="0">
                          <a:latin typeface="Arial" pitchFamily="34" charset="0"/>
                          <a:cs typeface="Arial" pitchFamily="34" charset="0"/>
                        </a:rPr>
                        <a:t> Tunneling Probability(~ 0.2)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7636857" y="3670409"/>
            <a:ext cx="693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Time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1607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60697" y="0"/>
            <a:ext cx="7208254" cy="45519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Photo-Emission from GaAs</a:t>
            </a:r>
          </a:p>
        </p:txBody>
      </p:sp>
      <p:sp>
        <p:nvSpPr>
          <p:cNvPr id="71" name="Rounded Rectangular Callout 70"/>
          <p:cNvSpPr/>
          <p:nvPr/>
        </p:nvSpPr>
        <p:spPr bwMode="auto">
          <a:xfrm>
            <a:off x="104172" y="1088020"/>
            <a:ext cx="3365475" cy="1451955"/>
          </a:xfrm>
          <a:prstGeom prst="wedgeRoundRectCallout">
            <a:avLst>
              <a:gd name="adj1" fmla="val 34866"/>
              <a:gd name="adj2" fmla="val 10226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/>
              </a:rPr>
              <a:t>Bare GaAs surface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Large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Positive Electron Affinity (PEA)</a:t>
            </a:r>
          </a:p>
        </p:txBody>
      </p:sp>
      <p:grpSp>
        <p:nvGrpSpPr>
          <p:cNvPr id="2" name="Group 93"/>
          <p:cNvGrpSpPr/>
          <p:nvPr/>
        </p:nvGrpSpPr>
        <p:grpSpPr>
          <a:xfrm>
            <a:off x="1279860" y="3279539"/>
            <a:ext cx="3089331" cy="2743203"/>
            <a:chOff x="-688" y="2743130"/>
            <a:chExt cx="3089331" cy="2743203"/>
          </a:xfrm>
        </p:grpSpPr>
        <p:grpSp>
          <p:nvGrpSpPr>
            <p:cNvPr id="3" name="Group 71"/>
            <p:cNvGrpSpPr/>
            <p:nvPr/>
          </p:nvGrpSpPr>
          <p:grpSpPr>
            <a:xfrm>
              <a:off x="-688" y="2743130"/>
              <a:ext cx="3089331" cy="2743203"/>
              <a:chOff x="1051125" y="2500132"/>
              <a:chExt cx="3089331" cy="2743203"/>
            </a:xfrm>
          </p:grpSpPr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382954" y="2822217"/>
                <a:ext cx="157415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PEA=4.07 eV</a:t>
                </a:r>
              </a:p>
            </p:txBody>
          </p:sp>
          <p:grpSp>
            <p:nvGrpSpPr>
              <p:cNvPr id="4" name="Group 39"/>
              <p:cNvGrpSpPr/>
              <p:nvPr/>
            </p:nvGrpSpPr>
            <p:grpSpPr>
              <a:xfrm>
                <a:off x="1979271" y="3414532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Freeform 29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grpSp>
            <p:nvGrpSpPr>
              <p:cNvPr id="5" name="Group 42"/>
              <p:cNvGrpSpPr/>
              <p:nvPr/>
            </p:nvGrpSpPr>
            <p:grpSpPr>
              <a:xfrm>
                <a:off x="1966600" y="4330861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9" name="Freeform 48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1792623" y="3876066"/>
                <a:ext cx="2734537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805651" y="3414532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805651" y="4330861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159889" y="2508797"/>
                <a:ext cx="21991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rot="5400000">
                <a:off x="1348451" y="3871732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5" name="Rectangle 64"/>
              <p:cNvSpPr/>
              <p:nvPr/>
            </p:nvSpPr>
            <p:spPr>
              <a:xfrm>
                <a:off x="1051125" y="3648075"/>
                <a:ext cx="7537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cs typeface="Times New Roman" pitchFamily="18" charset="0"/>
                  </a:rPr>
                  <a:t>E</a:t>
                </a:r>
                <a:r>
                  <a:rPr lang="en-US" sz="2400" baseline="-25000" dirty="0">
                    <a:solidFill>
                      <a:srgbClr val="000000"/>
                    </a:solidFill>
                    <a:cs typeface="Times New Roman" pitchFamily="18" charset="0"/>
                  </a:rPr>
                  <a:t>gap</a:t>
                </a:r>
                <a:endParaRPr lang="en-US" sz="2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500698" y="2956538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7" name="Rectangle 14"/>
              <p:cNvSpPr>
                <a:spLocks noChangeArrowheads="1"/>
              </p:cNvSpPr>
              <p:nvPr/>
            </p:nvSpPr>
            <p:spPr bwMode="auto">
              <a:xfrm>
                <a:off x="1804022" y="3461301"/>
                <a:ext cx="1218283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Conduction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8" name="Rectangle 14"/>
              <p:cNvSpPr>
                <a:spLocks noChangeArrowheads="1"/>
              </p:cNvSpPr>
              <p:nvPr/>
            </p:nvSpPr>
            <p:spPr bwMode="auto">
              <a:xfrm>
                <a:off x="1966600" y="4377630"/>
                <a:ext cx="906468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Valence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2262481" y="4918118"/>
                <a:ext cx="759824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GaAs</a:t>
                </a:r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3128447" y="4918118"/>
                <a:ext cx="1012009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Vacuum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 bwMode="auto">
            <a:xfrm>
              <a:off x="715993" y="2760460"/>
              <a:ext cx="182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F8231A-E138-864D-9ADD-DDF43F4E0AA0}"/>
              </a:ext>
            </a:extLst>
          </p:cNvPr>
          <p:cNvGrpSpPr/>
          <p:nvPr/>
        </p:nvGrpSpPr>
        <p:grpSpPr>
          <a:xfrm>
            <a:off x="3561144" y="856527"/>
            <a:ext cx="5455535" cy="5166213"/>
            <a:chOff x="3561144" y="856527"/>
            <a:chExt cx="5455535" cy="5166213"/>
          </a:xfrm>
        </p:grpSpPr>
        <p:sp>
          <p:nvSpPr>
            <p:cNvPr id="74" name="Rounded Rectangular Callout 73"/>
            <p:cNvSpPr/>
            <p:nvPr/>
          </p:nvSpPr>
          <p:spPr bwMode="auto">
            <a:xfrm>
              <a:off x="5693092" y="856527"/>
              <a:ext cx="3323587" cy="2106592"/>
            </a:xfrm>
            <a:prstGeom prst="wedgeRoundRectCallout">
              <a:avLst>
                <a:gd name="adj1" fmla="val -26197"/>
                <a:gd name="adj2" fmla="val 65411"/>
                <a:gd name="adj3" fmla="val 1666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rgbClr val="339933"/>
                  </a:solidFill>
                  <a:latin typeface="Arial"/>
                </a:rPr>
                <a:t>Dipole layers of </a:t>
              </a:r>
            </a:p>
            <a:p>
              <a:pPr algn="ctr">
                <a:defRPr/>
              </a:pPr>
              <a:r>
                <a:rPr lang="en-US" sz="2000" b="1" kern="0" dirty="0">
                  <a:solidFill>
                    <a:srgbClr val="339933"/>
                  </a:solidFill>
                  <a:latin typeface="Arial"/>
                </a:rPr>
                <a:t>Cesium + NF</a:t>
              </a:r>
              <a:r>
                <a:rPr lang="en-US" sz="2000" b="1" kern="0" baseline="-25000" dirty="0">
                  <a:solidFill>
                    <a:srgbClr val="339933"/>
                  </a:solidFill>
                  <a:latin typeface="Arial"/>
                </a:rPr>
                <a:t>3</a:t>
              </a:r>
              <a:endParaRPr lang="en-US" sz="2000" b="1" kern="0" dirty="0">
                <a:solidFill>
                  <a:srgbClr val="339933"/>
                </a:solidFill>
                <a:latin typeface="Arial"/>
              </a:endParaRPr>
            </a:p>
            <a:p>
              <a:pPr marL="514350" indent="-514350">
                <a:buFont typeface="Arial" pitchFamily="34" charset="0"/>
                <a:buChar char="•"/>
                <a:defRPr/>
              </a:pPr>
              <a:r>
                <a:rPr lang="en-US" sz="2000" kern="0" dirty="0">
                  <a:solidFill>
                    <a:srgbClr val="339933"/>
                  </a:solidFill>
                  <a:latin typeface="Arial"/>
                </a:rPr>
                <a:t>Reduces Work Function</a:t>
              </a:r>
            </a:p>
            <a:p>
              <a:pPr marL="514350" indent="-514350">
                <a:buFont typeface="Arial" pitchFamily="34" charset="0"/>
                <a:buChar char="•"/>
                <a:defRPr/>
              </a:pPr>
              <a:r>
                <a:rPr lang="en-US" sz="2000" kern="0" dirty="0">
                  <a:solidFill>
                    <a:srgbClr val="339933"/>
                  </a:solidFill>
                  <a:latin typeface="Arial"/>
                </a:rPr>
                <a:t>Negative Electron Affinity (NEA)</a:t>
              </a:r>
            </a:p>
          </p:txBody>
        </p:sp>
        <p:grpSp>
          <p:nvGrpSpPr>
            <p:cNvPr id="6" name="Group 120"/>
            <p:cNvGrpSpPr/>
            <p:nvPr/>
          </p:nvGrpSpPr>
          <p:grpSpPr>
            <a:xfrm>
              <a:off x="5051067" y="3279539"/>
              <a:ext cx="3965612" cy="2743201"/>
              <a:chOff x="5051067" y="3279539"/>
              <a:chExt cx="3965612" cy="2743201"/>
            </a:xfrm>
          </p:grpSpPr>
          <p:grpSp>
            <p:nvGrpSpPr>
              <p:cNvPr id="7" name="Group 118"/>
              <p:cNvGrpSpPr/>
              <p:nvPr/>
            </p:nvGrpSpPr>
            <p:grpSpPr>
              <a:xfrm>
                <a:off x="5051067" y="3279539"/>
                <a:ext cx="3965612" cy="2743201"/>
                <a:chOff x="5051067" y="3279539"/>
                <a:chExt cx="3965612" cy="2743201"/>
              </a:xfrm>
            </p:grpSpPr>
            <p:graphicFrame>
              <p:nvGraphicFramePr>
                <p:cNvPr id="104" name="Diagram 103"/>
                <p:cNvGraphicFramePr/>
                <p:nvPr/>
              </p:nvGraphicFramePr>
              <p:xfrm>
                <a:off x="5283707" y="5101603"/>
                <a:ext cx="485927" cy="508343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3" r:lo="rId4" r:qs="rId5" r:cs="rId6"/>
                </a:graphicData>
              </a:graphic>
            </p:graphicFrame>
            <p:cxnSp>
              <p:nvCxnSpPr>
                <p:cNvPr id="106" name="Straight Arrow Connector 105"/>
                <p:cNvCxnSpPr/>
                <p:nvPr/>
              </p:nvCxnSpPr>
              <p:spPr bwMode="auto">
                <a:xfrm rot="10800000">
                  <a:off x="5726572" y="5364666"/>
                  <a:ext cx="1659300" cy="1588"/>
                </a:xfrm>
                <a:prstGeom prst="straightConnector1">
                  <a:avLst/>
                </a:prstGeom>
                <a:ln>
                  <a:solidFill>
                    <a:srgbClr val="FF7C80"/>
                  </a:solidFill>
                  <a:headEnd type="none" w="med" len="med"/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111" name="Diagram 110"/>
                <p:cNvGraphicFramePr/>
                <p:nvPr/>
              </p:nvGraphicFramePr>
              <p:xfrm>
                <a:off x="6560780" y="4144762"/>
                <a:ext cx="485927" cy="508343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8" r:lo="rId9" r:qs="rId10" r:cs="rId11"/>
                </a:graphicData>
              </a:graphic>
            </p:graphicFrame>
            <p:graphicFrame>
              <p:nvGraphicFramePr>
                <p:cNvPr id="110" name="Diagram 109"/>
                <p:cNvGraphicFramePr/>
                <p:nvPr/>
              </p:nvGraphicFramePr>
              <p:xfrm>
                <a:off x="5285637" y="3668271"/>
                <a:ext cx="485927" cy="508343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13" r:lo="rId14" r:qs="rId15" r:cs="rId16"/>
                </a:graphicData>
              </a:graphic>
            </p:graphicFrame>
            <p:grpSp>
              <p:nvGrpSpPr>
                <p:cNvPr id="8" name="Group 101"/>
                <p:cNvGrpSpPr/>
                <p:nvPr/>
              </p:nvGrpSpPr>
              <p:grpSpPr>
                <a:xfrm>
                  <a:off x="5051067" y="3279539"/>
                  <a:ext cx="3965612" cy="2743201"/>
                  <a:chOff x="6690771" y="2751795"/>
                  <a:chExt cx="3965612" cy="2743201"/>
                </a:xfrm>
              </p:grpSpPr>
              <p:grpSp>
                <p:nvGrpSpPr>
                  <p:cNvPr id="9" name="Group 74"/>
                  <p:cNvGrpSpPr/>
                  <p:nvPr/>
                </p:nvGrpSpPr>
                <p:grpSpPr>
                  <a:xfrm>
                    <a:off x="6690771" y="2751795"/>
                    <a:ext cx="3965612" cy="2734538"/>
                    <a:chOff x="1805651" y="2508797"/>
                    <a:chExt cx="3965612" cy="2734538"/>
                  </a:xfrm>
                </p:grpSpPr>
                <p:grpSp>
                  <p:nvGrpSpPr>
                    <p:cNvPr id="10" name="Group 39"/>
                    <p:cNvGrpSpPr/>
                    <p:nvPr/>
                  </p:nvGrpSpPr>
                  <p:grpSpPr>
                    <a:xfrm>
                      <a:off x="1979271" y="3414532"/>
                      <a:ext cx="1180618" cy="300941"/>
                      <a:chOff x="1979271" y="3414532"/>
                      <a:chExt cx="1180618" cy="300941"/>
                    </a:xfrm>
                  </p:grpSpPr>
                  <p:cxnSp>
                    <p:nvCxnSpPr>
                      <p:cNvPr id="92" name="Straight Connector 91"/>
                      <p:cNvCxnSpPr/>
                      <p:nvPr/>
                    </p:nvCxnSpPr>
                    <p:spPr bwMode="auto">
                      <a:xfrm>
                        <a:off x="1979271" y="3414532"/>
                        <a:ext cx="663122" cy="0"/>
                      </a:xfrm>
                      <a:prstGeom prst="line">
                        <a:avLst/>
                      </a:prstGeom>
                      <a:ln w="38100">
                        <a:headEnd type="none" w="med" len="med"/>
                        <a:tailEnd type="none" w="med" len="med"/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3" name="Freeform 92"/>
                      <p:cNvSpPr/>
                      <p:nvPr/>
                    </p:nvSpPr>
                    <p:spPr bwMode="auto">
                      <a:xfrm>
                        <a:off x="2627453" y="3414532"/>
                        <a:ext cx="532436" cy="300941"/>
                      </a:xfrm>
                      <a:custGeom>
                        <a:avLst/>
                        <a:gdLst>
                          <a:gd name="connsiteX0" fmla="*/ 0 w 532436"/>
                          <a:gd name="connsiteY0" fmla="*/ 0 h 300941"/>
                          <a:gd name="connsiteX1" fmla="*/ 370390 w 532436"/>
                          <a:gd name="connsiteY1" fmla="*/ 69448 h 300941"/>
                          <a:gd name="connsiteX2" fmla="*/ 532436 w 532436"/>
                          <a:gd name="connsiteY2" fmla="*/ 300941 h 3009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32436" h="300941">
                            <a:moveTo>
                              <a:pt x="0" y="0"/>
                            </a:moveTo>
                            <a:cubicBezTo>
                              <a:pt x="140825" y="9645"/>
                              <a:pt x="281651" y="19291"/>
                              <a:pt x="370390" y="69448"/>
                            </a:cubicBezTo>
                            <a:cubicBezTo>
                              <a:pt x="459129" y="119605"/>
                              <a:pt x="495782" y="210273"/>
                              <a:pt x="532436" y="300941"/>
                            </a:cubicBezTo>
                          </a:path>
                        </a:pathLst>
                      </a:custGeom>
                      <a:ln>
                        <a:headEnd type="none" w="med" len="med"/>
                        <a:tailEnd type="none" w="med" len="med"/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hangingPunct="0"/>
                        <a:endParaRPr lang="en-US" sz="2400">
                          <a:solidFill>
                            <a:srgbClr val="000000"/>
                          </a:solidFill>
                          <a:latin typeface="Times" pitchFamily="18" charset="0"/>
                        </a:endParaRPr>
                      </a:p>
                    </p:txBody>
                  </p:sp>
                </p:grpSp>
                <p:grpSp>
                  <p:nvGrpSpPr>
                    <p:cNvPr id="11" name="Group 42"/>
                    <p:cNvGrpSpPr/>
                    <p:nvPr/>
                  </p:nvGrpSpPr>
                  <p:grpSpPr>
                    <a:xfrm>
                      <a:off x="1966600" y="4330861"/>
                      <a:ext cx="1180618" cy="300941"/>
                      <a:chOff x="1979271" y="3414532"/>
                      <a:chExt cx="1180618" cy="300941"/>
                    </a:xfrm>
                  </p:grpSpPr>
                  <p:cxnSp>
                    <p:nvCxnSpPr>
                      <p:cNvPr id="90" name="Straight Connector 89"/>
                      <p:cNvCxnSpPr/>
                      <p:nvPr/>
                    </p:nvCxnSpPr>
                    <p:spPr bwMode="auto">
                      <a:xfrm>
                        <a:off x="1979271" y="3414532"/>
                        <a:ext cx="663122" cy="0"/>
                      </a:xfrm>
                      <a:prstGeom prst="line">
                        <a:avLst/>
                      </a:prstGeom>
                      <a:ln w="38100">
                        <a:headEnd type="none" w="med" len="med"/>
                        <a:tailEnd type="none" w="med" len="med"/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1" name="Freeform 90"/>
                      <p:cNvSpPr/>
                      <p:nvPr/>
                    </p:nvSpPr>
                    <p:spPr bwMode="auto">
                      <a:xfrm>
                        <a:off x="2627453" y="3414532"/>
                        <a:ext cx="532436" cy="300941"/>
                      </a:xfrm>
                      <a:custGeom>
                        <a:avLst/>
                        <a:gdLst>
                          <a:gd name="connsiteX0" fmla="*/ 0 w 532436"/>
                          <a:gd name="connsiteY0" fmla="*/ 0 h 300941"/>
                          <a:gd name="connsiteX1" fmla="*/ 370390 w 532436"/>
                          <a:gd name="connsiteY1" fmla="*/ 69448 h 300941"/>
                          <a:gd name="connsiteX2" fmla="*/ 532436 w 532436"/>
                          <a:gd name="connsiteY2" fmla="*/ 300941 h 3009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32436" h="300941">
                            <a:moveTo>
                              <a:pt x="0" y="0"/>
                            </a:moveTo>
                            <a:cubicBezTo>
                              <a:pt x="140825" y="9645"/>
                              <a:pt x="281651" y="19291"/>
                              <a:pt x="370390" y="69448"/>
                            </a:cubicBezTo>
                            <a:cubicBezTo>
                              <a:pt x="459129" y="119605"/>
                              <a:pt x="495782" y="210273"/>
                              <a:pt x="532436" y="300941"/>
                            </a:cubicBezTo>
                          </a:path>
                        </a:pathLst>
                      </a:custGeom>
                      <a:ln>
                        <a:headEnd type="none" w="med" len="med"/>
                        <a:tailEnd type="none" w="med" len="med"/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hangingPunct="0"/>
                        <a:endParaRPr lang="en-US" sz="2400">
                          <a:solidFill>
                            <a:srgbClr val="000000"/>
                          </a:solidFill>
                          <a:latin typeface="Times" pitchFamily="18" charset="0"/>
                        </a:endParaRPr>
                      </a:p>
                    </p:txBody>
                  </p:sp>
                </p:grpSp>
                <p:cxnSp>
                  <p:nvCxnSpPr>
                    <p:cNvPr id="79" name="Straight Connector 78"/>
                    <p:cNvCxnSpPr/>
                    <p:nvPr/>
                  </p:nvCxnSpPr>
                  <p:spPr bwMode="auto">
                    <a:xfrm rot="5400000" flipH="1" flipV="1">
                      <a:off x="1792623" y="3876066"/>
                      <a:ext cx="2734537" cy="0"/>
                    </a:xfrm>
                    <a:prstGeom prst="line">
                      <a:avLst/>
                    </a:pr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Straight Connector 79"/>
                    <p:cNvCxnSpPr/>
                    <p:nvPr/>
                  </p:nvCxnSpPr>
                  <p:spPr bwMode="auto">
                    <a:xfrm>
                      <a:off x="2001817" y="3414532"/>
                      <a:ext cx="1828800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1" name="Straight Connector 80"/>
                    <p:cNvCxnSpPr/>
                    <p:nvPr/>
                  </p:nvCxnSpPr>
                  <p:spPr bwMode="auto">
                    <a:xfrm>
                      <a:off x="1805651" y="4330861"/>
                      <a:ext cx="1828800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2" name="Straight Connector 81"/>
                    <p:cNvCxnSpPr/>
                    <p:nvPr/>
                  </p:nvCxnSpPr>
                  <p:spPr bwMode="auto">
                    <a:xfrm rot="16200000" flipH="1">
                      <a:off x="2572584" y="3096101"/>
                      <a:ext cx="1394530" cy="219922"/>
                    </a:xfrm>
                    <a:prstGeom prst="line">
                      <a:avLst/>
                    </a:pr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Straight Arrow Connector 82"/>
                    <p:cNvCxnSpPr/>
                    <p:nvPr/>
                  </p:nvCxnSpPr>
                  <p:spPr bwMode="auto">
                    <a:xfrm rot="5400000">
                      <a:off x="3659093" y="3565099"/>
                      <a:ext cx="324282" cy="1588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/>
                      <a:tailEnd type="arrow"/>
                    </a:ln>
                    <a:effectLst/>
                  </p:spPr>
                </p:cxnSp>
                <p:sp>
                  <p:nvSpPr>
                    <p:cNvPr id="84" name="Rectangle 83"/>
                    <p:cNvSpPr/>
                    <p:nvPr/>
                  </p:nvSpPr>
                  <p:spPr>
                    <a:xfrm>
                      <a:off x="4023535" y="3359684"/>
                      <a:ext cx="1747728" cy="40011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2000" dirty="0">
                          <a:solidFill>
                            <a:srgbClr val="40911F"/>
                          </a:solidFill>
                          <a:cs typeface="Times New Roman" pitchFamily="18" charset="0"/>
                        </a:rPr>
                        <a:t>χ</a:t>
                      </a:r>
                      <a:r>
                        <a:rPr lang="en-US" sz="2000" baseline="30000" dirty="0">
                          <a:solidFill>
                            <a:srgbClr val="40911F"/>
                          </a:solidFill>
                          <a:latin typeface="Arial"/>
                          <a:cs typeface="Times New Roman" pitchFamily="18" charset="0"/>
                        </a:rPr>
                        <a:t>NEA</a:t>
                      </a:r>
                      <a:r>
                        <a:rPr lang="en-US" sz="2000" dirty="0">
                          <a:solidFill>
                            <a:srgbClr val="40911F"/>
                          </a:solidFill>
                          <a:latin typeface="Arial"/>
                          <a:cs typeface="Times New Roman" pitchFamily="18" charset="0"/>
                        </a:rPr>
                        <a:t> ~ 0.2 eV</a:t>
                      </a:r>
                      <a:endParaRPr lang="en-US" sz="2000" dirty="0">
                        <a:solidFill>
                          <a:srgbClr val="40911F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88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62481" y="4918118"/>
                      <a:ext cx="759824" cy="325217"/>
                    </a:xfrm>
                    <a:prstGeom prst="rect">
                      <a:avLst/>
                    </a:prstGeom>
                    <a:noFill/>
                    <a:ln w="12699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 algn="ctr" eaLnBrk="0" hangingPunct="0">
                        <a:lnSpc>
                          <a:spcPct val="85000"/>
                        </a:lnSpc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</a:rPr>
                        <a:t>GaAs</a:t>
                      </a:r>
                    </a:p>
                  </p:txBody>
                </p:sp>
                <p:sp>
                  <p:nvSpPr>
                    <p:cNvPr id="89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8447" y="4918118"/>
                      <a:ext cx="1012009" cy="325217"/>
                    </a:xfrm>
                    <a:prstGeom prst="rect">
                      <a:avLst/>
                    </a:prstGeom>
                    <a:noFill/>
                    <a:ln w="12699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 algn="ctr" eaLnBrk="0" hangingPunct="0">
                        <a:lnSpc>
                          <a:spcPct val="85000"/>
                        </a:lnSpc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</a:rPr>
                        <a:t>Vacuum</a:t>
                      </a:r>
                    </a:p>
                  </p:txBody>
                </p:sp>
              </p:grpSp>
              <p:sp>
                <p:nvSpPr>
                  <p:cNvPr id="96" name="Freeform 95"/>
                  <p:cNvSpPr/>
                  <p:nvPr/>
                </p:nvSpPr>
                <p:spPr bwMode="auto">
                  <a:xfrm>
                    <a:off x="8264931" y="3958471"/>
                    <a:ext cx="451413" cy="206415"/>
                  </a:xfrm>
                  <a:custGeom>
                    <a:avLst/>
                    <a:gdLst>
                      <a:gd name="connsiteX0" fmla="*/ 0 w 451413"/>
                      <a:gd name="connsiteY0" fmla="*/ 206415 h 206415"/>
                      <a:gd name="connsiteX1" fmla="*/ 127322 w 451413"/>
                      <a:gd name="connsiteY1" fmla="*/ 32795 h 206415"/>
                      <a:gd name="connsiteX2" fmla="*/ 451413 w 451413"/>
                      <a:gd name="connsiteY2" fmla="*/ 9646 h 206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1413" h="206415">
                        <a:moveTo>
                          <a:pt x="0" y="206415"/>
                        </a:moveTo>
                        <a:cubicBezTo>
                          <a:pt x="26043" y="136002"/>
                          <a:pt x="52086" y="65590"/>
                          <a:pt x="127322" y="32795"/>
                        </a:cubicBezTo>
                        <a:cubicBezTo>
                          <a:pt x="202558" y="0"/>
                          <a:pt x="326985" y="4823"/>
                          <a:pt x="451413" y="9646"/>
                        </a:cubicBezTo>
                      </a:path>
                    </a:pathLst>
                  </a:cu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latin typeface="Times" pitchFamily="18" charset="0"/>
                    </a:endParaRPr>
                  </a:p>
                </p:txBody>
              </p:sp>
              <p:cxnSp>
                <p:nvCxnSpPr>
                  <p:cNvPr id="97" name="Straight Connector 96"/>
                  <p:cNvCxnSpPr/>
                  <p:nvPr/>
                </p:nvCxnSpPr>
                <p:spPr bwMode="auto">
                  <a:xfrm rot="5400000" flipH="1" flipV="1">
                    <a:off x="6702552" y="4127728"/>
                    <a:ext cx="2734537" cy="0"/>
                  </a:xfrm>
                  <a:prstGeom prst="line">
                    <a:avLst/>
                  </a:prstGeom>
                  <a:ln>
                    <a:solidFill>
                      <a:srgbClr val="40911F"/>
                    </a:solidFill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2" name="Straight Arrow Connector 111"/>
                <p:cNvCxnSpPr/>
                <p:nvPr/>
              </p:nvCxnSpPr>
              <p:spPr bwMode="auto">
                <a:xfrm rot="16200000" flipV="1">
                  <a:off x="4890306" y="4600936"/>
                  <a:ext cx="1215341" cy="4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114"/>
                <p:cNvCxnSpPr/>
                <p:nvPr/>
              </p:nvCxnSpPr>
              <p:spPr bwMode="auto">
                <a:xfrm>
                  <a:off x="5602147" y="3970116"/>
                  <a:ext cx="1134319" cy="381965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0" name="Rectangle 14"/>
              <p:cNvSpPr>
                <a:spLocks noChangeArrowheads="1"/>
              </p:cNvSpPr>
              <p:nvPr/>
            </p:nvSpPr>
            <p:spPr bwMode="auto">
              <a:xfrm>
                <a:off x="7350584" y="5193077"/>
                <a:ext cx="68288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7C80"/>
                    </a:solidFill>
                    <a:latin typeface="Arial"/>
                  </a:rPr>
                  <a:t>Light</a:t>
                </a:r>
              </a:p>
            </p:txBody>
          </p:sp>
        </p:grpSp>
        <p:graphicFrame>
          <p:nvGraphicFramePr>
            <p:cNvPr id="122" name="Diagram 121"/>
            <p:cNvGraphicFramePr/>
            <p:nvPr>
              <p:extLst>
                <p:ext uri="{D42A27DB-BD31-4B8C-83A1-F6EECF244321}">
                  <p14:modId xmlns:p14="http://schemas.microsoft.com/office/powerpoint/2010/main" val="1784015469"/>
                </p:ext>
              </p:extLst>
            </p:nvPr>
          </p:nvGraphicFramePr>
          <p:xfrm>
            <a:off x="3561144" y="1099594"/>
            <a:ext cx="2122026" cy="15394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8" r:lo="rId19" r:qs="rId20" r:cs="rId21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43651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7"/>
          <p:cNvSpPr>
            <a:spLocks noChangeArrowheads="1"/>
          </p:cNvSpPr>
          <p:nvPr/>
        </p:nvSpPr>
        <p:spPr bwMode="auto">
          <a:xfrm>
            <a:off x="25400" y="38100"/>
            <a:ext cx="8116888" cy="43392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Spin Polarized Photoemission from Bulk GaAs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67956" y="4685613"/>
            <a:ext cx="7386054" cy="1382430"/>
            <a:chOff x="198786" y="736600"/>
            <a:chExt cx="8044673" cy="1382430"/>
          </a:xfrm>
          <a:solidFill>
            <a:srgbClr val="FFF1C5"/>
          </a:solidFill>
        </p:grpSpPr>
        <p:sp>
          <p:nvSpPr>
            <p:cNvPr id="50" name="TextBox 49"/>
            <p:cNvSpPr txBox="1"/>
            <p:nvPr/>
          </p:nvSpPr>
          <p:spPr>
            <a:xfrm>
              <a:off x="198786" y="736600"/>
              <a:ext cx="8044673" cy="138243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Laser excitation from P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3/2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to S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1/2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: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</a:rPr>
                <a:t>gap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&lt; E</a:t>
              </a:r>
              <a:r>
                <a:rPr lang="en-US" sz="2000" b="1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 &lt;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gap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Δ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2000" baseline="-25000" dirty="0">
                <a:solidFill>
                  <a:srgbClr val="000000"/>
                </a:solidFill>
                <a:cs typeface="Times New Roman" pitchFamily="18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Electron Polarization: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105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Reverse electron polarization by reversing light polarization</a:t>
              </a:r>
            </a:p>
          </p:txBody>
        </p:sp>
        <p:graphicFrame>
          <p:nvGraphicFramePr>
            <p:cNvPr id="19763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245227"/>
                </p:ext>
              </p:extLst>
            </p:nvPr>
          </p:nvGraphicFramePr>
          <p:xfrm>
            <a:off x="3557655" y="1111248"/>
            <a:ext cx="1941050" cy="6558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066680" imgH="393480" progId="Equation.3">
                    <p:embed/>
                  </p:oleObj>
                </mc:Choice>
                <mc:Fallback>
                  <p:oleObj name="Equation" r:id="rId2" imgW="1066680" imgH="39348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7655" y="1111248"/>
                          <a:ext cx="1941050" cy="6558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5" name="TextBox 104"/>
          <p:cNvSpPr txBox="1"/>
          <p:nvPr/>
        </p:nvSpPr>
        <p:spPr>
          <a:xfrm>
            <a:off x="4351428" y="3751279"/>
            <a:ext cx="3577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σ+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Times New Roman" pitchFamily="18" charset="0"/>
              </a:rPr>
              <a:t>Right circularly polarized light</a:t>
            </a:r>
            <a:endParaRPr lang="en-US" sz="1600" dirty="0">
              <a:solidFill>
                <a:srgbClr val="FF0000"/>
              </a:solidFill>
              <a:latin typeface="Arial"/>
            </a:endParaRPr>
          </a:p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C000"/>
                </a:solidFill>
                <a:cs typeface="Times New Roman" pitchFamily="18" charset="0"/>
              </a:rPr>
              <a:t>σ-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>
                <a:solidFill>
                  <a:srgbClr val="FFC000"/>
                </a:solidFill>
                <a:latin typeface="Arial"/>
              </a:rPr>
              <a:t>: Left circularly polarized light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49643" y="886288"/>
            <a:ext cx="4834557" cy="3229603"/>
            <a:chOff x="4112941" y="2639425"/>
            <a:chExt cx="4834557" cy="3229603"/>
          </a:xfrm>
        </p:grpSpPr>
        <p:grpSp>
          <p:nvGrpSpPr>
            <p:cNvPr id="2" name="Group 108"/>
            <p:cNvGrpSpPr/>
            <p:nvPr/>
          </p:nvGrpSpPr>
          <p:grpSpPr>
            <a:xfrm>
              <a:off x="4112941" y="2639425"/>
              <a:ext cx="4834557" cy="3229603"/>
              <a:chOff x="4140601" y="2500926"/>
              <a:chExt cx="4834557" cy="3229603"/>
            </a:xfrm>
          </p:grpSpPr>
          <p:cxnSp>
            <p:nvCxnSpPr>
              <p:cNvPr id="53" name="Straight Arrow Connector 52"/>
              <p:cNvCxnSpPr/>
              <p:nvPr/>
            </p:nvCxnSpPr>
            <p:spPr bwMode="auto">
              <a:xfrm rot="5400000" flipH="1" flipV="1">
                <a:off x="3191207" y="3883307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5" name="Straight Arrow Connector 54"/>
              <p:cNvCxnSpPr/>
              <p:nvPr/>
            </p:nvCxnSpPr>
            <p:spPr bwMode="auto">
              <a:xfrm flipV="1">
                <a:off x="4573588" y="5267276"/>
                <a:ext cx="4049551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9" name="Rectangle 58"/>
              <p:cNvSpPr/>
              <p:nvPr/>
            </p:nvSpPr>
            <p:spPr>
              <a:xfrm>
                <a:off x="8127490" y="5268864"/>
                <a:ext cx="4956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140601" y="2500929"/>
                <a:ext cx="325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E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2" name="Straight Connector 61"/>
              <p:cNvCxnSpPr/>
              <p:nvPr/>
            </p:nvCxnSpPr>
            <p:spPr bwMode="auto">
              <a:xfrm>
                <a:off x="5579114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6805500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>
                <a:off x="5517764" y="4803497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751372" y="4803497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68" name="Straight Arrow Connector 67"/>
              <p:cNvCxnSpPr/>
              <p:nvPr/>
            </p:nvCxnSpPr>
            <p:spPr bwMode="auto">
              <a:xfrm rot="5400000" flipH="1" flipV="1">
                <a:off x="6855736" y="3884895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9" name="Rectangle 68"/>
              <p:cNvSpPr/>
              <p:nvPr/>
            </p:nvSpPr>
            <p:spPr>
              <a:xfrm>
                <a:off x="8239705" y="2502514"/>
                <a:ext cx="2744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239704" y="471440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7030A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7030A0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 bwMode="auto">
              <a:xfrm>
                <a:off x="4872942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4872942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1" name="Straight Connector 80"/>
              <p:cNvCxnSpPr/>
              <p:nvPr/>
            </p:nvCxnSpPr>
            <p:spPr bwMode="auto">
              <a:xfrm>
                <a:off x="58039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2" name="Rectangle 81"/>
              <p:cNvSpPr/>
              <p:nvPr/>
            </p:nvSpPr>
            <p:spPr>
              <a:xfrm>
                <a:off x="5803966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 bwMode="auto">
              <a:xfrm>
                <a:off x="6690023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 bwMode="auto">
              <a:xfrm>
                <a:off x="75380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7538066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90023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257289" y="399660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40911F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40911F"/>
                    </a:solidFill>
                    <a:cs typeface="Times New Roman" pitchFamily="18" charset="0"/>
                  </a:rPr>
                  <a:t>3/2</a:t>
                </a:r>
                <a:endParaRPr lang="en-US" sz="24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5821830" y="2722700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3" name="Straight Connector 92"/>
              <p:cNvCxnSpPr/>
              <p:nvPr/>
            </p:nvCxnSpPr>
            <p:spPr bwMode="auto">
              <a:xfrm>
                <a:off x="5799063" y="3092029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 bwMode="auto">
              <a:xfrm>
                <a:off x="6704837" y="3092032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5" name="Rectangle 94"/>
              <p:cNvSpPr/>
              <p:nvPr/>
            </p:nvSpPr>
            <p:spPr>
              <a:xfrm>
                <a:off x="6637218" y="272270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8271119" y="2824091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34ABD"/>
                    </a:solidFill>
                    <a:cs typeface="Times New Roman" pitchFamily="18" charset="0"/>
                  </a:rPr>
                  <a:t>S</a:t>
                </a:r>
                <a:r>
                  <a:rPr lang="en-US" sz="2400" baseline="-25000" dirty="0">
                    <a:solidFill>
                      <a:srgbClr val="034ABD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7" name="Straight Arrow Connector 96"/>
              <p:cNvCxnSpPr/>
              <p:nvPr/>
            </p:nvCxnSpPr>
            <p:spPr bwMode="auto">
              <a:xfrm rot="5400000" flipH="1" flipV="1">
                <a:off x="5122091" y="3131131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 bwMode="auto">
              <a:xfrm rot="5400000" flipH="1" flipV="1">
                <a:off x="6060877" y="3131127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/>
              <p:cNvSpPr/>
              <p:nvPr/>
            </p:nvSpPr>
            <p:spPr>
              <a:xfrm>
                <a:off x="4775331" y="3138857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σ+</a:t>
                </a:r>
                <a:endParaRPr lang="en-US" sz="2400" b="1" dirty="0">
                  <a:solidFill>
                    <a:srgbClr val="FF0000"/>
                  </a:solidFill>
                  <a:latin typeface="Arial"/>
                </a:endParaRPr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 bwMode="auto">
              <a:xfrm rot="16200000" flipV="1">
                <a:off x="6031324" y="3173644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 bwMode="auto">
              <a:xfrm rot="16200000" flipV="1">
                <a:off x="6957149" y="3173640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ectangle 103"/>
              <p:cNvSpPr/>
              <p:nvPr/>
            </p:nvSpPr>
            <p:spPr>
              <a:xfrm>
                <a:off x="7639055" y="3056810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C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C000"/>
                    </a:solidFill>
                    <a:cs typeface="Times New Roman" pitchFamily="18" charset="0"/>
                  </a:rPr>
                  <a:t>σ-</a:t>
                </a:r>
                <a:endParaRPr lang="en-US" sz="2400" b="1" dirty="0">
                  <a:solidFill>
                    <a:srgbClr val="FFC000"/>
                  </a:solidFill>
                  <a:latin typeface="Arial"/>
                </a:endParaRPr>
              </a:p>
            </p:txBody>
          </p:sp>
          <p:graphicFrame>
            <p:nvGraphicFramePr>
              <p:cNvPr id="106" name="Diagram 105"/>
              <p:cNvGraphicFramePr/>
              <p:nvPr>
                <p:extLst>
                  <p:ext uri="{D42A27DB-BD31-4B8C-83A1-F6EECF244321}">
                    <p14:modId xmlns:p14="http://schemas.microsoft.com/office/powerpoint/2010/main" val="1854033037"/>
                  </p:ext>
                </p:extLst>
              </p:nvPr>
            </p:nvGraphicFramePr>
            <p:xfrm>
              <a:off x="5170966" y="3565294"/>
              <a:ext cx="457200" cy="44916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p:grpSp>
        <p:graphicFrame>
          <p:nvGraphicFramePr>
            <p:cNvPr id="140" name="Diagram 139"/>
            <p:cNvGraphicFramePr/>
            <p:nvPr>
              <p:extLst>
                <p:ext uri="{D42A27DB-BD31-4B8C-83A1-F6EECF244321}">
                  <p14:modId xmlns:p14="http://schemas.microsoft.com/office/powerpoint/2010/main" val="745534889"/>
                </p:ext>
              </p:extLst>
            </p:nvPr>
          </p:nvGraphicFramePr>
          <p:xfrm>
            <a:off x="6033113" y="3700110"/>
            <a:ext cx="457200" cy="4491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387456" y="736600"/>
            <a:ext cx="3667308" cy="3044479"/>
            <a:chOff x="198786" y="2500926"/>
            <a:chExt cx="3667308" cy="3044479"/>
          </a:xfrm>
        </p:grpSpPr>
        <p:sp>
          <p:nvSpPr>
            <p:cNvPr id="113" name="Freeform 112"/>
            <p:cNvSpPr/>
            <p:nvPr/>
          </p:nvSpPr>
          <p:spPr bwMode="auto">
            <a:xfrm>
              <a:off x="795528" y="2500926"/>
              <a:ext cx="1159397" cy="784829"/>
            </a:xfrm>
            <a:custGeom>
              <a:avLst/>
              <a:gdLst>
                <a:gd name="connsiteX0" fmla="*/ 0 w 995422"/>
                <a:gd name="connsiteY0" fmla="*/ 0 h 532435"/>
                <a:gd name="connsiteX1" fmla="*/ 509286 w 995422"/>
                <a:gd name="connsiteY1" fmla="*/ 532435 h 532435"/>
                <a:gd name="connsiteX2" fmla="*/ 995422 w 995422"/>
                <a:gd name="connsiteY2" fmla="*/ 0 h 5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5422" h="532435">
                  <a:moveTo>
                    <a:pt x="0" y="0"/>
                  </a:moveTo>
                  <a:cubicBezTo>
                    <a:pt x="171691" y="266217"/>
                    <a:pt x="343382" y="532435"/>
                    <a:pt x="509286" y="532435"/>
                  </a:cubicBezTo>
                  <a:cubicBezTo>
                    <a:pt x="675190" y="532435"/>
                    <a:pt x="835306" y="266217"/>
                    <a:pt x="995422" y="0"/>
                  </a:cubicBezTo>
                </a:path>
              </a:pathLst>
            </a:cu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34ABD"/>
                </a:solidFill>
                <a:latin typeface="Times" pitchFamily="18" charset="0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902825" y="4327003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902825" y="4339845"/>
              <a:ext cx="925975" cy="567066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902825" y="4873396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98786" y="2962590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34ABD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34ABD"/>
                  </a:solidFill>
                  <a:cs typeface="Times New Roman" pitchFamily="18" charset="0"/>
                </a:rPr>
                <a:t>S</a:t>
              </a:r>
              <a:r>
                <a:rPr lang="en-US" sz="2400" baseline="-25000" dirty="0">
                  <a:solidFill>
                    <a:srgbClr val="034ABD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034ABD"/>
                </a:solidFill>
                <a:latin typeface="Arial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98786" y="4165963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40911F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40911F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40911F"/>
                  </a:solidFill>
                  <a:cs typeface="Times New Roman" pitchFamily="18" charset="0"/>
                </a:rPr>
                <a:t>3/2</a:t>
              </a:r>
              <a:endParaRPr lang="en-US" sz="2400" dirty="0">
                <a:solidFill>
                  <a:srgbClr val="40911F"/>
                </a:solidFill>
                <a:latin typeface="Arial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98786" y="4906911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7030A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7030A0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7030A0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7030A0"/>
                </a:solidFill>
                <a:latin typeface="Arial"/>
              </a:endParaRPr>
            </a:p>
          </p:txBody>
        </p:sp>
        <p:cxnSp>
          <p:nvCxnSpPr>
            <p:cNvPr id="120" name="Straight Arrow Connector 119"/>
            <p:cNvCxnSpPr/>
            <p:nvPr/>
          </p:nvCxnSpPr>
          <p:spPr bwMode="auto">
            <a:xfrm rot="5400000">
              <a:off x="1643944" y="3806379"/>
              <a:ext cx="104124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21" name="Straight Arrow Connector 120"/>
            <p:cNvCxnSpPr/>
            <p:nvPr/>
          </p:nvCxnSpPr>
          <p:spPr bwMode="auto">
            <a:xfrm rot="5400000">
              <a:off x="1897196" y="4606820"/>
              <a:ext cx="531568" cy="158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>
              <a:off x="1382380" y="328654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1382380" y="4327003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1387501" y="487339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" name="Rectangle 128"/>
            <p:cNvSpPr/>
            <p:nvPr/>
          </p:nvSpPr>
          <p:spPr>
            <a:xfrm>
              <a:off x="2055983" y="3534942"/>
              <a:ext cx="18101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400" baseline="-25000" dirty="0">
                  <a:solidFill>
                    <a:srgbClr val="000000"/>
                  </a:solidFill>
                  <a:cs typeface="Times New Roman" pitchFamily="18" charset="0"/>
                </a:rPr>
                <a:t>gap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1.42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165362" y="4341832"/>
              <a:ext cx="15231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Δ=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0.34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31" name="Straight Arrow Connector 130"/>
            <p:cNvCxnSpPr/>
            <p:nvPr/>
          </p:nvCxnSpPr>
          <p:spPr bwMode="auto">
            <a:xfrm rot="5400000" flipH="1" flipV="1">
              <a:off x="0" y="3984608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2" name="Straight Arrow Connector 131"/>
            <p:cNvCxnSpPr/>
            <p:nvPr/>
          </p:nvCxnSpPr>
          <p:spPr bwMode="auto">
            <a:xfrm>
              <a:off x="1387501" y="5366988"/>
              <a:ext cx="1293494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5" name="Rectangle 134"/>
            <p:cNvSpPr/>
            <p:nvPr/>
          </p:nvSpPr>
          <p:spPr>
            <a:xfrm>
              <a:off x="1414982" y="2639425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680995" y="5176073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k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902825" y="4062848"/>
              <a:ext cx="410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1800" baseline="-25000" dirty="0">
                  <a:solidFill>
                    <a:srgbClr val="000000"/>
                  </a:solidFill>
                  <a:cs typeface="Times New Roman" pitchFamily="18" charset="0"/>
                </a:rPr>
                <a:t>F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</p:grpSp>
      <p:graphicFrame>
        <p:nvGraphicFramePr>
          <p:cNvPr id="67" name="Diagram 66"/>
          <p:cNvGraphicFramePr/>
          <p:nvPr>
            <p:extLst>
              <p:ext uri="{D42A27DB-BD31-4B8C-83A1-F6EECF244321}">
                <p14:modId xmlns:p14="http://schemas.microsoft.com/office/powerpoint/2010/main" val="694571869"/>
              </p:ext>
            </p:extLst>
          </p:nvPr>
        </p:nvGraphicFramePr>
        <p:xfrm>
          <a:off x="7180438" y="1946798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71" name="Diagram 70"/>
          <p:cNvGraphicFramePr/>
          <p:nvPr>
            <p:extLst>
              <p:ext uri="{D42A27DB-BD31-4B8C-83A1-F6EECF244321}">
                <p14:modId xmlns:p14="http://schemas.microsoft.com/office/powerpoint/2010/main" val="821367255"/>
              </p:ext>
            </p:extLst>
          </p:nvPr>
        </p:nvGraphicFramePr>
        <p:xfrm>
          <a:off x="6368469" y="1946798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BA6F5-C7E7-9444-87FE-F2389717251F}"/>
              </a:ext>
            </a:extLst>
          </p:cNvPr>
          <p:cNvSpPr txBox="1">
            <a:spLocks/>
          </p:cNvSpPr>
          <p:nvPr/>
        </p:nvSpPr>
        <p:spPr>
          <a:xfrm>
            <a:off x="38100" y="-25400"/>
            <a:ext cx="7907438" cy="51516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First Observation of Polarization from GaAs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361C6-F642-EF45-87D7-8A277871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179864"/>
            <a:ext cx="3354870" cy="392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DDE745A-8D6E-1D40-87F6-A66FC04CA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937" y="609600"/>
            <a:ext cx="7789863" cy="131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5863381-9136-E54B-8ABA-EB276AFD6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94" y="2209800"/>
            <a:ext cx="4854806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4385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52151B2-0A2E-4041-9BFA-3C502C52C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+mn-lt"/>
              </a:rPr>
              <a:t>First HV GaAs </a:t>
            </a:r>
            <a:r>
              <a:rPr lang="en-US" sz="2800" b="1" dirty="0" err="1">
                <a:solidFill>
                  <a:prstClr val="black"/>
                </a:solidFill>
                <a:latin typeface="+mn-lt"/>
              </a:rPr>
              <a:t>photogun</a:t>
            </a:r>
            <a:r>
              <a:rPr lang="en-US" sz="2800" b="1" dirty="0">
                <a:solidFill>
                  <a:prstClr val="black"/>
                </a:solidFill>
                <a:latin typeface="+mn-lt"/>
              </a:rPr>
              <a:t> used on an accelerator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CFC81-97A8-234D-99BC-A78841FA7E73}"/>
              </a:ext>
            </a:extLst>
          </p:cNvPr>
          <p:cNvSpPr txBox="1"/>
          <p:nvPr/>
        </p:nvSpPr>
        <p:spPr>
          <a:xfrm>
            <a:off x="228600" y="762000"/>
            <a:ext cx="8305800" cy="1200329"/>
          </a:xfrm>
          <a:prstGeom prst="rect">
            <a:avLst/>
          </a:prstGeom>
          <a:solidFill>
            <a:srgbClr val="FFF8E1"/>
          </a:solidFill>
        </p:spPr>
        <p:txBody>
          <a:bodyPr wrap="square" rtlCol="0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Built for SLAC parity-violation experiment E122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December 1977 - Polarized electrons accelerated at SLAC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June 1978 - E122 announces parity violation (Standard Model)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4600132-5FCC-1F43-BA16-C8B62F7D0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150440"/>
            <a:ext cx="5418857" cy="413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2366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DB65E6-0D85-2546-B56E-83BF86AE3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87"/>
          <a:stretch/>
        </p:blipFill>
        <p:spPr>
          <a:xfrm>
            <a:off x="98659" y="701596"/>
            <a:ext cx="8816742" cy="38704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981B9E2-29C3-0F40-9A01-26A3C3EEED6D}"/>
              </a:ext>
            </a:extLst>
          </p:cNvPr>
          <p:cNvSpPr txBox="1">
            <a:spLocks/>
          </p:cNvSpPr>
          <p:nvPr/>
        </p:nvSpPr>
        <p:spPr>
          <a:xfrm>
            <a:off x="33580" y="19373"/>
            <a:ext cx="10943967" cy="48749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 err="1">
                <a:latin typeface="+mn-lt"/>
              </a:rPr>
              <a:t>JLab</a:t>
            </a:r>
            <a:r>
              <a:rPr lang="en-US" sz="2800" kern="0" dirty="0">
                <a:latin typeface="+mn-lt"/>
              </a:rPr>
              <a:t> polarization : since mid-90’s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1906F1-AA39-6547-95C9-3623B923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4879522"/>
            <a:ext cx="1250426" cy="16721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E783BD-7188-DE47-B38E-5DD3BDCF3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4953000"/>
            <a:ext cx="1863165" cy="1657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B81157-DE69-7F46-84E9-934DCF39E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993565"/>
            <a:ext cx="811406" cy="1529292"/>
          </a:xfrm>
          <a:prstGeom prst="rect">
            <a:avLst/>
          </a:prstGeom>
        </p:spPr>
      </p:pic>
      <p:sp>
        <p:nvSpPr>
          <p:cNvPr id="20" name="Left Brace 19">
            <a:extLst>
              <a:ext uri="{FF2B5EF4-FFF2-40B4-BE49-F238E27FC236}">
                <a16:creationId xmlns:a16="http://schemas.microsoft.com/office/drawing/2014/main" id="{5BFABFCE-4D8D-6742-BAF9-8A60478EAAB1}"/>
              </a:ext>
            </a:extLst>
          </p:cNvPr>
          <p:cNvSpPr/>
          <p:nvPr/>
        </p:nvSpPr>
        <p:spPr bwMode="auto">
          <a:xfrm rot="16200000">
            <a:off x="1206550" y="3771900"/>
            <a:ext cx="266700" cy="1790700"/>
          </a:xfrm>
          <a:prstGeom prst="leftBrace">
            <a:avLst>
              <a:gd name="adj1" fmla="val 8333"/>
              <a:gd name="adj2" fmla="val 65871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F5C42061-AA50-BE42-B70C-6A4DDB53ADED}"/>
              </a:ext>
            </a:extLst>
          </p:cNvPr>
          <p:cNvSpPr/>
          <p:nvPr/>
        </p:nvSpPr>
        <p:spPr bwMode="auto">
          <a:xfrm rot="16200000">
            <a:off x="2971486" y="3962086"/>
            <a:ext cx="266700" cy="1410327"/>
          </a:xfrm>
          <a:prstGeom prst="leftBrace">
            <a:avLst>
              <a:gd name="adj1" fmla="val 8333"/>
              <a:gd name="adj2" fmla="val 4793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3C726B8A-AED6-4C4D-A15F-CA0E2FF00E68}"/>
              </a:ext>
            </a:extLst>
          </p:cNvPr>
          <p:cNvSpPr/>
          <p:nvPr/>
        </p:nvSpPr>
        <p:spPr bwMode="auto">
          <a:xfrm rot="16200000">
            <a:off x="6262762" y="2147959"/>
            <a:ext cx="247649" cy="5057632"/>
          </a:xfrm>
          <a:prstGeom prst="leftBrace">
            <a:avLst>
              <a:gd name="adj1" fmla="val 8333"/>
              <a:gd name="adj2" fmla="val 4793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A26B87-D8DD-CCF9-859C-7F63CD0DD4EB}"/>
              </a:ext>
            </a:extLst>
          </p:cNvPr>
          <p:cNvSpPr txBox="1"/>
          <p:nvPr/>
        </p:nvSpPr>
        <p:spPr>
          <a:xfrm>
            <a:off x="5638800" y="1989676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Modern high polarization photocathodes provide spin alignment of about 19 out of 20 electrons</a:t>
            </a:r>
          </a:p>
        </p:txBody>
      </p:sp>
    </p:spTree>
    <p:extLst>
      <p:ext uri="{BB962C8B-B14F-4D97-AF65-F5344CB8AC3E}">
        <p14:creationId xmlns:p14="http://schemas.microsoft.com/office/powerpoint/2010/main" val="2974605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4267200"/>
            <a:ext cx="7391400" cy="20854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188A55-1F08-314A-B25B-399595B5E080}"/>
              </a:ext>
            </a:extLst>
          </p:cNvPr>
          <p:cNvSpPr/>
          <p:nvPr/>
        </p:nvSpPr>
        <p:spPr>
          <a:xfrm>
            <a:off x="152400" y="152399"/>
            <a:ext cx="777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Our mission: to boldly see what no one has ever seen before!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DAC653-1F8C-1541-A9AB-F84404034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914400"/>
            <a:ext cx="4610100" cy="326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5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14698-D622-9E4F-A020-0928BF529EA8}"/>
              </a:ext>
            </a:extLst>
          </p:cNvPr>
          <p:cNvSpPr txBox="1">
            <a:spLocks/>
          </p:cNvSpPr>
          <p:nvPr/>
        </p:nvSpPr>
        <p:spPr>
          <a:xfrm>
            <a:off x="76200" y="0"/>
            <a:ext cx="8316295" cy="533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Breaking the P=50% barrier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6196C-1785-8747-A19B-8929C166889C}"/>
              </a:ext>
            </a:extLst>
          </p:cNvPr>
          <p:cNvSpPr txBox="1"/>
          <p:nvPr/>
        </p:nvSpPr>
        <p:spPr>
          <a:xfrm>
            <a:off x="5638393" y="1295400"/>
            <a:ext cx="3507174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The band gap of the substrate layer must be larger than surface layer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Lattice constants must differ enough to introduce suitable strain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Adjust lattice constant of substrate by varying concentration of third element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D06680-A11A-6A4F-A63A-4F7EA2A79552}"/>
              </a:ext>
            </a:extLst>
          </p:cNvPr>
          <p:cNvSpPr/>
          <p:nvPr/>
        </p:nvSpPr>
        <p:spPr>
          <a:xfrm>
            <a:off x="914400" y="565958"/>
            <a:ext cx="733085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Lattice mismatch provides stress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AF5D292-197E-BC4B-91C6-C948C876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7" t="3916" r="1429"/>
          <a:stretch>
            <a:fillRect/>
          </a:stretch>
        </p:blipFill>
        <p:spPr bwMode="auto">
          <a:xfrm>
            <a:off x="439475" y="1401975"/>
            <a:ext cx="5105400" cy="373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B4A0BB-75BE-1B4D-A719-C4E2E8E4980A}"/>
              </a:ext>
            </a:extLst>
          </p:cNvPr>
          <p:cNvSpPr txBox="1"/>
          <p:nvPr/>
        </p:nvSpPr>
        <p:spPr>
          <a:xfrm>
            <a:off x="581900" y="5330733"/>
            <a:ext cx="4820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Pablo Saez,  PhD Thesis, SLAC Report  501, 1997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CCF2A5-28EF-1343-AC86-16E56959B7B1}"/>
              </a:ext>
            </a:extLst>
          </p:cNvPr>
          <p:cNvSpPr txBox="1"/>
          <p:nvPr/>
        </p:nvSpPr>
        <p:spPr>
          <a:xfrm>
            <a:off x="1398810" y="5860911"/>
            <a:ext cx="664476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1% lattice mismatch provides equivalent force as hydraulic press</a:t>
            </a:r>
            <a:r>
              <a:rPr lang="en-US" sz="1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210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796A-32D4-0141-B044-5167D8F2309B}"/>
              </a:ext>
            </a:extLst>
          </p:cNvPr>
          <p:cNvSpPr txBox="1">
            <a:spLocks/>
          </p:cNvSpPr>
          <p:nvPr/>
        </p:nvSpPr>
        <p:spPr>
          <a:xfrm>
            <a:off x="76200" y="0"/>
            <a:ext cx="8316295" cy="533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Strained layer GaAs</a:t>
            </a:r>
          </a:p>
        </p:txBody>
      </p:sp>
      <p:sp>
        <p:nvSpPr>
          <p:cNvPr id="49" name="Rectangle 24">
            <a:extLst>
              <a:ext uri="{FF2B5EF4-FFF2-40B4-BE49-F238E27FC236}">
                <a16:creationId xmlns:a16="http://schemas.microsoft.com/office/drawing/2014/main" id="{9DE88CF6-78F6-6B48-AFE3-1B90243FB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8032" y="5126357"/>
            <a:ext cx="4125065" cy="74084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n-US" sz="2400" b="1" dirty="0">
                <a:solidFill>
                  <a:srgbClr val="00279F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rgbClr val="0057D6"/>
                </a:solidFill>
                <a:latin typeface="Comic Sans MS" pitchFamily="66" charset="0"/>
              </a:rPr>
              <a:t>MOCVD-grown epitaxial spin-polarizer wafer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257995-05A1-2E41-97B4-E7C77828E6A1}"/>
              </a:ext>
            </a:extLst>
          </p:cNvPr>
          <p:cNvGrpSpPr/>
          <p:nvPr/>
        </p:nvGrpSpPr>
        <p:grpSpPr>
          <a:xfrm>
            <a:off x="73220" y="990600"/>
            <a:ext cx="3869213" cy="2313120"/>
            <a:chOff x="1991900" y="3789974"/>
            <a:chExt cx="3498095" cy="231312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2FD2868-1679-D240-A956-6841D286DB34}"/>
                </a:ext>
              </a:extLst>
            </p:cNvPr>
            <p:cNvCxnSpPr/>
            <p:nvPr/>
          </p:nvCxnSpPr>
          <p:spPr bwMode="auto">
            <a:xfrm>
              <a:off x="4923806" y="5363633"/>
              <a:ext cx="562594" cy="0"/>
            </a:xfrm>
            <a:prstGeom prst="line">
              <a:avLst/>
            </a:prstGeom>
            <a:noFill/>
            <a:ln w="38100" cap="flat" cmpd="sng" algn="ctr">
              <a:solidFill>
                <a:srgbClr val="40911F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AD60A8F-E39A-7D4F-8D8F-7104E8F30866}"/>
                </a:ext>
              </a:extLst>
            </p:cNvPr>
            <p:cNvCxnSpPr/>
            <p:nvPr/>
          </p:nvCxnSpPr>
          <p:spPr bwMode="auto">
            <a:xfrm>
              <a:off x="2757922" y="5363633"/>
              <a:ext cx="671078" cy="0"/>
            </a:xfrm>
            <a:prstGeom prst="line">
              <a:avLst/>
            </a:prstGeom>
            <a:noFill/>
            <a:ln w="38100" cap="flat" cmpd="sng" algn="ctr">
              <a:solidFill>
                <a:srgbClr val="40911F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1CFB93D-5E2D-874C-8AAB-68605405168F}"/>
                </a:ext>
              </a:extLst>
            </p:cNvPr>
            <p:cNvCxnSpPr/>
            <p:nvPr/>
          </p:nvCxnSpPr>
          <p:spPr bwMode="auto">
            <a:xfrm>
              <a:off x="3505200" y="4243185"/>
              <a:ext cx="562594" cy="0"/>
            </a:xfrm>
            <a:prstGeom prst="line">
              <a:avLst/>
            </a:prstGeom>
            <a:noFill/>
            <a:ln w="38100" cap="flat" cmpd="sng" algn="ctr">
              <a:solidFill>
                <a:srgbClr val="034ABD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FD0D1B6-24A4-704F-85EC-72368B2E22EE}"/>
                </a:ext>
              </a:extLst>
            </p:cNvPr>
            <p:cNvCxnSpPr/>
            <p:nvPr/>
          </p:nvCxnSpPr>
          <p:spPr bwMode="auto">
            <a:xfrm>
              <a:off x="4329552" y="4244127"/>
              <a:ext cx="562594" cy="0"/>
            </a:xfrm>
            <a:prstGeom prst="line">
              <a:avLst/>
            </a:prstGeom>
            <a:noFill/>
            <a:ln w="38100" cap="flat" cmpd="sng" algn="ctr">
              <a:solidFill>
                <a:srgbClr val="034ABD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grpSp>
          <p:nvGrpSpPr>
            <p:cNvPr id="55" name="Group 65">
              <a:extLst>
                <a:ext uri="{FF2B5EF4-FFF2-40B4-BE49-F238E27FC236}">
                  <a16:creationId xmlns:a16="http://schemas.microsoft.com/office/drawing/2014/main" id="{38261E8A-5164-F447-9105-E6577B114DFE}"/>
                </a:ext>
              </a:extLst>
            </p:cNvPr>
            <p:cNvGrpSpPr/>
            <p:nvPr/>
          </p:nvGrpSpPr>
          <p:grpSpPr>
            <a:xfrm>
              <a:off x="1991900" y="3789974"/>
              <a:ext cx="3498095" cy="2313120"/>
              <a:chOff x="3275571" y="2938167"/>
              <a:chExt cx="3650557" cy="231312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CA3DF1-F5EC-7D45-98C8-B6D69A3C6AA8}"/>
                  </a:ext>
                </a:extLst>
              </p:cNvPr>
              <p:cNvSpPr/>
              <p:nvPr/>
            </p:nvSpPr>
            <p:spPr>
              <a:xfrm>
                <a:off x="6286209" y="451342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+3/2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911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071D64A-1BCF-BB45-B3D9-18B9F0ABD668}"/>
                  </a:ext>
                </a:extLst>
              </p:cNvPr>
              <p:cNvSpPr/>
              <p:nvPr/>
            </p:nvSpPr>
            <p:spPr>
              <a:xfrm>
                <a:off x="4237757" y="2938167"/>
                <a:ext cx="11737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m</a:t>
                </a:r>
                <a:r>
                  <a: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j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 = -1/2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4ABD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1DDBB72-96FA-D147-AE2E-627ED9B7F933}"/>
                  </a:ext>
                </a:extLst>
              </p:cNvPr>
              <p:cNvSpPr/>
              <p:nvPr/>
            </p:nvSpPr>
            <p:spPr>
              <a:xfrm>
                <a:off x="5646290" y="3022046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+1/2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4ABD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8E0D9A4-3E18-1F4B-874D-26AAD8FA682B}"/>
                  </a:ext>
                </a:extLst>
              </p:cNvPr>
              <p:cNvSpPr/>
              <p:nvPr/>
            </p:nvSpPr>
            <p:spPr>
              <a:xfrm>
                <a:off x="3291704" y="304555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cs typeface="Times New Roman" pitchFamily="18" charset="0"/>
                  </a:rPr>
                  <a:t>S</a:t>
                </a:r>
                <a:r>
                  <a:rPr kumimoji="0" lang="en-US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cs typeface="Times New Roman" pitchFamily="18" charset="0"/>
                  </a:rPr>
                  <a:t>1/2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34ABD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C5F75FF-AB07-0947-AF58-4B92A5C8969C}"/>
                  </a:ext>
                </a:extLst>
              </p:cNvPr>
              <p:cNvSpPr/>
              <p:nvPr/>
            </p:nvSpPr>
            <p:spPr>
              <a:xfrm>
                <a:off x="3275571" y="420004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cs typeface="Times New Roman" pitchFamily="18" charset="0"/>
                  </a:rPr>
                  <a:t>P</a:t>
                </a:r>
                <a:r>
                  <a:rPr kumimoji="0" lang="en-US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cs typeface="Times New Roman" pitchFamily="18" charset="0"/>
                  </a:rPr>
                  <a:t>3/2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0911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E1D25AD-89DA-3740-9432-55085B8362F4}"/>
                  </a:ext>
                </a:extLst>
              </p:cNvPr>
              <p:cNvSpPr/>
              <p:nvPr/>
            </p:nvSpPr>
            <p:spPr>
              <a:xfrm>
                <a:off x="3739358" y="4513419"/>
                <a:ext cx="133818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m</a:t>
                </a:r>
                <a:r>
                  <a: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j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 = -3/2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911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CCF7EA0-3CA0-D644-8472-810A75D55C6A}"/>
                  </a:ext>
                </a:extLst>
              </p:cNvPr>
              <p:cNvSpPr/>
              <p:nvPr/>
            </p:nvSpPr>
            <p:spPr>
              <a:xfrm>
                <a:off x="4917723" y="4881955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-1/2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911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C8577EA-C5BE-DC4B-AF62-0912FDF27667}"/>
                  </a:ext>
                </a:extLst>
              </p:cNvPr>
              <p:cNvSpPr/>
              <p:nvPr/>
            </p:nvSpPr>
            <p:spPr>
              <a:xfrm>
                <a:off x="5729561" y="4881158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</a:rPr>
                  <a:t>+1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911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32EFF0C-A609-6E42-AE6A-D06714C5F43D}"/>
                  </a:ext>
                </a:extLst>
              </p:cNvPr>
              <p:cNvSpPr/>
              <p:nvPr/>
            </p:nvSpPr>
            <p:spPr>
              <a:xfrm>
                <a:off x="4135366" y="3507223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Times New Roman" pitchFamily="18" charset="0"/>
                  </a:rPr>
                  <a:t>σ+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C5991D5-ADB3-C443-BAA7-5F89E0C3FDCD}"/>
                  </a:ext>
                </a:extLst>
              </p:cNvPr>
              <p:cNvSpPr/>
              <p:nvPr/>
            </p:nvSpPr>
            <p:spPr>
              <a:xfrm>
                <a:off x="6256691" y="3544469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cs typeface="Times New Roman" pitchFamily="18" charset="0"/>
                  </a:rPr>
                  <a:t>σ-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1ABD33CD-E4CB-9E49-BF2E-8C82AA630AE9}"/>
                  </a:ext>
                </a:extLst>
              </p:cNvPr>
              <p:cNvCxnSpPr/>
              <p:nvPr/>
            </p:nvCxnSpPr>
            <p:spPr bwMode="auto">
              <a:xfrm flipV="1">
                <a:off x="4408450" y="3399832"/>
                <a:ext cx="669092" cy="111358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headEnd type="none" w="med" len="med"/>
                <a:tailEnd type="arrow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A74FAA0B-1033-734F-82EC-C50210C65307}"/>
                  </a:ext>
                </a:extLst>
              </p:cNvPr>
              <p:cNvCxnSpPr/>
              <p:nvPr/>
            </p:nvCxnSpPr>
            <p:spPr bwMode="auto">
              <a:xfrm flipH="1" flipV="1">
                <a:off x="5966250" y="3391378"/>
                <a:ext cx="604749" cy="1105856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headEnd type="none" w="med" len="med"/>
                <a:tailEnd type="arrow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4DDB87E-A88E-7A4B-A4F4-47BCFC0F6649}"/>
                </a:ext>
              </a:extLst>
            </p:cNvPr>
            <p:cNvCxnSpPr/>
            <p:nvPr/>
          </p:nvCxnSpPr>
          <p:spPr bwMode="auto">
            <a:xfrm>
              <a:off x="3560770" y="5733762"/>
              <a:ext cx="562594" cy="0"/>
            </a:xfrm>
            <a:prstGeom prst="line">
              <a:avLst/>
            </a:prstGeom>
            <a:noFill/>
            <a:ln w="38100" cap="flat" cmpd="sng" algn="ctr">
              <a:solidFill>
                <a:srgbClr val="40911F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93E284E-E6B8-BF40-A2F2-009174788ABD}"/>
                </a:ext>
              </a:extLst>
            </p:cNvPr>
            <p:cNvCxnSpPr/>
            <p:nvPr/>
          </p:nvCxnSpPr>
          <p:spPr bwMode="auto">
            <a:xfrm>
              <a:off x="4390406" y="5733762"/>
              <a:ext cx="562594" cy="0"/>
            </a:xfrm>
            <a:prstGeom prst="line">
              <a:avLst/>
            </a:prstGeom>
            <a:noFill/>
            <a:ln w="38100" cap="flat" cmpd="sng" algn="ctr">
              <a:solidFill>
                <a:srgbClr val="40911F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2743D7E-8409-C044-BE69-C31C3524EF7E}"/>
              </a:ext>
            </a:extLst>
          </p:cNvPr>
          <p:cNvGrpSpPr/>
          <p:nvPr/>
        </p:nvGrpSpPr>
        <p:grpSpPr>
          <a:xfrm>
            <a:off x="5052400" y="1328823"/>
            <a:ext cx="4270380" cy="3471862"/>
            <a:chOff x="4338827" y="1569235"/>
            <a:chExt cx="4270380" cy="3471862"/>
          </a:xfrm>
        </p:grpSpPr>
        <p:sp>
          <p:nvSpPr>
            <p:cNvPr id="71" name="Rectangle 5">
              <a:extLst>
                <a:ext uri="{FF2B5EF4-FFF2-40B4-BE49-F238E27FC236}">
                  <a16:creationId xmlns:a16="http://schemas.microsoft.com/office/drawing/2014/main" id="{FE9267B4-5634-964C-B81D-30749EAA8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6992" y="1589872"/>
              <a:ext cx="1816946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Comic Sans MS" pitchFamily="66" charset="0"/>
                </a:rPr>
                <a:t>Strained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Comic Sans MS" pitchFamily="66" charset="0"/>
                </a:rPr>
                <a:t>GaAs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0128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  <p:grpSp>
          <p:nvGrpSpPr>
            <p:cNvPr id="72" name="Group 10">
              <a:extLst>
                <a:ext uri="{FF2B5EF4-FFF2-40B4-BE49-F238E27FC236}">
                  <a16:creationId xmlns:a16="http://schemas.microsoft.com/office/drawing/2014/main" id="{6BE71FBA-C2E8-FD41-8C99-B5F292ACF1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32668" y="2161348"/>
              <a:ext cx="2776539" cy="2403083"/>
              <a:chOff x="3282" y="1485"/>
              <a:chExt cx="1749" cy="1426"/>
            </a:xfrm>
          </p:grpSpPr>
          <p:sp>
            <p:nvSpPr>
              <p:cNvPr id="87" name="Rectangle 16">
                <a:extLst>
                  <a:ext uri="{FF2B5EF4-FFF2-40B4-BE49-F238E27FC236}">
                    <a16:creationId xmlns:a16="http://schemas.microsoft.com/office/drawing/2014/main" id="{935B796C-785E-3B41-801A-C839B9423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6" y="1947"/>
                <a:ext cx="115" cy="19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itchFamily="66" charset="0"/>
                </a:endParaRPr>
              </a:p>
            </p:txBody>
          </p:sp>
          <p:grpSp>
            <p:nvGrpSpPr>
              <p:cNvPr id="88" name="Group 17">
                <a:extLst>
                  <a:ext uri="{FF2B5EF4-FFF2-40B4-BE49-F238E27FC236}">
                    <a16:creationId xmlns:a16="http://schemas.microsoft.com/office/drawing/2014/main" id="{A35762F1-933F-6342-831F-199332EA9E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3" y="1485"/>
                <a:ext cx="1353" cy="247"/>
                <a:chOff x="3412" y="2599"/>
                <a:chExt cx="1531" cy="297"/>
              </a:xfrm>
            </p:grpSpPr>
            <p:sp>
              <p:nvSpPr>
                <p:cNvPr id="90" name="Rectangle 18">
                  <a:extLst>
                    <a:ext uri="{FF2B5EF4-FFF2-40B4-BE49-F238E27FC236}">
                      <a16:creationId xmlns:a16="http://schemas.microsoft.com/office/drawing/2014/main" id="{AABA668C-5149-4A47-8D08-5C6DE89743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12" y="2619"/>
                  <a:ext cx="1531" cy="23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algn="ctr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7D6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GaAs</a:t>
                  </a:r>
                  <a:r>
                    <a:rPr kumimoji="0" lang="en-US" sz="18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57D6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1-x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7D6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P</a:t>
                  </a:r>
                  <a:r>
                    <a:rPr kumimoji="0" lang="en-US" sz="18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57D6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x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7D6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 (x=0.29)</a:t>
                  </a:r>
                  <a:endPara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57D6"/>
                    </a:solidFill>
                    <a:effectLst/>
                    <a:uLnTx/>
                    <a:uFillTx/>
                    <a:latin typeface="Comic Sans MS" pitchFamily="66" charset="0"/>
                  </a:endParaRPr>
                </a:p>
              </p:txBody>
            </p:sp>
            <p:sp>
              <p:nvSpPr>
                <p:cNvPr id="91" name="Rectangle 20">
                  <a:extLst>
                    <a:ext uri="{FF2B5EF4-FFF2-40B4-BE49-F238E27FC236}">
                      <a16:creationId xmlns:a16="http://schemas.microsoft.com/office/drawing/2014/main" id="{8ECDEE8E-DD81-4944-816B-B2F8E242C8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7" y="2599"/>
                  <a:ext cx="130" cy="23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algn="ctr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7D6"/>
                    </a:solidFill>
                    <a:effectLst/>
                    <a:uLnTx/>
                    <a:uFillTx/>
                    <a:latin typeface="Comic Sans MS" pitchFamily="66" charset="0"/>
                  </a:endParaRPr>
                </a:p>
              </p:txBody>
            </p:sp>
            <p:sp>
              <p:nvSpPr>
                <p:cNvPr id="92" name="Rectangle 21">
                  <a:extLst>
                    <a:ext uri="{FF2B5EF4-FFF2-40B4-BE49-F238E27FC236}">
                      <a16:creationId xmlns:a16="http://schemas.microsoft.com/office/drawing/2014/main" id="{1D0D9821-BD82-8049-92DF-FE71E9AE3A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7" y="2683"/>
                  <a:ext cx="130" cy="21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algn="ctr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57D6"/>
                    </a:solidFill>
                    <a:effectLst/>
                    <a:uLnTx/>
                    <a:uFillTx/>
                    <a:latin typeface="Comic Sans MS" pitchFamily="66" charset="0"/>
                  </a:endParaRPr>
                </a:p>
              </p:txBody>
            </p:sp>
          </p:grpSp>
          <p:sp>
            <p:nvSpPr>
              <p:cNvPr id="89" name="Rectangle 23">
                <a:extLst>
                  <a:ext uri="{FF2B5EF4-FFF2-40B4-BE49-F238E27FC236}">
                    <a16:creationId xmlns:a16="http://schemas.microsoft.com/office/drawing/2014/main" id="{F278FEE1-69C1-CD46-91EC-1E5C32FF0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2" y="2578"/>
                <a:ext cx="1166" cy="33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19191"/>
                    </a:solidFill>
                    <a:effectLst/>
                    <a:uLnTx/>
                    <a:uFillTx/>
                    <a:latin typeface="Comic Sans MS" pitchFamily="66" charset="0"/>
                  </a:rPr>
                  <a:t>    p-type GaAs </a:t>
                </a:r>
              </a:p>
              <a:p>
                <a:pPr marL="0" marR="0" lvl="0" indent="0" defTabSz="914400" eaLnBrk="0" fontAlgn="auto" latinLnBrk="0" hangingPunct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19191"/>
                    </a:solidFill>
                    <a:effectLst/>
                    <a:uLnTx/>
                    <a:uFillTx/>
                    <a:latin typeface="Comic Sans MS" pitchFamily="66" charset="0"/>
                  </a:rPr>
                  <a:t>    substrate</a:t>
                </a:r>
              </a:p>
            </p:txBody>
          </p:sp>
        </p:grpSp>
        <p:grpSp>
          <p:nvGrpSpPr>
            <p:cNvPr id="73" name="Group 26">
              <a:extLst>
                <a:ext uri="{FF2B5EF4-FFF2-40B4-BE49-F238E27FC236}">
                  <a16:creationId xmlns:a16="http://schemas.microsoft.com/office/drawing/2014/main" id="{F3363CEE-3E31-B94E-BE46-F756738068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8827" y="1569235"/>
              <a:ext cx="1514475" cy="3471862"/>
              <a:chOff x="2929" y="1281"/>
              <a:chExt cx="954" cy="2187"/>
            </a:xfrm>
          </p:grpSpPr>
          <p:grpSp>
            <p:nvGrpSpPr>
              <p:cNvPr id="75" name="Group 27">
                <a:extLst>
                  <a:ext uri="{FF2B5EF4-FFF2-40B4-BE49-F238E27FC236}">
                    <a16:creationId xmlns:a16="http://schemas.microsoft.com/office/drawing/2014/main" id="{5FAD4DD0-3FAE-1344-8E4F-D2860C18A5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9" y="1294"/>
                <a:ext cx="954" cy="2174"/>
                <a:chOff x="252" y="840"/>
                <a:chExt cx="1644" cy="2616"/>
              </a:xfrm>
            </p:grpSpPr>
            <p:sp>
              <p:nvSpPr>
                <p:cNvPr id="82" name="Rectangle 28">
                  <a:extLst>
                    <a:ext uri="{FF2B5EF4-FFF2-40B4-BE49-F238E27FC236}">
                      <a16:creationId xmlns:a16="http://schemas.microsoft.com/office/drawing/2014/main" id="{7C1BDA75-7A34-2545-AC20-84D36FF6E4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1871">
                  <a:off x="966" y="141"/>
                  <a:ext cx="213" cy="1642"/>
                </a:xfrm>
                <a:prstGeom prst="rect">
                  <a:avLst/>
                </a:prstGeom>
                <a:solidFill>
                  <a:srgbClr val="FC0128"/>
                </a:solidFill>
                <a:ln w="12700">
                  <a:solidFill>
                    <a:srgbClr val="FC0128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3" name="Rectangle 29">
                  <a:extLst>
                    <a:ext uri="{FF2B5EF4-FFF2-40B4-BE49-F238E27FC236}">
                      <a16:creationId xmlns:a16="http://schemas.microsoft.com/office/drawing/2014/main" id="{B168D283-6FAB-194D-8B0A-0C85BAEDF2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" y="2388"/>
                  <a:ext cx="1632" cy="1056"/>
                </a:xfrm>
                <a:prstGeom prst="rect">
                  <a:avLst/>
                </a:prstGeom>
                <a:solidFill>
                  <a:srgbClr val="919191"/>
                </a:solidFill>
                <a:ln w="12700">
                  <a:solidFill>
                    <a:srgbClr val="919191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Rectangle 30">
                  <a:extLst>
                    <a:ext uri="{FF2B5EF4-FFF2-40B4-BE49-F238E27FC236}">
                      <a16:creationId xmlns:a16="http://schemas.microsoft.com/office/drawing/2014/main" id="{B763AE19-E272-FD44-8FFE-B2C36628AD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" y="1728"/>
                  <a:ext cx="1632" cy="648"/>
                </a:xfrm>
                <a:prstGeom prst="rect">
                  <a:avLst/>
                </a:prstGeom>
                <a:solidFill>
                  <a:srgbClr val="00AE00"/>
                </a:solidFill>
                <a:ln w="12700">
                  <a:solidFill>
                    <a:srgbClr val="00AE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Rectangle 31">
                  <a:extLst>
                    <a:ext uri="{FF2B5EF4-FFF2-40B4-BE49-F238E27FC236}">
                      <a16:creationId xmlns:a16="http://schemas.microsoft.com/office/drawing/2014/main" id="{922B0987-E12D-094F-BE83-0806233BA3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" y="1080"/>
                  <a:ext cx="1632" cy="648"/>
                </a:xfrm>
                <a:prstGeom prst="rect">
                  <a:avLst/>
                </a:prstGeom>
                <a:solidFill>
                  <a:srgbClr val="0057D6"/>
                </a:solidFill>
                <a:ln w="12700">
                  <a:solidFill>
                    <a:srgbClr val="0057D6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Rectangle 32">
                  <a:extLst>
                    <a:ext uri="{FF2B5EF4-FFF2-40B4-BE49-F238E27FC236}">
                      <a16:creationId xmlns:a16="http://schemas.microsoft.com/office/drawing/2014/main" id="{EEE81600-6BAF-6743-97F7-1FCF9B680A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" y="840"/>
                  <a:ext cx="1644" cy="2616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6" name="Group 33">
                <a:extLst>
                  <a:ext uri="{FF2B5EF4-FFF2-40B4-BE49-F238E27FC236}">
                    <a16:creationId xmlns:a16="http://schemas.microsoft.com/office/drawing/2014/main" id="{EC40E12C-3957-3741-B1FE-888F3E62AA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38" y="1281"/>
                <a:ext cx="916" cy="1909"/>
                <a:chOff x="2938" y="1281"/>
                <a:chExt cx="916" cy="1909"/>
              </a:xfrm>
            </p:grpSpPr>
            <p:sp>
              <p:nvSpPr>
                <p:cNvPr id="77" name="Rectangle 34">
                  <a:extLst>
                    <a:ext uri="{FF2B5EF4-FFF2-40B4-BE49-F238E27FC236}">
                      <a16:creationId xmlns:a16="http://schemas.microsoft.com/office/drawing/2014/main" id="{306EA40C-DC95-FF49-8DEF-3B92F3B232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9" y="2905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600 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78" name="Rectangle 35">
                  <a:extLst>
                    <a:ext uri="{FF2B5EF4-FFF2-40B4-BE49-F238E27FC236}">
                      <a16:creationId xmlns:a16="http://schemas.microsoft.com/office/drawing/2014/main" id="{4C88C770-82AE-B449-97F9-E5A852EEC2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8" y="2227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250 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79" name="Rectangle 36">
                  <a:extLst>
                    <a:ext uri="{FF2B5EF4-FFF2-40B4-BE49-F238E27FC236}">
                      <a16:creationId xmlns:a16="http://schemas.microsoft.com/office/drawing/2014/main" id="{946EDD1A-F9AA-0E49-AF11-B484387EBE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9" y="1659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250 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80" name="Rectangle 37">
                  <a:extLst>
                    <a:ext uri="{FF2B5EF4-FFF2-40B4-BE49-F238E27FC236}">
                      <a16:creationId xmlns:a16="http://schemas.microsoft.com/office/drawing/2014/main" id="{A1D3EF2A-BAE0-4F41-82C2-21F19E7C2B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5" y="1316"/>
                  <a:ext cx="114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itchFamily="66" charset="0"/>
                  </a:endParaRPr>
                </a:p>
              </p:txBody>
            </p:sp>
            <p:sp>
              <p:nvSpPr>
                <p:cNvPr id="81" name="Rectangle 38">
                  <a:extLst>
                    <a:ext uri="{FF2B5EF4-FFF2-40B4-BE49-F238E27FC236}">
                      <a16:creationId xmlns:a16="http://schemas.microsoft.com/office/drawing/2014/main" id="{414A559A-FC00-B54C-85CD-44D26816A3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7" y="1281"/>
                  <a:ext cx="725" cy="23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0.1 </a:t>
                  </a:r>
                  <a:r>
                    <a:rPr kumimoji="0" lang="en-US" sz="2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kumimoji="0" lang="en-US" sz="2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m</a:t>
                  </a:r>
                </a:p>
              </p:txBody>
            </p:sp>
          </p:grpSp>
        </p:grpSp>
        <p:sp>
          <p:nvSpPr>
            <p:cNvPr id="74" name="Rectangle 18">
              <a:extLst>
                <a:ext uri="{FF2B5EF4-FFF2-40B4-BE49-F238E27FC236}">
                  <a16:creationId xmlns:a16="http://schemas.microsoft.com/office/drawing/2014/main" id="{76249013-FB7D-A744-AA6D-BDBE05838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0631" y="3032109"/>
              <a:ext cx="2348401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GaAs</a:t>
              </a:r>
              <a:r>
                <a: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1-x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P</a:t>
              </a:r>
              <a:r>
                <a: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x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 (0&lt;x&lt;0.29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)</a:t>
              </a: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</p:grp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6B63F20B-A6F8-7D45-929A-777F50132C9B}"/>
              </a:ext>
            </a:extLst>
          </p:cNvPr>
          <p:cNvCxnSpPr/>
          <p:nvPr/>
        </p:nvCxnSpPr>
        <p:spPr bwMode="auto">
          <a:xfrm flipV="1">
            <a:off x="4072913" y="1596902"/>
            <a:ext cx="856915" cy="230832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0E0DC47D-D764-D54D-BE53-F6ED7C213A28}"/>
              </a:ext>
            </a:extLst>
          </p:cNvPr>
          <p:cNvSpPr txBox="1"/>
          <p:nvPr/>
        </p:nvSpPr>
        <p:spPr>
          <a:xfrm>
            <a:off x="204676" y="3960763"/>
            <a:ext cx="4452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kern="0" dirty="0">
                <a:solidFill>
                  <a:srgbClr val="3333CC"/>
                </a:solidFill>
              </a:rPr>
              <a:t>Polarization 75% &gt;&gt; 50%  </a:t>
            </a:r>
            <a:r>
              <a:rPr lang="en-US" sz="2400" kern="0" dirty="0">
                <a:solidFill>
                  <a:srgbClr val="3333CC"/>
                </a:solidFill>
                <a:sym typeface="Wingdings"/>
              </a:rPr>
              <a:t></a:t>
            </a:r>
            <a:endParaRPr lang="en-US" sz="2400" kern="0" dirty="0">
              <a:solidFill>
                <a:srgbClr val="3333CC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Strain relaxes in 0.1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m layer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Not all electrons reach surface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QE 0.1% &lt;&lt; 6%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sym typeface="Wingdings"/>
              </a:rPr>
              <a:t>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3430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51249" y="1033609"/>
            <a:ext cx="7716838" cy="4075113"/>
            <a:chOff x="500" y="1312"/>
            <a:chExt cx="4861" cy="256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348" y="2943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348" y="2679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348" y="2424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348" y="2160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 bwMode="auto">
            <a:xfrm>
              <a:off x="4066" y="1889"/>
              <a:ext cx="49" cy="244"/>
              <a:chOff x="5580" y="6840"/>
              <a:chExt cx="180" cy="900"/>
            </a:xfrm>
          </p:grpSpPr>
          <p:sp>
            <p:nvSpPr>
              <p:cNvPr id="26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5580" y="684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5580" y="720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5580" y="756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3348" y="1576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348" y="1312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4866" y="1316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4866" y="1612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grpSp>
          <p:nvGrpSpPr>
            <p:cNvPr id="14" name="Group 17"/>
            <p:cNvGrpSpPr>
              <a:grpSpLocks/>
            </p:cNvGrpSpPr>
            <p:nvPr/>
          </p:nvGrpSpPr>
          <p:grpSpPr bwMode="auto">
            <a:xfrm>
              <a:off x="500" y="1342"/>
              <a:ext cx="2801" cy="2537"/>
              <a:chOff x="500" y="1342"/>
              <a:chExt cx="2801" cy="2537"/>
            </a:xfrm>
          </p:grpSpPr>
          <p:sp>
            <p:nvSpPr>
              <p:cNvPr id="15" name="Line 18"/>
              <p:cNvSpPr>
                <a:spLocks noChangeShapeType="1"/>
              </p:cNvSpPr>
              <p:nvPr/>
            </p:nvSpPr>
            <p:spPr bwMode="auto">
              <a:xfrm flipV="1">
                <a:off x="2527" y="1342"/>
                <a:ext cx="766" cy="4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1007" y="3047"/>
                <a:ext cx="1488" cy="832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GaAs Substrate</a:t>
                </a: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</p:txBody>
          </p:sp>
          <p:sp>
            <p:nvSpPr>
              <p:cNvPr id="17" name="Rectangle 20"/>
              <p:cNvSpPr>
                <a:spLocks noChangeArrowheads="1"/>
              </p:cNvSpPr>
              <p:nvPr/>
            </p:nvSpPr>
            <p:spPr bwMode="auto">
              <a:xfrm>
                <a:off x="1007" y="2535"/>
                <a:ext cx="1488" cy="448"/>
              </a:xfrm>
              <a:prstGeom prst="rect">
                <a:avLst/>
              </a:prstGeom>
              <a:gradFill rotWithShape="0">
                <a:gsLst>
                  <a:gs pos="0">
                    <a:srgbClr val="FFCC99"/>
                  </a:gs>
                  <a:gs pos="100000">
                    <a:srgbClr val="CC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(1-x)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x</a:t>
                </a:r>
                <a:r>
                  <a:rPr lang="en-US" sz="2000" dirty="0">
                    <a:latin typeface="Tahoma" pitchFamily="34" charset="0"/>
                  </a:rPr>
                  <a:t> Graded Layer</a:t>
                </a:r>
              </a:p>
            </p:txBody>
          </p:sp>
          <p:sp>
            <p:nvSpPr>
              <p:cNvPr id="18" name="Rectangle 21"/>
              <p:cNvSpPr>
                <a:spLocks noChangeArrowheads="1"/>
              </p:cNvSpPr>
              <p:nvPr/>
            </p:nvSpPr>
            <p:spPr bwMode="auto">
              <a:xfrm>
                <a:off x="1007" y="2983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1007" y="2087"/>
                <a:ext cx="1488" cy="448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0.64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0.36</a:t>
                </a:r>
                <a:r>
                  <a:rPr lang="en-US" sz="2000" dirty="0">
                    <a:latin typeface="Tahoma" pitchFamily="34" charset="0"/>
                  </a:rPr>
                  <a:t> </a:t>
                </a: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Buffer</a:t>
                </a:r>
              </a:p>
            </p:txBody>
          </p:sp>
          <p:sp>
            <p:nvSpPr>
              <p:cNvPr id="20" name="Rectangle 23" descr="Dark horizontal"/>
              <p:cNvSpPr>
                <a:spLocks noChangeArrowheads="1"/>
              </p:cNvSpPr>
              <p:nvPr/>
            </p:nvSpPr>
            <p:spPr bwMode="auto">
              <a:xfrm>
                <a:off x="1007" y="1847"/>
                <a:ext cx="1488" cy="256"/>
              </a:xfrm>
              <a:prstGeom prst="rect">
                <a:avLst/>
              </a:prstGeom>
              <a:pattFill prst="dkHorz">
                <a:fgClr>
                  <a:srgbClr val="00FF00"/>
                </a:fgClr>
                <a:bgClr>
                  <a:srgbClr val="FFCC99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Active Region</a:t>
                </a:r>
              </a:p>
            </p:txBody>
          </p:sp>
          <p:sp>
            <p:nvSpPr>
              <p:cNvPr id="21" name="Line 24"/>
              <p:cNvSpPr>
                <a:spLocks noChangeShapeType="1"/>
              </p:cNvSpPr>
              <p:nvPr/>
            </p:nvSpPr>
            <p:spPr bwMode="auto">
              <a:xfrm>
                <a:off x="2527" y="2099"/>
                <a:ext cx="774" cy="1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2" name="Text Box 25"/>
              <p:cNvSpPr txBox="1">
                <a:spLocks noChangeArrowheads="1"/>
              </p:cNvSpPr>
              <p:nvPr/>
            </p:nvSpPr>
            <p:spPr bwMode="auto">
              <a:xfrm>
                <a:off x="590" y="2660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3" name="Text Box 26"/>
              <p:cNvSpPr txBox="1">
                <a:spLocks noChangeArrowheads="1"/>
              </p:cNvSpPr>
              <p:nvPr/>
            </p:nvSpPr>
            <p:spPr bwMode="auto">
              <a:xfrm>
                <a:off x="590" y="2224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4" name="Text Box 27"/>
              <p:cNvSpPr txBox="1">
                <a:spLocks noChangeArrowheads="1"/>
              </p:cNvSpPr>
              <p:nvPr/>
            </p:nvSpPr>
            <p:spPr bwMode="auto">
              <a:xfrm>
                <a:off x="500" y="1862"/>
                <a:ext cx="55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1000 A</a:t>
                </a:r>
              </a:p>
            </p:txBody>
          </p:sp>
          <p:sp>
            <p:nvSpPr>
              <p:cNvPr id="25" name="Rectangle 28"/>
              <p:cNvSpPr>
                <a:spLocks noChangeArrowheads="1"/>
              </p:cNvSpPr>
              <p:nvPr/>
            </p:nvSpPr>
            <p:spPr bwMode="auto">
              <a:xfrm>
                <a:off x="1007" y="1782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1934213" y="5939581"/>
            <a:ext cx="557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From Aaron Moy, SVT Assoc and SLAC, PESP2002</a:t>
            </a:r>
          </a:p>
        </p:txBody>
      </p:sp>
      <p:pic>
        <p:nvPicPr>
          <p:cNvPr id="30" name="Picture 2" descr="D:\svta\svta_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8087" y="5503829"/>
            <a:ext cx="1025525" cy="538162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2929678" y="5489247"/>
            <a:ext cx="358303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QE 1% and Polarization 85%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86F0669-2EC7-E64E-9357-B8182D27A483}"/>
              </a:ext>
            </a:extLst>
          </p:cNvPr>
          <p:cNvSpPr txBox="1">
            <a:spLocks/>
          </p:cNvSpPr>
          <p:nvPr/>
        </p:nvSpPr>
        <p:spPr>
          <a:xfrm>
            <a:off x="76200" y="0"/>
            <a:ext cx="8316295" cy="533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Strained layer superlattice GaAs/</a:t>
            </a:r>
            <a:r>
              <a:rPr lang="en-US" sz="2800" kern="0" dirty="0" err="1"/>
              <a:t>GaAsP</a:t>
            </a:r>
            <a:endParaRPr lang="en-US" sz="2800" kern="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74406A4-A923-1F49-A6F6-0E32C953519C}"/>
              </a:ext>
            </a:extLst>
          </p:cNvPr>
          <p:cNvGrpSpPr/>
          <p:nvPr/>
        </p:nvGrpSpPr>
        <p:grpSpPr>
          <a:xfrm>
            <a:off x="4123175" y="1003724"/>
            <a:ext cx="4191000" cy="4399995"/>
            <a:chOff x="5061791" y="1946568"/>
            <a:chExt cx="4191000" cy="4399995"/>
          </a:xfrm>
        </p:grpSpPr>
        <p:grpSp>
          <p:nvGrpSpPr>
            <p:cNvPr id="32" name="Group 31"/>
            <p:cNvGrpSpPr/>
            <p:nvPr/>
          </p:nvGrpSpPr>
          <p:grpSpPr>
            <a:xfrm>
              <a:off x="5061791" y="1946568"/>
              <a:ext cx="4191000" cy="4399995"/>
              <a:chOff x="3810000" y="1600200"/>
              <a:chExt cx="4191000" cy="4399995"/>
            </a:xfrm>
            <a:solidFill>
              <a:schemeClr val="bg1"/>
            </a:solidFill>
          </p:grpSpPr>
          <p:pic>
            <p:nvPicPr>
              <p:cNvPr id="33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10000" y="1600200"/>
                <a:ext cx="4191000" cy="39306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4296338" y="5630863"/>
                <a:ext cx="3297698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D. Luh et al, SLAC, PESP2002</a:t>
                </a:r>
              </a:p>
            </p:txBody>
          </p: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1CCBE09-9EFC-9A4B-824D-7DA0D2C7AA65}"/>
                </a:ext>
              </a:extLst>
            </p:cNvPr>
            <p:cNvCxnSpPr/>
            <p:nvPr/>
          </p:nvCxnSpPr>
          <p:spPr bwMode="auto">
            <a:xfrm>
              <a:off x="5592631" y="3962400"/>
              <a:ext cx="317036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0C9E16F-B309-994D-B920-24A8C59902E2}"/>
                </a:ext>
              </a:extLst>
            </p:cNvPr>
            <p:cNvCxnSpPr/>
            <p:nvPr/>
          </p:nvCxnSpPr>
          <p:spPr bwMode="auto">
            <a:xfrm flipV="1">
              <a:off x="8382000" y="2786209"/>
              <a:ext cx="0" cy="117299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174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05" y="0"/>
            <a:ext cx="7279707" cy="764489"/>
          </a:xfrm>
        </p:spPr>
        <p:txBody>
          <a:bodyPr/>
          <a:lstStyle/>
          <a:p>
            <a:r>
              <a:rPr lang="en-US" sz="2800" dirty="0"/>
              <a:t>GaAs Photocathode Evolution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5D5CC-B1ED-A342-9DAC-1C0CCE2FE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09600"/>
            <a:ext cx="8636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87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02095" cy="457200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How to make the electrons “energetic” ?</a:t>
            </a:r>
          </a:p>
        </p:txBody>
      </p:sp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6459" y="1219200"/>
            <a:ext cx="3124200" cy="357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248682C-592C-E646-AA76-AAD023FA0CDD}"/>
              </a:ext>
            </a:extLst>
          </p:cNvPr>
          <p:cNvSpPr txBox="1"/>
          <p:nvPr/>
        </p:nvSpPr>
        <p:spPr>
          <a:xfrm>
            <a:off x="5498521" y="5105400"/>
            <a:ext cx="3500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Air ~ 6 MV/m</a:t>
            </a:r>
          </a:p>
          <a:p>
            <a:pPr algn="ctr"/>
            <a:r>
              <a:rPr lang="en-US" sz="2000" dirty="0"/>
              <a:t>Sulfur hexafluoride ~15 MV/m</a:t>
            </a:r>
          </a:p>
          <a:p>
            <a:pPr algn="ctr"/>
            <a:r>
              <a:rPr lang="en-US" sz="2000" dirty="0"/>
              <a:t>Ceramic ~ 30 MV/m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ED9EBD4-D403-0346-8FE8-F595E24FCF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914400"/>
            <a:ext cx="5247083" cy="417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5702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lectrode_composite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0952" y="1731418"/>
            <a:ext cx="3134746" cy="27158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5413" y="1231436"/>
            <a:ext cx="4843081" cy="3612226"/>
            <a:chOff x="3910149" y="3468719"/>
            <a:chExt cx="4636596" cy="3124200"/>
          </a:xfrm>
        </p:grpSpPr>
        <p:grpSp>
          <p:nvGrpSpPr>
            <p:cNvPr id="7" name="Group 6"/>
            <p:cNvGrpSpPr/>
            <p:nvPr/>
          </p:nvGrpSpPr>
          <p:grpSpPr>
            <a:xfrm>
              <a:off x="3910149" y="3468719"/>
              <a:ext cx="4636596" cy="3124200"/>
              <a:chOff x="3652974" y="3449669"/>
              <a:chExt cx="4636596" cy="312420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652974" y="3449669"/>
                <a:ext cx="3524006" cy="3124200"/>
                <a:chOff x="3352800" y="1371600"/>
                <a:chExt cx="3524006" cy="3124200"/>
              </a:xfrm>
            </p:grpSpPr>
            <p:grpSp>
              <p:nvGrpSpPr>
                <p:cNvPr id="17" name="Group 20"/>
                <p:cNvGrpSpPr/>
                <p:nvPr/>
              </p:nvGrpSpPr>
              <p:grpSpPr>
                <a:xfrm>
                  <a:off x="3352800" y="1371600"/>
                  <a:ext cx="3505200" cy="3124200"/>
                  <a:chOff x="5257800" y="3505200"/>
                  <a:chExt cx="3505200" cy="3124200"/>
                </a:xfrm>
              </p:grpSpPr>
              <p:pic>
                <p:nvPicPr>
                  <p:cNvPr id="19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57800" y="3505200"/>
                    <a:ext cx="3505200" cy="30787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20" name="Rectangle 19"/>
                  <p:cNvSpPr/>
                  <p:nvPr/>
                </p:nvSpPr>
                <p:spPr>
                  <a:xfrm>
                    <a:off x="8153400" y="6248400"/>
                    <a:ext cx="533400" cy="381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6" name="Right Arrow 15"/>
                <p:cNvSpPr/>
                <p:nvPr/>
              </p:nvSpPr>
              <p:spPr bwMode="auto">
                <a:xfrm>
                  <a:off x="5810006" y="2895600"/>
                  <a:ext cx="1066800" cy="106936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prstClr val="black"/>
                    </a:solidFill>
                    <a:latin typeface="Times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219134" y="4743023"/>
                <a:ext cx="6976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FF0000"/>
                    </a:solidFill>
                    <a:latin typeface="Calibri" pitchFamily="34" charset="0"/>
                  </a:rPr>
                  <a:t>light in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121237" y="4896534"/>
                <a:ext cx="11683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9BBB59">
                        <a:lumMod val="50000"/>
                      </a:srgbClr>
                    </a:solidFill>
                    <a:latin typeface="Calibri" pitchFamily="34" charset="0"/>
                  </a:rPr>
                  <a:t>electrons out</a:t>
                </a:r>
              </a:p>
            </p:txBody>
          </p:sp>
        </p:grpSp>
        <p:cxnSp>
          <p:nvCxnSpPr>
            <p:cNvPr id="8" name="Straight Arrow Connector 7"/>
            <p:cNvCxnSpPr>
              <a:cxnSpLocks/>
            </p:cNvCxnSpPr>
            <p:nvPr/>
          </p:nvCxnSpPr>
          <p:spPr bwMode="auto">
            <a:xfrm flipH="1">
              <a:off x="6339888" y="4931754"/>
              <a:ext cx="1094267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>
              <a:off x="6155125" y="4922591"/>
              <a:ext cx="0" cy="16244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73708" y="-49780"/>
            <a:ext cx="7546292" cy="5334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Anatomy of a high voltage gun chamber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30736B-9F87-E840-B48F-2B94DA60D6E5}"/>
              </a:ext>
            </a:extLst>
          </p:cNvPr>
          <p:cNvCxnSpPr/>
          <p:nvPr/>
        </p:nvCxnSpPr>
        <p:spPr bwMode="auto">
          <a:xfrm flipH="1">
            <a:off x="3238557" y="1231436"/>
            <a:ext cx="1563441" cy="15273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23A4DAC-EC8F-9847-B3AB-269CA6167051}"/>
              </a:ext>
            </a:extLst>
          </p:cNvPr>
          <p:cNvCxnSpPr/>
          <p:nvPr/>
        </p:nvCxnSpPr>
        <p:spPr bwMode="auto">
          <a:xfrm flipH="1">
            <a:off x="3771957" y="1763497"/>
            <a:ext cx="958430" cy="995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FBF14BD-2E96-E94C-9226-4CE7536CB160}"/>
              </a:ext>
            </a:extLst>
          </p:cNvPr>
          <p:cNvCxnSpPr/>
          <p:nvPr/>
        </p:nvCxnSpPr>
        <p:spPr bwMode="auto">
          <a:xfrm flipH="1">
            <a:off x="3086157" y="1001497"/>
            <a:ext cx="1263929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589D7EC-7966-754D-9774-18F3365E6EA6}"/>
              </a:ext>
            </a:extLst>
          </p:cNvPr>
          <p:cNvCxnSpPr/>
          <p:nvPr/>
        </p:nvCxnSpPr>
        <p:spPr bwMode="auto">
          <a:xfrm>
            <a:off x="1943157" y="925297"/>
            <a:ext cx="4572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1156707-32EF-6341-B7F7-49BFD53E8A22}"/>
              </a:ext>
            </a:extLst>
          </p:cNvPr>
          <p:cNvSpPr txBox="1"/>
          <p:nvPr/>
        </p:nvSpPr>
        <p:spPr>
          <a:xfrm>
            <a:off x="4721194" y="1562141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Anode electrode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185B7D-8834-D946-BE56-0A0CE1EF19BD}"/>
              </a:ext>
            </a:extLst>
          </p:cNvPr>
          <p:cNvSpPr txBox="1"/>
          <p:nvPr/>
        </p:nvSpPr>
        <p:spPr>
          <a:xfrm>
            <a:off x="4801998" y="1034833"/>
            <a:ext cx="185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Cathode electrode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D96D5C-E6BF-B943-9E35-0F0244F37F0A}"/>
              </a:ext>
            </a:extLst>
          </p:cNvPr>
          <p:cNvSpPr txBox="1"/>
          <p:nvPr/>
        </p:nvSpPr>
        <p:spPr>
          <a:xfrm>
            <a:off x="4308542" y="696277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Insulator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036F94-A5E1-5641-B987-7A4DD5015894}"/>
              </a:ext>
            </a:extLst>
          </p:cNvPr>
          <p:cNvSpPr txBox="1"/>
          <p:nvPr/>
        </p:nvSpPr>
        <p:spPr>
          <a:xfrm>
            <a:off x="1200016" y="631380"/>
            <a:ext cx="1536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Vacuum flange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12566A7-39AE-504F-8AD9-1D3683DB39E1}"/>
              </a:ext>
            </a:extLst>
          </p:cNvPr>
          <p:cNvCxnSpPr/>
          <p:nvPr/>
        </p:nvCxnSpPr>
        <p:spPr bwMode="auto">
          <a:xfrm flipH="1" flipV="1">
            <a:off x="3543357" y="4116974"/>
            <a:ext cx="1187030" cy="10755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4DCF17E-7680-A748-90F0-403D8BD4E364}"/>
              </a:ext>
            </a:extLst>
          </p:cNvPr>
          <p:cNvCxnSpPr/>
          <p:nvPr/>
        </p:nvCxnSpPr>
        <p:spPr bwMode="auto">
          <a:xfrm flipH="1" flipV="1">
            <a:off x="3073275" y="4809790"/>
            <a:ext cx="498772" cy="6947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F9ADAF9-830B-8A43-85B8-B921A0473D36}"/>
              </a:ext>
            </a:extLst>
          </p:cNvPr>
          <p:cNvSpPr txBox="1"/>
          <p:nvPr/>
        </p:nvSpPr>
        <p:spPr>
          <a:xfrm>
            <a:off x="4743982" y="5039921"/>
            <a:ext cx="132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Getter pump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6B343B-DDFE-6C4D-BBA3-DD0F808BEC64}"/>
              </a:ext>
            </a:extLst>
          </p:cNvPr>
          <p:cNvSpPr txBox="1"/>
          <p:nvPr/>
        </p:nvSpPr>
        <p:spPr>
          <a:xfrm>
            <a:off x="3575331" y="5449550"/>
            <a:ext cx="104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Ion pump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429F8A7-550A-A942-8CCE-D118F26E5D12}"/>
              </a:ext>
            </a:extLst>
          </p:cNvPr>
          <p:cNvCxnSpPr/>
          <p:nvPr/>
        </p:nvCxnSpPr>
        <p:spPr bwMode="auto">
          <a:xfrm>
            <a:off x="914400" y="1763497"/>
            <a:ext cx="228600" cy="7511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C5BF71-FAAE-1349-BBBE-5B014B037E3E}"/>
              </a:ext>
            </a:extLst>
          </p:cNvPr>
          <p:cNvSpPr txBox="1"/>
          <p:nvPr/>
        </p:nvSpPr>
        <p:spPr>
          <a:xfrm>
            <a:off x="137992" y="1213905"/>
            <a:ext cx="152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Load</a:t>
            </a:r>
          </a:p>
          <a:p>
            <a:r>
              <a:rPr lang="en-US" sz="1600" dirty="0">
                <a:latin typeface="+mn-lt"/>
              </a:rPr>
              <a:t>photocathodes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C349EB9-DD13-7143-ABB8-7968440F53B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386619" y="3069508"/>
            <a:ext cx="1357363" cy="14108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93179AD-705A-3543-AFF3-B18B41EBB47A}"/>
              </a:ext>
            </a:extLst>
          </p:cNvPr>
          <p:cNvSpPr txBox="1"/>
          <p:nvPr/>
        </p:nvSpPr>
        <p:spPr>
          <a:xfrm>
            <a:off x="4743982" y="4311041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Photocathode</a:t>
            </a:r>
          </a:p>
        </p:txBody>
      </p:sp>
    </p:spTree>
    <p:extLst>
      <p:ext uri="{BB962C8B-B14F-4D97-AF65-F5344CB8AC3E}">
        <p14:creationId xmlns:p14="http://schemas.microsoft.com/office/powerpoint/2010/main" val="3120650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07F2DA-9F8E-324D-8868-3F25D40D2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533400"/>
            <a:ext cx="5291471" cy="3725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84308C-1070-0C43-9906-E0617EA01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549094"/>
            <a:ext cx="2957649" cy="348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C3F01374-CD24-7E42-90BD-7AE5F6917B1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8424809" cy="5334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endParaRPr lang="en-US" sz="3200" b="0" kern="0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A78482-1016-0A4E-98F9-341A96560227}"/>
              </a:ext>
            </a:extLst>
          </p:cNvPr>
          <p:cNvSpPr txBox="1">
            <a:spLocks noChangeArrowheads="1"/>
          </p:cNvSpPr>
          <p:nvPr/>
        </p:nvSpPr>
        <p:spPr>
          <a:xfrm>
            <a:off x="73708" y="-49780"/>
            <a:ext cx="7546292" cy="5334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Polarized electron source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B1014E6-42BB-7C44-9637-3DBFB513F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510" y="4600122"/>
            <a:ext cx="4959350" cy="1808188"/>
          </a:xfrm>
          <a:prstGeom prst="rect">
            <a:avLst/>
          </a:prstGeom>
        </p:spPr>
      </p:pic>
      <p:pic>
        <p:nvPicPr>
          <p:cNvPr id="26" name="Picture 25" descr="electrode_composite3.png">
            <a:extLst>
              <a:ext uri="{FF2B5EF4-FFF2-40B4-BE49-F238E27FC236}">
                <a16:creationId xmlns:a16="http://schemas.microsoft.com/office/drawing/2014/main" id="{7B61227F-6E68-6148-A644-7CA6FE2FD7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50437"/>
          <a:stretch/>
        </p:blipFill>
        <p:spPr>
          <a:xfrm rot="10800000">
            <a:off x="6074735" y="4642806"/>
            <a:ext cx="1773865" cy="16126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DA53D0-10B8-B24A-8CB2-50E457355A8F}"/>
              </a:ext>
            </a:extLst>
          </p:cNvPr>
          <p:cNvSpPr txBox="1"/>
          <p:nvPr/>
        </p:nvSpPr>
        <p:spPr>
          <a:xfrm>
            <a:off x="4876800" y="652046"/>
            <a:ext cx="132440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HV chamber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C23A75-B50B-B04F-8BB0-EC70E131EA66}"/>
              </a:ext>
            </a:extLst>
          </p:cNvPr>
          <p:cNvCxnSpPr>
            <a:cxnSpLocks/>
          </p:cNvCxnSpPr>
          <p:nvPr/>
        </p:nvCxnSpPr>
        <p:spPr bwMode="auto">
          <a:xfrm>
            <a:off x="5539001" y="914400"/>
            <a:ext cx="535733" cy="84359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52C3610-2EFA-BD40-A940-753B83075CA5}"/>
              </a:ext>
            </a:extLst>
          </p:cNvPr>
          <p:cNvSpPr txBox="1"/>
          <p:nvPr/>
        </p:nvSpPr>
        <p:spPr>
          <a:xfrm>
            <a:off x="6848459" y="590356"/>
            <a:ext cx="101502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HV cable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93C603-EA24-9340-B782-FD892A3FB1DA}"/>
              </a:ext>
            </a:extLst>
          </p:cNvPr>
          <p:cNvCxnSpPr>
            <a:cxnSpLocks/>
          </p:cNvCxnSpPr>
          <p:nvPr/>
        </p:nvCxnSpPr>
        <p:spPr bwMode="auto">
          <a:xfrm flipH="1">
            <a:off x="6477000" y="937676"/>
            <a:ext cx="653379" cy="2053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C2ECCA0-2D62-3A4A-BB88-28ED2AFC7027}"/>
              </a:ext>
            </a:extLst>
          </p:cNvPr>
          <p:cNvSpPr txBox="1"/>
          <p:nvPr/>
        </p:nvSpPr>
        <p:spPr>
          <a:xfrm>
            <a:off x="3512314" y="622012"/>
            <a:ext cx="107273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n-lt"/>
              </a:rPr>
              <a:t>Activation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+mn-lt"/>
              </a:rPr>
              <a:t>chamber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D83480C-C374-D040-9408-A626B2C09997}"/>
              </a:ext>
            </a:extLst>
          </p:cNvPr>
          <p:cNvCxnSpPr>
            <a:cxnSpLocks/>
          </p:cNvCxnSpPr>
          <p:nvPr/>
        </p:nvCxnSpPr>
        <p:spPr bwMode="auto">
          <a:xfrm>
            <a:off x="4064648" y="1206787"/>
            <a:ext cx="603710" cy="6951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FAA5EA6-C887-7444-A342-66AB8353973F}"/>
              </a:ext>
            </a:extLst>
          </p:cNvPr>
          <p:cNvSpPr txBox="1"/>
          <p:nvPr/>
        </p:nvSpPr>
        <p:spPr>
          <a:xfrm>
            <a:off x="6236993" y="3453825"/>
            <a:ext cx="98296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n-lt"/>
              </a:rPr>
              <a:t>Loading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+mn-lt"/>
              </a:rPr>
              <a:t>chamber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8B07A1B-95C1-2249-A460-54C58BCD7B0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472721" y="3107305"/>
            <a:ext cx="764272" cy="55029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23973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0"/>
            <a:ext cx="8316295" cy="457200"/>
          </a:xfrm>
        </p:spPr>
        <p:txBody>
          <a:bodyPr/>
          <a:lstStyle/>
          <a:p>
            <a:r>
              <a:rPr lang="en-US" sz="2800" dirty="0"/>
              <a:t>Continuous vs. Pulsed Beams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550" y="990600"/>
            <a:ext cx="7918450" cy="519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377950" y="14478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751018" y="4582295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749550" y="2438400"/>
            <a:ext cx="1066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495800" y="990600"/>
            <a:ext cx="990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D72C3C-CDA1-FD43-A547-40B57AA56E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9" b="24286"/>
          <a:stretch/>
        </p:blipFill>
        <p:spPr>
          <a:xfrm rot="10800000">
            <a:off x="1068268" y="4410845"/>
            <a:ext cx="1682750" cy="571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C02A74-C4FF-F643-A55C-0D6873F91C32}"/>
              </a:ext>
            </a:extLst>
          </p:cNvPr>
          <p:cNvSpPr txBox="1"/>
          <p:nvPr/>
        </p:nvSpPr>
        <p:spPr>
          <a:xfrm>
            <a:off x="2667000" y="4010566"/>
            <a:ext cx="19383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Duty factor = 100%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9E351E-646C-6F40-B54F-049982A346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1" t="41429" b="24286"/>
          <a:stretch/>
        </p:blipFill>
        <p:spPr>
          <a:xfrm rot="10800000">
            <a:off x="1752600" y="5785031"/>
            <a:ext cx="395515" cy="57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6794E7-6F75-F642-B153-FAD52AD877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1" t="41429" b="24286"/>
          <a:stretch/>
        </p:blipFill>
        <p:spPr>
          <a:xfrm rot="10800000">
            <a:off x="3221265" y="5781402"/>
            <a:ext cx="374650" cy="571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8EA19-4E0C-E446-A9AB-75E7033BD9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1" t="41429" b="24286"/>
          <a:stretch/>
        </p:blipFill>
        <p:spPr>
          <a:xfrm rot="10800000">
            <a:off x="4689930" y="5781402"/>
            <a:ext cx="387136" cy="571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86C91D-4264-4248-B536-B391A78290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9" r="9811" b="24286"/>
          <a:stretch/>
        </p:blipFill>
        <p:spPr>
          <a:xfrm rot="10800000">
            <a:off x="2667000" y="4410845"/>
            <a:ext cx="1517650" cy="571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68C630-36B5-7548-9B44-14D05C5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9" r="9811" b="24286"/>
          <a:stretch/>
        </p:blipFill>
        <p:spPr>
          <a:xfrm rot="10800000">
            <a:off x="4038601" y="4410845"/>
            <a:ext cx="1517650" cy="571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AB02960-9905-6945-801D-D62A42395DC3}"/>
              </a:ext>
            </a:extLst>
          </p:cNvPr>
          <p:cNvSpPr txBox="1"/>
          <p:nvPr/>
        </p:nvSpPr>
        <p:spPr>
          <a:xfrm>
            <a:off x="2317252" y="6415583"/>
            <a:ext cx="336342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Duty factor = &lt;100% w/ </a:t>
            </a:r>
            <a:r>
              <a:rPr lang="en-US" sz="1600" dirty="0" err="1">
                <a:latin typeface="+mn-lt"/>
              </a:rPr>
              <a:t>rf</a:t>
            </a:r>
            <a:r>
              <a:rPr lang="en-US" sz="1600" dirty="0">
                <a:latin typeface="+mn-lt"/>
              </a:rPr>
              <a:t> structure</a:t>
            </a:r>
          </a:p>
        </p:txBody>
      </p:sp>
    </p:spTree>
    <p:extLst>
      <p:ext uri="{BB962C8B-B14F-4D97-AF65-F5344CB8AC3E}">
        <p14:creationId xmlns:p14="http://schemas.microsoft.com/office/powerpoint/2010/main" val="144017946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7360C007-5B00-124F-BB06-09DE7899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05" y="0"/>
            <a:ext cx="8316295" cy="457344"/>
          </a:xfrm>
        </p:spPr>
        <p:txBody>
          <a:bodyPr/>
          <a:lstStyle/>
          <a:p>
            <a:r>
              <a:rPr lang="en-US" sz="2800" dirty="0"/>
              <a:t>…but continuous does </a:t>
            </a:r>
            <a:r>
              <a:rPr lang="en-US" sz="2800" i="1" dirty="0"/>
              <a:t>NOT</a:t>
            </a:r>
            <a:r>
              <a:rPr lang="en-US" sz="2800" dirty="0"/>
              <a:t> mean DC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4F07BB-66F4-6949-AAB1-82D7F7C21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407" y="838200"/>
            <a:ext cx="2390016" cy="1787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962139-A33E-F44F-81BB-141A75D56A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813"/>
          <a:stretch/>
        </p:blipFill>
        <p:spPr>
          <a:xfrm>
            <a:off x="3924323" y="1109900"/>
            <a:ext cx="2347490" cy="1103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E347D-B85B-9E43-A3AB-185FECFDF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407" y="3962400"/>
            <a:ext cx="2432273" cy="1709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585B63-106F-AB46-913F-58E55277C3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4061212"/>
            <a:ext cx="2131613" cy="1572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68F1BC-D881-F548-9216-DCFEE16D9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3962400"/>
            <a:ext cx="3276008" cy="1879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BB661A-2B80-A64E-842C-8A912E3EBBF9}"/>
              </a:ext>
            </a:extLst>
          </p:cNvPr>
          <p:cNvSpPr txBox="1"/>
          <p:nvPr/>
        </p:nvSpPr>
        <p:spPr>
          <a:xfrm>
            <a:off x="443766" y="685800"/>
            <a:ext cx="322556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DC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Pros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Laser simple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No long. SC forces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Cons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Incompatible w/ RF accel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Lose 5/6</a:t>
            </a:r>
            <a:r>
              <a:rPr lang="en-US" sz="1600" baseline="30000" dirty="0">
                <a:solidFill>
                  <a:schemeClr val="tx1"/>
                </a:solidFill>
                <a:latin typeface="+mn-lt"/>
              </a:rPr>
              <a:t>th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of the beam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E36A1E3-EEA1-E349-9C85-3CD539D9C3DB}"/>
              </a:ext>
            </a:extLst>
          </p:cNvPr>
          <p:cNvSpPr txBox="1"/>
          <p:nvPr/>
        </p:nvSpPr>
        <p:spPr>
          <a:xfrm>
            <a:off x="443766" y="2971800"/>
            <a:ext cx="63408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RF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GaAs has a prompt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reponse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(1-10’s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psec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Depends on absorption length (</a:t>
            </a:r>
            <a:r>
              <a:rPr lang="en-US" sz="1800" dirty="0">
                <a:solidFill>
                  <a:schemeClr val="tx1"/>
                </a:solidFill>
                <a:latin typeface="Symbol" pitchFamily="2" charset="2"/>
              </a:rPr>
              <a:t>l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) and diffusion to surface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873CE-4728-514B-AD64-D9301AA55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" y="5852575"/>
            <a:ext cx="5486400" cy="93273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D270E2-7B57-5C4D-A4BA-C7A36B1C3DCD}"/>
              </a:ext>
            </a:extLst>
          </p:cNvPr>
          <p:cNvCxnSpPr/>
          <p:nvPr/>
        </p:nvCxnSpPr>
        <p:spPr bwMode="auto">
          <a:xfrm flipH="1" flipV="1">
            <a:off x="1676400" y="5672306"/>
            <a:ext cx="76200" cy="1695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9836657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5715000" cy="762000"/>
          </a:xfrm>
        </p:spPr>
        <p:txBody>
          <a:bodyPr/>
          <a:lstStyle/>
          <a:p>
            <a:r>
              <a:rPr lang="en-US" sz="2800" dirty="0"/>
              <a:t>Fiber-based Drive Laser</a:t>
            </a:r>
          </a:p>
        </p:txBody>
      </p:sp>
      <p:pic>
        <p:nvPicPr>
          <p:cNvPr id="101380" name="Picture 4" descr="schemat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914400"/>
            <a:ext cx="3217863" cy="2816225"/>
          </a:xfrm>
          <a:prstGeom prst="rect">
            <a:avLst/>
          </a:prstGeom>
          <a:noFill/>
        </p:spPr>
      </p:pic>
      <p:sp>
        <p:nvSpPr>
          <p:cNvPr id="101381" name="Line 5"/>
          <p:cNvSpPr>
            <a:spLocks noChangeShapeType="1"/>
          </p:cNvSpPr>
          <p:nvPr/>
        </p:nvSpPr>
        <p:spPr bwMode="auto">
          <a:xfrm flipH="1" flipV="1">
            <a:off x="5486400" y="2743200"/>
            <a:ext cx="0" cy="1295400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2800" dirty="0">
              <a:latin typeface="+mn-lt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2199190" y="2286000"/>
            <a:ext cx="1839410" cy="0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2800" dirty="0">
              <a:latin typeface="+mn-lt"/>
            </a:endParaRPr>
          </a:p>
        </p:txBody>
      </p:sp>
      <p:sp>
        <p:nvSpPr>
          <p:cNvPr id="101388" name="Line 12"/>
          <p:cNvSpPr>
            <a:spLocks noChangeShapeType="1"/>
          </p:cNvSpPr>
          <p:nvPr/>
        </p:nvSpPr>
        <p:spPr bwMode="auto">
          <a:xfrm flipH="1" flipV="1">
            <a:off x="5334000" y="1676400"/>
            <a:ext cx="1219200" cy="304800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2800" dirty="0">
              <a:latin typeface="+mn-lt"/>
            </a:endParaRPr>
          </a:p>
        </p:txBody>
      </p:sp>
      <p:pic>
        <p:nvPicPr>
          <p:cNvPr id="101392" name="Picture 16" descr="DSCF00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437" y="1981200"/>
            <a:ext cx="2239963" cy="16811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2743200" y="1219200"/>
            <a:ext cx="982961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1560 nm</a:t>
            </a: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3657600" y="762000"/>
            <a:ext cx="869149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20000"/>
                </a:solidFill>
                <a:latin typeface="+mn-lt"/>
              </a:rPr>
              <a:t>780 nm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965040" y="3853934"/>
            <a:ext cx="1005403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499 MHz</a:t>
            </a:r>
          </a:p>
        </p:txBody>
      </p:sp>
      <p:cxnSp>
        <p:nvCxnSpPr>
          <p:cNvPr id="3" name="Straight Arrow Connector 2"/>
          <p:cNvCxnSpPr>
            <a:stCxn id="17" idx="0"/>
          </p:cNvCxnSpPr>
          <p:nvPr/>
        </p:nvCxnSpPr>
        <p:spPr bwMode="auto">
          <a:xfrm flipV="1">
            <a:off x="2467742" y="2895603"/>
            <a:ext cx="504056" cy="9583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98437" y="1131331"/>
            <a:ext cx="2239963" cy="7386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RF Locked Low-Power (1 mW)</a:t>
            </a:r>
          </a:p>
          <a:p>
            <a:pPr algn="ctr"/>
            <a:r>
              <a:rPr lang="en-US" sz="1400" dirty="0">
                <a:latin typeface="+mn-lt"/>
              </a:rPr>
              <a:t>1560 nm Fiber Diode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553200" y="845403"/>
            <a:ext cx="2257425" cy="73866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Frequency-doubler </a:t>
            </a:r>
          </a:p>
          <a:p>
            <a:pPr algn="ctr"/>
            <a:r>
              <a:rPr lang="en-US" sz="1400" dirty="0">
                <a:latin typeface="+mn-lt"/>
              </a:rPr>
              <a:t>1560 nm to 780 nm</a:t>
            </a:r>
          </a:p>
          <a:p>
            <a:pPr algn="ctr"/>
            <a:r>
              <a:rPr lang="en-US" sz="1400" dirty="0">
                <a:latin typeface="+mn-lt"/>
              </a:rPr>
              <a:t>30% Efficiency (2 W)</a:t>
            </a:r>
          </a:p>
        </p:txBody>
      </p:sp>
      <p:pic>
        <p:nvPicPr>
          <p:cNvPr id="101382" name="Picture 6" descr="DSCF00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8957" y="3730625"/>
            <a:ext cx="4760686" cy="1371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01386" name="Picture 10" descr="PPLN 2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1676400"/>
            <a:ext cx="2257425" cy="17399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284374" y="4852585"/>
            <a:ext cx="502919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High Power (6 W) 1560 nm Fiber Amplifier</a:t>
            </a:r>
          </a:p>
        </p:txBody>
      </p:sp>
      <p:pic>
        <p:nvPicPr>
          <p:cNvPr id="23" name="Picture 22" descr="LaserPape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5040" y="5252695"/>
            <a:ext cx="5213920" cy="14630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8E1C36-6E73-6B41-AECB-30BFEFE65C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01" y="4258329"/>
            <a:ext cx="2180960" cy="6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15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471755"/>
            <a:ext cx="7494587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" y="1"/>
            <a:ext cx="7391401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+mn-lt"/>
              </a:rPr>
              <a:t>Energy scale to probe massive particles</a:t>
            </a:r>
            <a:r>
              <a:rPr lang="is-IS" sz="2800" b="0" dirty="0">
                <a:solidFill>
                  <a:schemeClr val="tx1"/>
                </a:solidFill>
                <a:latin typeface="+mn-lt"/>
              </a:rPr>
              <a:t>…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218504"/>
            <a:ext cx="8077200" cy="110799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omic Sans MS" pitchFamily="66" charset="0"/>
              </a:rPr>
              <a:t>energy ~ 1/</a:t>
            </a:r>
            <a:r>
              <a:rPr lang="en-US" sz="6600" dirty="0">
                <a:solidFill>
                  <a:schemeClr val="bg1"/>
                </a:solidFill>
                <a:latin typeface="Symbol" pitchFamily="18" charset="2"/>
              </a:rPr>
              <a:t>l </a:t>
            </a:r>
            <a:r>
              <a:rPr lang="en-US" sz="6600" dirty="0">
                <a:solidFill>
                  <a:schemeClr val="bg1"/>
                </a:solidFill>
                <a:latin typeface="Comic Sans MS" pitchFamily="66" charset="0"/>
              </a:rPr>
              <a:t>~ mass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1179" y="1005155"/>
            <a:ext cx="3042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 ~ 938 MeV/c</a:t>
            </a:r>
            <a:r>
              <a:rPr lang="en-US" baseline="300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6286" y="3564795"/>
            <a:ext cx="18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 ~ 0.511 MeV/c</a:t>
            </a:r>
            <a:r>
              <a:rPr lang="en-US" sz="1800" baseline="30000" dirty="0"/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5794250"/>
            <a:ext cx="37000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/>
              <a:t>E = </a:t>
            </a:r>
            <a:r>
              <a:rPr lang="en-US" sz="4400" i="1" dirty="0" err="1"/>
              <a:t>hc</a:t>
            </a:r>
            <a:r>
              <a:rPr lang="en-US" sz="4400" i="1" dirty="0"/>
              <a:t>/</a:t>
            </a:r>
            <a:r>
              <a:rPr lang="en-US" sz="4400" i="1" dirty="0">
                <a:latin typeface="Symbol" pitchFamily="2" charset="2"/>
              </a:rPr>
              <a:t>l</a:t>
            </a:r>
            <a:r>
              <a:rPr lang="en-US" sz="4400" i="1" dirty="0"/>
              <a:t> = mc</a:t>
            </a:r>
            <a:r>
              <a:rPr lang="en-US" sz="4400" i="1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6559972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0579C-DAA8-6342-B941-D90625531234}"/>
              </a:ext>
            </a:extLst>
          </p:cNvPr>
          <p:cNvSpPr txBox="1">
            <a:spLocks/>
          </p:cNvSpPr>
          <p:nvPr/>
        </p:nvSpPr>
        <p:spPr>
          <a:xfrm>
            <a:off x="141905" y="0"/>
            <a:ext cx="831629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Part of the ”bigger picture”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FAD6A666-BEE0-8249-8102-3E6FD1CB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02" y="612568"/>
            <a:ext cx="7847498" cy="573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15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7900-7D9F-DE4C-AB79-B8A37E72C560}"/>
              </a:ext>
            </a:extLst>
          </p:cNvPr>
          <p:cNvSpPr txBox="1">
            <a:spLocks/>
          </p:cNvSpPr>
          <p:nvPr/>
        </p:nvSpPr>
        <p:spPr>
          <a:xfrm>
            <a:off x="141905" y="0"/>
            <a:ext cx="831629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Fast helicity reversal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D6DF33-71EC-6447-9A14-B0D4E7E17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657600"/>
            <a:ext cx="3810000" cy="23724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DEE5F7-09FF-614B-BE08-7B77AB255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886200"/>
            <a:ext cx="4705195" cy="2362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F50355F-7454-2245-9736-1B595A53EF08}"/>
              </a:ext>
            </a:extLst>
          </p:cNvPr>
          <p:cNvGrpSpPr/>
          <p:nvPr/>
        </p:nvGrpSpPr>
        <p:grpSpPr>
          <a:xfrm>
            <a:off x="5249131" y="2417948"/>
            <a:ext cx="3350932" cy="1340389"/>
            <a:chOff x="5793068" y="1919586"/>
            <a:chExt cx="3350932" cy="1340389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FFAA513E-7AD3-C346-95F6-96FCA0E19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93068" y="1919586"/>
              <a:ext cx="1787185" cy="1340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9351A4-04C9-3D42-95F6-2FA2D4946C8D}"/>
                </a:ext>
              </a:extLst>
            </p:cNvPr>
            <p:cNvSpPr txBox="1"/>
            <p:nvPr/>
          </p:nvSpPr>
          <p:spPr>
            <a:xfrm>
              <a:off x="7667968" y="1919586"/>
              <a:ext cx="1476032" cy="881006"/>
            </a:xfrm>
            <a:prstGeom prst="rect">
              <a:avLst/>
            </a:prstGeom>
            <a:noFill/>
          </p:spPr>
          <p:txBody>
            <a:bodyPr wrap="square" lIns="19047" tIns="9523" rIns="19047" bIns="9523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Pockels cell λ/2 transition optical result.  ~70us with no ringing.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8FB3A6-0D84-3949-92BF-3C1BCBDF9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67830"/>
            <a:ext cx="3352800" cy="2933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D6A7F3-FC31-034D-92D8-AF154C8F2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428" y="368520"/>
            <a:ext cx="2129406" cy="1554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B4356F-E043-394C-AD18-DE85B09686E3}"/>
              </a:ext>
            </a:extLst>
          </p:cNvPr>
          <p:cNvSpPr txBox="1"/>
          <p:nvPr/>
        </p:nvSpPr>
        <p:spPr>
          <a:xfrm>
            <a:off x="6313834" y="914842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Potassium di-Hydrogen Phosphate (Long)</a:t>
            </a:r>
          </a:p>
          <a:p>
            <a:r>
              <a:rPr lang="en-US" sz="1200" dirty="0"/>
              <a:t>Rubidium Titanyl Phosphate (Trans)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98495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0"/>
            <a:ext cx="8229600" cy="58102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Vacuum conditions in an accelerator</a:t>
            </a:r>
          </a:p>
        </p:txBody>
      </p:sp>
      <p:graphicFrame>
        <p:nvGraphicFramePr>
          <p:cNvPr id="3" name="Group 3"/>
          <p:cNvGraphicFramePr>
            <a:graphicFrameLocks/>
          </p:cNvGraphicFramePr>
          <p:nvPr/>
        </p:nvGraphicFramePr>
        <p:xfrm>
          <a:off x="457200" y="838200"/>
          <a:ext cx="8458200" cy="4905376"/>
        </p:xfrm>
        <a:graphic>
          <a:graphicData uri="http://schemas.openxmlformats.org/drawingml/2006/table">
            <a:tbl>
              <a:tblPr/>
              <a:tblGrid>
                <a:gridCol w="1684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4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Pressure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Vacuum Regime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Beamline to dumps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-5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  to dump 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Insulating vacuum for cryogens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-4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Cryomodules, transfer lines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 to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Targets, Scattering Chambers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-6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Experimental Halls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RF waveguide warm to cold windows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Between warm and cold RF windows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beamline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-8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Arcs, Hall beamline, BSY, some injector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region girders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or better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Girders adjacent to cryomodules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Very high to ultrahigh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Differential pumps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Below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Ends of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linacs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isolate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Baked beamline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 chamber, Wien filter, Pcup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Polarized guns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-12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Photoguns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Ultra to 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SRF cavity vacuum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-12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Inside SRF cavities with walls at 2K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793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ary larson edited">
            <a:extLst>
              <a:ext uri="{FF2B5EF4-FFF2-40B4-BE49-F238E27FC236}">
                <a16:creationId xmlns:a16="http://schemas.microsoft.com/office/drawing/2014/main" id="{6996696E-3386-9241-BEA5-CC0D51188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366854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7DF2A3FE-78B2-4044-8178-2DB2AF333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399" y="977900"/>
            <a:ext cx="407664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“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The woods were dark and foreboding, and Alice sensed that sinister eyes were watching her every step.  Worst of all, she knew that Nature abhorred a vacuum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” – Gary Larson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398FA07-3E57-7644-B58B-11F909A3F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0"/>
            <a:ext cx="6019800" cy="58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+mn-lt"/>
              </a:rPr>
              <a:t>We understand Alice’s worry…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90AA9A-E301-5D40-A62B-056D13D8D894}"/>
              </a:ext>
            </a:extLst>
          </p:cNvPr>
          <p:cNvSpPr/>
          <p:nvPr/>
        </p:nvSpPr>
        <p:spPr>
          <a:xfrm>
            <a:off x="4572000" y="3926745"/>
            <a:ext cx="422904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Air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16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/ Torr-cm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3</a:t>
            </a:r>
          </a:p>
          <a:p>
            <a:pPr lvl="1"/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(molecules ~2 nm apart)</a:t>
            </a: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Gun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-12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Torr</a:t>
            </a:r>
          </a:p>
          <a:p>
            <a:pPr lvl="1"/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(molecules ~1 mm apart)</a:t>
            </a: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16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1">
            <a:extLst>
              <a:ext uri="{FF2B5EF4-FFF2-40B4-BE49-F238E27FC236}">
                <a16:creationId xmlns:a16="http://schemas.microsoft.com/office/drawing/2014/main" id="{AE62B676-12FF-D249-858B-352954FDD2F8}"/>
              </a:ext>
            </a:extLst>
          </p:cNvPr>
          <p:cNvSpPr txBox="1">
            <a:spLocks/>
          </p:cNvSpPr>
          <p:nvPr/>
        </p:nvSpPr>
        <p:spPr>
          <a:xfrm>
            <a:off x="0" y="34221"/>
            <a:ext cx="9183130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Ion back-bombardment leads to QE reduction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314C1AA-1329-8C46-B37E-FADE6F3C3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750311"/>
            <a:ext cx="4610100" cy="2106766"/>
          </a:xfrm>
          <a:prstGeom prst="rect">
            <a:avLst/>
          </a:prstGeom>
        </p:spPr>
      </p:pic>
      <p:pic>
        <p:nvPicPr>
          <p:cNvPr id="85" name="Picture 84" descr="new_Fig4_2.jpg">
            <a:extLst>
              <a:ext uri="{FF2B5EF4-FFF2-40B4-BE49-F238E27FC236}">
                <a16:creationId xmlns:a16="http://schemas.microsoft.com/office/drawing/2014/main" id="{5EEA7002-FB85-664E-866C-9D1C37C31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750311"/>
            <a:ext cx="3506637" cy="2743200"/>
          </a:xfrm>
          <a:prstGeom prst="rect">
            <a:avLst/>
          </a:prstGeom>
        </p:spPr>
      </p:pic>
      <p:pic>
        <p:nvPicPr>
          <p:cNvPr id="86" name="Picture 85" descr="trenching">
            <a:extLst>
              <a:ext uri="{FF2B5EF4-FFF2-40B4-BE49-F238E27FC236}">
                <a16:creationId xmlns:a16="http://schemas.microsoft.com/office/drawing/2014/main" id="{A3BC1AD2-F94A-1E49-A546-14CD5AD50A2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3684011"/>
            <a:ext cx="3238500" cy="273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FC151D87-10CC-4344-888F-3078A4B94500}"/>
              </a:ext>
            </a:extLst>
          </p:cNvPr>
          <p:cNvSpPr/>
          <p:nvPr/>
        </p:nvSpPr>
        <p:spPr>
          <a:xfrm>
            <a:off x="1066800" y="4657654"/>
            <a:ext cx="411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These ions may strike the photocathode, generate secondary electrons or x-rays, and desorb gas from surfaces; all leading to a reduction of the photocathode quantum efficiency (QE).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5DA6C-4579-AF4A-8F24-670DA5255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" y="2901495"/>
            <a:ext cx="4724400" cy="15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94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6E0BFCC-C472-5E4C-B7D3-5330B3CDF63A}"/>
              </a:ext>
            </a:extLst>
          </p:cNvPr>
          <p:cNvSpPr txBox="1">
            <a:spLocks noChangeArrowheads="1"/>
          </p:cNvSpPr>
          <p:nvPr/>
        </p:nvSpPr>
        <p:spPr>
          <a:xfrm>
            <a:off x="-14286" y="0"/>
            <a:ext cx="7786686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Prolong Photocathode Charge Lifetime</a:t>
            </a:r>
          </a:p>
        </p:txBody>
      </p:sp>
      <p:pic>
        <p:nvPicPr>
          <p:cNvPr id="3" name="Picture 58" descr="ion1">
            <a:extLst>
              <a:ext uri="{FF2B5EF4-FFF2-40B4-BE49-F238E27FC236}">
                <a16:creationId xmlns:a16="http://schemas.microsoft.com/office/drawing/2014/main" id="{F25DFD50-80EE-CB4D-83B6-C9A1964E3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6940" y="1490070"/>
            <a:ext cx="404506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onx.gif">
            <a:extLst>
              <a:ext uri="{FF2B5EF4-FFF2-40B4-BE49-F238E27FC236}">
                <a16:creationId xmlns:a16="http://schemas.microsoft.com/office/drawing/2014/main" id="{E7CA6AFA-82D1-6247-9EAD-75FFDB2DC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179" y="1490070"/>
            <a:ext cx="4045057" cy="2743200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65204A6B-E82F-DC4E-AB93-BD8D75B718F1}"/>
              </a:ext>
            </a:extLst>
          </p:cNvPr>
          <p:cNvSpPr/>
          <p:nvPr/>
        </p:nvSpPr>
        <p:spPr bwMode="auto">
          <a:xfrm>
            <a:off x="1747777" y="762000"/>
            <a:ext cx="2546999" cy="793941"/>
          </a:xfrm>
          <a:prstGeom prst="wedgeRoundRectCallout">
            <a:avLst>
              <a:gd name="adj1" fmla="val -51033"/>
              <a:gd name="adj2" fmla="val 11987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Most ions created at low energy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2C54963C-9B61-BB44-8CA3-DEF023D498DE}"/>
              </a:ext>
            </a:extLst>
          </p:cNvPr>
          <p:cNvSpPr/>
          <p:nvPr/>
        </p:nvSpPr>
        <p:spPr bwMode="auto">
          <a:xfrm>
            <a:off x="5903089" y="762000"/>
            <a:ext cx="3065148" cy="793941"/>
          </a:xfrm>
          <a:prstGeom prst="wedgeRoundRectCallout">
            <a:avLst>
              <a:gd name="adj1" fmla="val -30641"/>
              <a:gd name="adj2" fmla="val 12133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Most ions created close to GaAs surface</a:t>
            </a:r>
          </a:p>
        </p:txBody>
      </p:sp>
      <p:sp>
        <p:nvSpPr>
          <p:cNvPr id="7" name="Text Box 65">
            <a:extLst>
              <a:ext uri="{FF2B5EF4-FFF2-40B4-BE49-F238E27FC236}">
                <a16:creationId xmlns:a16="http://schemas.microsoft.com/office/drawing/2014/main" id="{282287F1-83BC-534E-B77C-8D40497CF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54" y="4529971"/>
            <a:ext cx="2771845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Beam Current: 2.0 mA</a:t>
            </a: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Vacuum: 8.0 × 10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-12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Torr</a:t>
            </a:r>
          </a:p>
        </p:txBody>
      </p:sp>
      <p:pic>
        <p:nvPicPr>
          <p:cNvPr id="8" name="Picture 7" descr="ionYx.gif">
            <a:extLst>
              <a:ext uri="{FF2B5EF4-FFF2-40B4-BE49-F238E27FC236}">
                <a16:creationId xmlns:a16="http://schemas.microsoft.com/office/drawing/2014/main" id="{0AC5F695-22CA-AC41-B504-E83B89356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343" y="4114800"/>
            <a:ext cx="404505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07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B2C75-C7CF-FB47-8ECB-6E6F40BCFB99}"/>
              </a:ext>
            </a:extLst>
          </p:cNvPr>
          <p:cNvSpPr txBox="1">
            <a:spLocks/>
          </p:cNvSpPr>
          <p:nvPr/>
        </p:nvSpPr>
        <p:spPr>
          <a:xfrm>
            <a:off x="141905" y="0"/>
            <a:ext cx="831629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“Death” of a photocathode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F1A049-38FD-214E-81C1-E8AA4AACFAC8}"/>
              </a:ext>
            </a:extLst>
          </p:cNvPr>
          <p:cNvSpPr txBox="1"/>
          <p:nvPr/>
        </p:nvSpPr>
        <p:spPr>
          <a:xfrm>
            <a:off x="0" y="609600"/>
            <a:ext cx="923361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Metrics for quantifying reduction of NEA condition: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Vacuum lifetime – generally a leak, or chemical “X” (hours)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Dark lifetime – “dark” means no light, so field emission (hours)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Charge lifetime – beam related, proportional to charge extracted (Coulombs)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Charge </a:t>
            </a:r>
            <a:r>
              <a:rPr lang="en-US" sz="2000" u="sng" dirty="0">
                <a:solidFill>
                  <a:schemeClr val="tx1"/>
                </a:solidFill>
                <a:latin typeface="+mn-lt"/>
              </a:rPr>
              <a:t>fluence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lifetime – surface charge extract (Coulombs/Area)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AEA51-523B-E845-98A2-2C03F13165C0}"/>
              </a:ext>
            </a:extLst>
          </p:cNvPr>
          <p:cNvSpPr txBox="1"/>
          <p:nvPr/>
        </p:nvSpPr>
        <p:spPr>
          <a:xfrm>
            <a:off x="164559" y="2911971"/>
            <a:ext cx="373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Note, there are other ways to reduce lifetime…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Laser heating (NEA evaporation)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beam loss (vacuum, x-rays)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stray light (stray beam)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…and 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29FD8E-4AD2-CD4E-833C-7F6B305F5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227" y="2438400"/>
            <a:ext cx="5292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10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4823"/>
            <a:ext cx="5794094" cy="45237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Achieving Extreme High Vacuum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55294" y="1066800"/>
            <a:ext cx="57912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b="1" kern="0" dirty="0">
                <a:solidFill>
                  <a:srgbClr val="C00000"/>
                </a:solidFill>
                <a:latin typeface="Arial" pitchFamily="34" charset="0"/>
              </a:rPr>
              <a:t>Avoid contamination by oils due to roughing pumps, fingerprints, machining.</a:t>
            </a:r>
          </a:p>
          <a:p>
            <a:pPr>
              <a:lnSpc>
                <a:spcPct val="80000"/>
              </a:lnSpc>
            </a:pPr>
            <a:endParaRPr lang="en-US" sz="1900" b="1" kern="0" dirty="0">
              <a:solidFill>
                <a:srgbClr val="C0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Baking used to get pressures below 10</a:t>
            </a:r>
            <a:r>
              <a:rPr lang="en-US" sz="1900" b="1" kern="0" baseline="30000" dirty="0">
                <a:solidFill>
                  <a:srgbClr val="C00000"/>
                </a:solidFill>
                <a:latin typeface="Arial" pitchFamily="34" charset="0"/>
              </a:rPr>
              <a:t>-10</a:t>
            </a: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900" b="1" kern="0" dirty="0" err="1">
                <a:solidFill>
                  <a:srgbClr val="C00000"/>
                </a:solidFill>
                <a:latin typeface="Arial" pitchFamily="34" charset="0"/>
              </a:rPr>
              <a:t>Torr</a:t>
            </a: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250</a:t>
            </a:r>
            <a:r>
              <a:rPr lang="en-US" sz="1600" kern="0" dirty="0">
                <a:latin typeface="Arial" pitchFamily="34" charset="0"/>
                <a:cs typeface="Arial" pitchFamily="34" charset="0"/>
              </a:rPr>
              <a:t>°</a:t>
            </a:r>
            <a:r>
              <a:rPr lang="en-US" sz="1600" kern="0" dirty="0">
                <a:latin typeface="Arial" pitchFamily="34" charset="0"/>
              </a:rPr>
              <a:t>C for 30 hours removes water vapor bonded to surface that otherwise limits pressure</a:t>
            </a:r>
          </a:p>
          <a:p>
            <a:pPr>
              <a:lnSpc>
                <a:spcPct val="80000"/>
              </a:lnSpc>
            </a:pPr>
            <a:endParaRPr lang="en-US" sz="1900" b="1" kern="0" dirty="0">
              <a:solidFill>
                <a:srgbClr val="C0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Getter Pumps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Chemically active surface 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Titanium sublimed from hot filament 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Non-Evaporative Getters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Molecules stick when they hit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Does not work well for inert gasses such as Argon, Helium or for methane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en-US" sz="1400" kern="0" dirty="0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Ion Pumps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Electric field to ionize gasses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Magnetic field to direct gasses into cathodes where they are trapped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Has some pumping capability for noble gasses</a:t>
            </a:r>
          </a:p>
        </p:txBody>
      </p:sp>
      <p:pic>
        <p:nvPicPr>
          <p:cNvPr id="4" name="Picture 5" descr="ion pu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897312"/>
            <a:ext cx="274320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629400" y="3287712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latin typeface="Arial" pitchFamily="34" charset="0"/>
              </a:rPr>
              <a:t>NEG pump array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991350" y="5954712"/>
            <a:ext cx="1236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Ion Pump</a:t>
            </a:r>
          </a:p>
        </p:txBody>
      </p:sp>
      <p:pic>
        <p:nvPicPr>
          <p:cNvPr id="7" name="Picture 9" descr="DSCF01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3200" y="810732"/>
            <a:ext cx="2133600" cy="243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2558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130kVCathode_0VAnode_IonDistribution_1mm_Extended_result_shortened">
            <a:hlinkClick r:id="" action="ppaction://media"/>
            <a:extLst>
              <a:ext uri="{FF2B5EF4-FFF2-40B4-BE49-F238E27FC236}">
                <a16:creationId xmlns:a16="http://schemas.microsoft.com/office/drawing/2014/main" id="{C534A14F-CB86-8D44-BFE8-3C0472EC05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4358343"/>
            <a:ext cx="4191000" cy="1890057"/>
          </a:xfrm>
          <a:prstGeom prst="rect">
            <a:avLst/>
          </a:prstGeom>
        </p:spPr>
      </p:pic>
      <p:pic>
        <p:nvPicPr>
          <p:cNvPr id="163" name="130kVCathode_1000VAnode_IonDistribution_1mm_Extended_result_shortened">
            <a:hlinkClick r:id="" action="ppaction://media"/>
            <a:extLst>
              <a:ext uri="{FF2B5EF4-FFF2-40B4-BE49-F238E27FC236}">
                <a16:creationId xmlns:a16="http://schemas.microsoft.com/office/drawing/2014/main" id="{2F9F9300-F75B-FC4B-9593-46DDCA795D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7013" y="4358343"/>
            <a:ext cx="4190424" cy="1890056"/>
          </a:xfrm>
          <a:prstGeom prst="rect">
            <a:avLst/>
          </a:prstGeom>
        </p:spPr>
      </p:pic>
      <p:sp>
        <p:nvSpPr>
          <p:cNvPr id="167" name="Title 1">
            <a:extLst>
              <a:ext uri="{FF2B5EF4-FFF2-40B4-BE49-F238E27FC236}">
                <a16:creationId xmlns:a16="http://schemas.microsoft.com/office/drawing/2014/main" id="{3BB64C09-3801-3C43-9587-924F2DBC3359}"/>
              </a:ext>
            </a:extLst>
          </p:cNvPr>
          <p:cNvSpPr txBox="1">
            <a:spLocks/>
          </p:cNvSpPr>
          <p:nvPr/>
        </p:nvSpPr>
        <p:spPr>
          <a:xfrm>
            <a:off x="0" y="7342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</a:rPr>
              <a:t>Mitigating ion back-bombardment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47DE1A05-42B2-6046-AB8F-6A13F8792FBF}"/>
              </a:ext>
            </a:extLst>
          </p:cNvPr>
          <p:cNvSpPr txBox="1"/>
          <p:nvPr/>
        </p:nvSpPr>
        <p:spPr>
          <a:xfrm>
            <a:off x="566965" y="433959"/>
            <a:ext cx="533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/>
              </a:rPr>
              <a:t>Work of J.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/>
              </a:rPr>
              <a:t>Yoskowitz</a:t>
            </a:r>
            <a:r>
              <a:rPr lang="en-US" sz="1800" dirty="0">
                <a:solidFill>
                  <a:srgbClr val="000000"/>
                </a:solidFill>
                <a:latin typeface="Calibri" panose="020F0502020204030204"/>
              </a:rPr>
              <a:t> (Old Dominion University) IPAC’21</a:t>
            </a:r>
          </a:p>
        </p:txBody>
      </p:sp>
      <p:pic>
        <p:nvPicPr>
          <p:cNvPr id="220" name="Picture 219">
            <a:extLst>
              <a:ext uri="{FF2B5EF4-FFF2-40B4-BE49-F238E27FC236}">
                <a16:creationId xmlns:a16="http://schemas.microsoft.com/office/drawing/2014/main" id="{C3D6B2F0-5C17-6C47-86A0-92CDD470EF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58" y="1032676"/>
            <a:ext cx="2968658" cy="1518321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695984F3-96AC-9D4C-8EF0-B7CE690044F1}"/>
              </a:ext>
            </a:extLst>
          </p:cNvPr>
          <p:cNvGrpSpPr/>
          <p:nvPr/>
        </p:nvGrpSpPr>
        <p:grpSpPr>
          <a:xfrm>
            <a:off x="152400" y="2610858"/>
            <a:ext cx="2057400" cy="1687624"/>
            <a:chOff x="3547930" y="1251744"/>
            <a:chExt cx="2926080" cy="2194560"/>
          </a:xfrm>
        </p:grpSpPr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B6095FBA-248B-4D47-80B5-7F6B3D96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7930" y="1251744"/>
              <a:ext cx="2926080" cy="2194560"/>
            </a:xfrm>
            <a:prstGeom prst="rect">
              <a:avLst/>
            </a:prstGeom>
          </p:spPr>
        </p:pic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AB4683F2-9F96-5042-84E8-77F2FC1E7D1C}"/>
                </a:ext>
              </a:extLst>
            </p:cNvPr>
            <p:cNvCxnSpPr>
              <a:cxnSpLocks/>
            </p:cNvCxnSpPr>
            <p:nvPr/>
          </p:nvCxnSpPr>
          <p:spPr>
            <a:xfrm>
              <a:off x="5109866" y="1356075"/>
              <a:ext cx="0" cy="1745309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</p:cxn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765BB60E-F552-4E4C-B552-91ECC1EE2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200" y="1037327"/>
            <a:ext cx="3002165" cy="1524000"/>
          </a:xfrm>
          <a:prstGeom prst="rect">
            <a:avLst/>
          </a:prstGeom>
        </p:spPr>
      </p:pic>
      <p:pic>
        <p:nvPicPr>
          <p:cNvPr id="269" name="Picture 268">
            <a:extLst>
              <a:ext uri="{FF2B5EF4-FFF2-40B4-BE49-F238E27FC236}">
                <a16:creationId xmlns:a16="http://schemas.microsoft.com/office/drawing/2014/main" id="{A9371DE1-6EB3-784C-B806-4B0C44FD88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8200" y="2600401"/>
            <a:ext cx="2057400" cy="17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2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2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20526" y="113510"/>
            <a:ext cx="8150918" cy="426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Electron Sources :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 for Perfection!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108655" y="2314747"/>
            <a:ext cx="2778278" cy="1594041"/>
            <a:chOff x="2683063" y="2438400"/>
            <a:chExt cx="2778278" cy="1594041"/>
          </a:xfrm>
        </p:grpSpPr>
        <p:sp>
          <p:nvSpPr>
            <p:cNvPr id="21" name="Curved Up Arrow 20"/>
            <p:cNvSpPr/>
            <p:nvPr/>
          </p:nvSpPr>
          <p:spPr>
            <a:xfrm>
              <a:off x="2683063" y="2740891"/>
              <a:ext cx="2778278" cy="1291550"/>
            </a:xfrm>
            <a:prstGeom prst="curvedUpArrow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"/>
                <a:cs typeface="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The endless quest for perfection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0054" y="800637"/>
            <a:ext cx="2435957" cy="3037567"/>
            <a:chOff x="90054" y="928255"/>
            <a:chExt cx="2514600" cy="3209140"/>
          </a:xfrm>
        </p:grpSpPr>
        <p:pic>
          <p:nvPicPr>
            <p:cNvPr id="24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Oval 24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09453" y="4459535"/>
            <a:ext cx="3075806" cy="2302244"/>
            <a:chOff x="4495800" y="3962400"/>
            <a:chExt cx="3438028" cy="2590800"/>
          </a:xfrm>
        </p:grpSpPr>
        <p:pic>
          <p:nvPicPr>
            <p:cNvPr id="30" name="Picture 7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962400"/>
              <a:ext cx="3438028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Oval 30"/>
            <p:cNvSpPr/>
            <p:nvPr/>
          </p:nvSpPr>
          <p:spPr>
            <a:xfrm>
              <a:off x="46482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3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943600" y="3112011"/>
            <a:ext cx="2981036" cy="2319214"/>
            <a:chOff x="5320145" y="968625"/>
            <a:chExt cx="3756891" cy="2817668"/>
          </a:xfrm>
        </p:grpSpPr>
        <p:pic>
          <p:nvPicPr>
            <p:cNvPr id="33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20145" y="968625"/>
              <a:ext cx="3756891" cy="2817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Oval 33"/>
            <p:cNvSpPr/>
            <p:nvPr/>
          </p:nvSpPr>
          <p:spPr>
            <a:xfrm>
              <a:off x="8607137" y="1102592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4</a:t>
              </a:r>
            </a:p>
          </p:txBody>
        </p:sp>
      </p:grpSp>
      <p:pic>
        <p:nvPicPr>
          <p:cNvPr id="35" name="Picture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341" y="800637"/>
            <a:ext cx="3214859" cy="144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Group 25"/>
          <p:cNvGrpSpPr/>
          <p:nvPr/>
        </p:nvGrpSpPr>
        <p:grpSpPr>
          <a:xfrm>
            <a:off x="256806" y="3549155"/>
            <a:ext cx="3038071" cy="2434210"/>
            <a:chOff x="1066800" y="3962400"/>
            <a:chExt cx="3242984" cy="2590800"/>
          </a:xfrm>
        </p:grpSpPr>
        <p:pic>
          <p:nvPicPr>
            <p:cNvPr id="27" name="Picture 3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1066800" y="3962400"/>
              <a:ext cx="3242984" cy="259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Oval 27"/>
            <p:cNvSpPr/>
            <p:nvPr/>
          </p:nvSpPr>
          <p:spPr>
            <a:xfrm>
              <a:off x="1310409" y="4037444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2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D04EE18-4777-8E4F-BBCB-EC26179D0C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1"/>
          <a:stretch/>
        </p:blipFill>
        <p:spPr>
          <a:xfrm>
            <a:off x="5886933" y="857763"/>
            <a:ext cx="3157369" cy="2292875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4F6FC02A-7F88-9C45-A305-EBDC13F7781F}"/>
              </a:ext>
            </a:extLst>
          </p:cNvPr>
          <p:cNvSpPr/>
          <p:nvPr/>
        </p:nvSpPr>
        <p:spPr>
          <a:xfrm>
            <a:off x="8153400" y="990271"/>
            <a:ext cx="302318" cy="313600"/>
          </a:xfrm>
          <a:prstGeom prst="ellipse">
            <a:avLst/>
          </a:prstGeom>
          <a:solidFill>
            <a:srgbClr val="FFFF9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"/>
                <a:cs typeface="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FD34CD-8128-4B4E-82A0-1B2FD0D9E550}"/>
              </a:ext>
            </a:extLst>
          </p:cNvPr>
          <p:cNvSpPr txBox="1"/>
          <p:nvPr/>
        </p:nvSpPr>
        <p:spPr>
          <a:xfrm>
            <a:off x="1753397" y="762000"/>
            <a:ext cx="771365" cy="369332"/>
          </a:xfrm>
          <a:prstGeom prst="rect">
            <a:avLst/>
          </a:prstGeom>
          <a:solidFill>
            <a:srgbClr val="FFF1C5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~1995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87DF50-5874-1549-8A1C-9BF3720B6220}"/>
              </a:ext>
            </a:extLst>
          </p:cNvPr>
          <p:cNvSpPr txBox="1"/>
          <p:nvPr/>
        </p:nvSpPr>
        <p:spPr>
          <a:xfrm>
            <a:off x="2523512" y="3539456"/>
            <a:ext cx="771365" cy="369332"/>
          </a:xfrm>
          <a:prstGeom prst="rect">
            <a:avLst/>
          </a:prstGeom>
          <a:solidFill>
            <a:srgbClr val="FFF1C5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~2000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1AFC17-6E11-504D-B790-A4314C4C3F6D}"/>
              </a:ext>
            </a:extLst>
          </p:cNvPr>
          <p:cNvSpPr txBox="1"/>
          <p:nvPr/>
        </p:nvSpPr>
        <p:spPr>
          <a:xfrm>
            <a:off x="3209453" y="6389530"/>
            <a:ext cx="771365" cy="369332"/>
          </a:xfrm>
          <a:prstGeom prst="rect">
            <a:avLst/>
          </a:prstGeom>
          <a:solidFill>
            <a:srgbClr val="FFF1C5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~2005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A09869-6496-3A47-8008-D10E1020A2A1}"/>
              </a:ext>
            </a:extLst>
          </p:cNvPr>
          <p:cNvSpPr txBox="1"/>
          <p:nvPr/>
        </p:nvSpPr>
        <p:spPr>
          <a:xfrm>
            <a:off x="5943600" y="3142264"/>
            <a:ext cx="771365" cy="369332"/>
          </a:xfrm>
          <a:prstGeom prst="rect">
            <a:avLst/>
          </a:prstGeom>
          <a:solidFill>
            <a:srgbClr val="FFF1C5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~2010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355744-F02D-7241-8625-E9A01789619A}"/>
              </a:ext>
            </a:extLst>
          </p:cNvPr>
          <p:cNvSpPr txBox="1"/>
          <p:nvPr/>
        </p:nvSpPr>
        <p:spPr>
          <a:xfrm>
            <a:off x="5880091" y="843278"/>
            <a:ext cx="771365" cy="369332"/>
          </a:xfrm>
          <a:prstGeom prst="rect">
            <a:avLst/>
          </a:prstGeom>
          <a:solidFill>
            <a:srgbClr val="FFF1C5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~2015</a:t>
            </a:r>
          </a:p>
        </p:txBody>
      </p:sp>
    </p:spTree>
    <p:extLst>
      <p:ext uri="{BB962C8B-B14F-4D97-AF65-F5344CB8AC3E}">
        <p14:creationId xmlns:p14="http://schemas.microsoft.com/office/powerpoint/2010/main" val="72590919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What to do?</a:t>
            </a:r>
          </a:p>
        </p:txBody>
      </p:sp>
      <p:pic>
        <p:nvPicPr>
          <p:cNvPr id="138242" name="Picture 2" descr="C:\Documents and Settings\spata\Local Settings\Temporary Internet Files\Content.IE5\ZIZNZMLE\MCj0310836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76400"/>
            <a:ext cx="1917700" cy="25136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863025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itchFamily="66" charset="0"/>
              </a:rPr>
              <a:t>Build a 5 mile long electron microscope!</a:t>
            </a:r>
          </a:p>
        </p:txBody>
      </p:sp>
      <p:pic>
        <p:nvPicPr>
          <p:cNvPr id="138244" name="Picture 4" descr="File:Quark structure proton.sv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2057400"/>
            <a:ext cx="1905000" cy="1905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2000" y="45720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Make electrons energetic enough (</a:t>
            </a:r>
            <a:r>
              <a:rPr lang="en-US" dirty="0" err="1">
                <a:solidFill>
                  <a:srgbClr val="008000"/>
                </a:solidFill>
                <a:latin typeface="Comic Sans MS" pitchFamily="66" charset="0"/>
              </a:rPr>
              <a:t>E</a:t>
            </a:r>
            <a:r>
              <a:rPr lang="en-US" baseline="-25000" dirty="0" err="1">
                <a:solidFill>
                  <a:srgbClr val="008000"/>
                </a:solidFill>
                <a:latin typeface="Comic Sans MS" pitchFamily="66" charset="0"/>
              </a:rPr>
              <a:t>beam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) to peek inside proton or neutron (</a:t>
            </a:r>
            <a:r>
              <a:rPr lang="en-US" dirty="0" err="1">
                <a:solidFill>
                  <a:srgbClr val="008000"/>
                </a:solidFill>
                <a:latin typeface="Comic Sans MS" pitchFamily="66" charset="0"/>
              </a:rPr>
              <a:t>M</a:t>
            </a:r>
            <a:r>
              <a:rPr lang="en-US" baseline="-25000" dirty="0" err="1">
                <a:solidFill>
                  <a:srgbClr val="008000"/>
                </a:solidFill>
                <a:latin typeface="Comic Sans MS" pitchFamily="66" charset="0"/>
              </a:rPr>
              <a:t>nucleon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).</a:t>
            </a:r>
          </a:p>
        </p:txBody>
      </p:sp>
      <p:pic>
        <p:nvPicPr>
          <p:cNvPr id="138245" name="Picture 5" descr="C:\Documents and Settings\spata\Local Settings\Temporary Internet Files\Content.IE5\PXOH1PLJ\MCj0437797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981200"/>
            <a:ext cx="1011863" cy="909637"/>
          </a:xfrm>
          <a:prstGeom prst="rect">
            <a:avLst/>
          </a:prstGeom>
          <a:noFill/>
        </p:spPr>
      </p:pic>
      <p:pic>
        <p:nvPicPr>
          <p:cNvPr id="138247" name="Picture 7" descr="File:Quark structure neutron.sv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1905000" cy="1905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89332" y="4038600"/>
            <a:ext cx="910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Neutron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4200" y="3657600"/>
            <a:ext cx="785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Proton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25766" y="2819400"/>
            <a:ext cx="934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Electron</a:t>
            </a:r>
          </a:p>
        </p:txBody>
      </p:sp>
    </p:spTree>
    <p:extLst>
      <p:ext uri="{BB962C8B-B14F-4D97-AF65-F5344CB8AC3E}">
        <p14:creationId xmlns:p14="http://schemas.microsoft.com/office/powerpoint/2010/main" val="79324389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A86E9B-E51F-C74A-902D-651B4004255C}"/>
              </a:ext>
            </a:extLst>
          </p:cNvPr>
          <p:cNvSpPr txBox="1"/>
          <p:nvPr/>
        </p:nvSpPr>
        <p:spPr>
          <a:xfrm>
            <a:off x="685800" y="838200"/>
            <a:ext cx="79248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70C0"/>
                </a:solidFill>
              </a:rPr>
              <a:t>I would like to acknowledge the many folks who have contributed in one way or another their time or materials to this presentation.</a:t>
            </a:r>
          </a:p>
          <a:p>
            <a:pPr algn="ctr"/>
            <a:endParaRPr lang="en-US" sz="2400" i="1" dirty="0">
              <a:solidFill>
                <a:srgbClr val="0070C0"/>
              </a:solidFill>
            </a:endParaRPr>
          </a:p>
          <a:p>
            <a:pPr algn="ctr"/>
            <a:r>
              <a:rPr lang="en-US" sz="2400" i="1" dirty="0">
                <a:solidFill>
                  <a:srgbClr val="0070C0"/>
                </a:solidFill>
              </a:rPr>
              <a:t>Carlos Hernandez-Garcia, Matt </a:t>
            </a:r>
            <a:r>
              <a:rPr lang="en-US" sz="2400" i="1" dirty="0" err="1">
                <a:solidFill>
                  <a:srgbClr val="0070C0"/>
                </a:solidFill>
              </a:rPr>
              <a:t>Poelker</a:t>
            </a:r>
            <a:r>
              <a:rPr lang="en-US" sz="2400" i="1" dirty="0">
                <a:solidFill>
                  <a:srgbClr val="0070C0"/>
                </a:solidFill>
              </a:rPr>
              <a:t>,</a:t>
            </a:r>
          </a:p>
          <a:p>
            <a:pPr algn="ctr"/>
            <a:r>
              <a:rPr lang="en-US" sz="2400" i="1" dirty="0">
                <a:solidFill>
                  <a:srgbClr val="0070C0"/>
                </a:solidFill>
              </a:rPr>
              <a:t>Marcy </a:t>
            </a:r>
            <a:r>
              <a:rPr lang="en-US" sz="2400" i="1">
                <a:solidFill>
                  <a:srgbClr val="0070C0"/>
                </a:solidFill>
              </a:rPr>
              <a:t>Stutzman, Riad</a:t>
            </a:r>
            <a:r>
              <a:rPr lang="en-US" sz="2400" i="1" dirty="0">
                <a:solidFill>
                  <a:srgbClr val="0070C0"/>
                </a:solidFill>
              </a:rPr>
              <a:t> Suleiman</a:t>
            </a:r>
          </a:p>
          <a:p>
            <a:pPr algn="ctr"/>
            <a:endParaRPr lang="en-US" i="1" dirty="0">
              <a:solidFill>
                <a:srgbClr val="0070C0"/>
              </a:solidFill>
            </a:endParaRPr>
          </a:p>
          <a:p>
            <a:pPr algn="ctr"/>
            <a:r>
              <a:rPr lang="en-US" i="1" dirty="0">
                <a:solidFill>
                  <a:srgbClr val="0070C0"/>
                </a:solidFill>
              </a:rPr>
              <a:t>And errors, mistakes, etc. are my own.</a:t>
            </a:r>
          </a:p>
          <a:p>
            <a:pPr algn="ctr"/>
            <a:endParaRPr lang="en-US" i="1" dirty="0">
              <a:solidFill>
                <a:srgbClr val="0070C0"/>
              </a:solidFill>
            </a:endParaRPr>
          </a:p>
          <a:p>
            <a:pPr algn="ctr"/>
            <a:r>
              <a:rPr lang="en-US" sz="4000" i="1" dirty="0">
                <a:solidFill>
                  <a:srgbClr val="0070C0"/>
                </a:solidFill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186565693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D705-69E9-6846-83D7-1FE005ACA19D}"/>
              </a:ext>
            </a:extLst>
          </p:cNvPr>
          <p:cNvSpPr txBox="1">
            <a:spLocks/>
          </p:cNvSpPr>
          <p:nvPr/>
        </p:nvSpPr>
        <p:spPr>
          <a:xfrm>
            <a:off x="141905" y="0"/>
            <a:ext cx="8316295" cy="80880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Continuous Electron Beam</a:t>
            </a:r>
          </a:p>
          <a:p>
            <a:r>
              <a:rPr lang="en-US" sz="2800" kern="0" dirty="0"/>
              <a:t>Accelerator Facility (Jefferson Lab, USA)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4FE86A-F25A-A449-B88F-B555A3AF0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3" t="6146" r="14786" b="7815"/>
          <a:stretch/>
        </p:blipFill>
        <p:spPr>
          <a:xfrm>
            <a:off x="638957" y="1676400"/>
            <a:ext cx="4495800" cy="426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33B00-3C6E-7B44-8BB4-A82C8B687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11" y="1017460"/>
            <a:ext cx="3612490" cy="1521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C8E4C-7B38-0C4F-A95F-5C4A03C13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219200"/>
            <a:ext cx="2786249" cy="24766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40E8F5-437D-4F42-86FF-2CAECFFC8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22" y="3782416"/>
            <a:ext cx="3321786" cy="2491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21C29A-22BE-B64B-B99F-7BF5C5DE3302}"/>
              </a:ext>
            </a:extLst>
          </p:cNvPr>
          <p:cNvSpPr txBox="1"/>
          <p:nvPr/>
        </p:nvSpPr>
        <p:spPr>
          <a:xfrm rot="19709134">
            <a:off x="3087636" y="4467341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1 GeV </a:t>
            </a:r>
            <a:r>
              <a:rPr lang="en-US" sz="1800" dirty="0" err="1">
                <a:latin typeface="+mn-lt"/>
              </a:rPr>
              <a:t>linac</a:t>
            </a:r>
            <a:endParaRPr lang="en-US" sz="180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7AF94-B725-3B4F-8F57-0EA92E7FC6ED}"/>
              </a:ext>
            </a:extLst>
          </p:cNvPr>
          <p:cNvSpPr txBox="1"/>
          <p:nvPr/>
        </p:nvSpPr>
        <p:spPr>
          <a:xfrm rot="19709134">
            <a:off x="1606770" y="343500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1 GeV </a:t>
            </a:r>
            <a:r>
              <a:rPr lang="en-US" sz="1800" dirty="0" err="1">
                <a:latin typeface="+mn-lt"/>
              </a:rPr>
              <a:t>linac</a:t>
            </a:r>
            <a:endParaRPr lang="en-US" sz="1800" dirty="0">
              <a:latin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2457D4F-850E-4147-5A76-BBD3B449D981}"/>
              </a:ext>
            </a:extLst>
          </p:cNvPr>
          <p:cNvSpPr/>
          <p:nvPr/>
        </p:nvSpPr>
        <p:spPr bwMode="auto">
          <a:xfrm>
            <a:off x="5562600" y="2667000"/>
            <a:ext cx="3124200" cy="111541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92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BD4096A-85BA-FE4F-A8C5-05AF324B4B03}"/>
              </a:ext>
            </a:extLst>
          </p:cNvPr>
          <p:cNvSpPr txBox="1">
            <a:spLocks noChangeArrowheads="1"/>
          </p:cNvSpPr>
          <p:nvPr/>
        </p:nvSpPr>
        <p:spPr>
          <a:xfrm>
            <a:off x="60697" y="0"/>
            <a:ext cx="7208254" cy="68317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solidFill>
                  <a:schemeClr val="tx1"/>
                </a:solidFill>
              </a:rPr>
              <a:t>Beam Polarization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00750C-4154-8A42-AB0F-9E15FDE03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0"/>
            <a:ext cx="3822700" cy="13678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402B05-B906-F543-9F45-4959AAD86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048000"/>
            <a:ext cx="3822700" cy="13678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35F5DD9-82E0-B840-A554-50551B1FB09F}"/>
              </a:ext>
            </a:extLst>
          </p:cNvPr>
          <p:cNvSpPr txBox="1"/>
          <p:nvPr/>
        </p:nvSpPr>
        <p:spPr>
          <a:xfrm>
            <a:off x="152400" y="1167493"/>
            <a:ext cx="371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P  = (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N</a:t>
            </a:r>
            <a:r>
              <a:rPr lang="en-US" sz="2800" baseline="30000" dirty="0">
                <a:solidFill>
                  <a:srgbClr val="FF0000"/>
                </a:solidFill>
                <a:latin typeface="+mn-lt"/>
              </a:rPr>
              <a:t>+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- </a:t>
            </a:r>
            <a:r>
              <a:rPr lang="en-US" sz="2800" dirty="0">
                <a:solidFill>
                  <a:srgbClr val="6611FF"/>
                </a:solidFill>
                <a:latin typeface="+mn-lt"/>
              </a:rPr>
              <a:t>N</a:t>
            </a:r>
            <a:r>
              <a:rPr lang="en-US" sz="2800" baseline="30000" dirty="0">
                <a:solidFill>
                  <a:srgbClr val="6611FF"/>
                </a:solidFill>
                <a:latin typeface="+mn-lt"/>
              </a:rPr>
              <a:t>-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)/(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N</a:t>
            </a:r>
            <a:r>
              <a:rPr lang="en-US" sz="2800" baseline="30000" dirty="0">
                <a:solidFill>
                  <a:srgbClr val="FF0000"/>
                </a:solidFill>
                <a:latin typeface="+mn-lt"/>
              </a:rPr>
              <a:t>+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+ </a:t>
            </a:r>
            <a:r>
              <a:rPr lang="en-US" sz="2800" dirty="0">
                <a:solidFill>
                  <a:srgbClr val="6611FF"/>
                </a:solidFill>
                <a:latin typeface="+mn-lt"/>
              </a:rPr>
              <a:t>N</a:t>
            </a:r>
            <a:r>
              <a:rPr lang="en-US" sz="2800" baseline="30000" dirty="0">
                <a:solidFill>
                  <a:srgbClr val="6611FF"/>
                </a:solidFill>
                <a:latin typeface="+mn-lt"/>
              </a:rPr>
              <a:t>-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30786E-BDF0-154D-A508-800CE80E3FD0}"/>
              </a:ext>
            </a:extLst>
          </p:cNvPr>
          <p:cNvSpPr txBox="1"/>
          <p:nvPr/>
        </p:nvSpPr>
        <p:spPr>
          <a:xfrm>
            <a:off x="4267200" y="818713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 polarization is defined as the net fraction of spin states along a preferred direction; helicity refers to spin parallel/anti-parallel to beam momentum (velocity).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20EAAB-700F-2149-B365-0D4394CB0B88}"/>
              </a:ext>
            </a:extLst>
          </p:cNvPr>
          <p:cNvSpPr txBox="1"/>
          <p:nvPr/>
        </p:nvSpPr>
        <p:spPr>
          <a:xfrm>
            <a:off x="711771" y="4572000"/>
            <a:ext cx="2953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- </a:t>
            </a:r>
            <a:r>
              <a:rPr lang="en-US" sz="2400" dirty="0">
                <a:solidFill>
                  <a:srgbClr val="6611FF"/>
                </a:solidFill>
                <a:latin typeface="+mn-lt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 / (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+ </a:t>
            </a:r>
            <a:r>
              <a:rPr lang="en-US" sz="2400" dirty="0">
                <a:solidFill>
                  <a:srgbClr val="6611FF"/>
                </a:solidFill>
                <a:latin typeface="+mn-lt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 = 0%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9E8C5C-D51E-E84B-A4BA-651FC785682E}"/>
              </a:ext>
            </a:extLst>
          </p:cNvPr>
          <p:cNvSpPr txBox="1"/>
          <p:nvPr/>
        </p:nvSpPr>
        <p:spPr>
          <a:xfrm>
            <a:off x="5079813" y="4520345"/>
            <a:ext cx="3124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- </a:t>
            </a:r>
            <a:r>
              <a:rPr lang="en-US" sz="2400" dirty="0">
                <a:solidFill>
                  <a:srgbClr val="6611FF"/>
                </a:solidFill>
                <a:latin typeface="+mn-lt"/>
              </a:rPr>
              <a:t>1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 / (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+ </a:t>
            </a:r>
            <a:r>
              <a:rPr lang="en-US" sz="2400" dirty="0">
                <a:solidFill>
                  <a:srgbClr val="6611FF"/>
                </a:solidFill>
                <a:latin typeface="+mn-lt"/>
              </a:rPr>
              <a:t>1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 = 50%</a:t>
            </a:r>
          </a:p>
        </p:txBody>
      </p:sp>
    </p:spTree>
    <p:extLst>
      <p:ext uri="{BB962C8B-B14F-4D97-AF65-F5344CB8AC3E}">
        <p14:creationId xmlns:p14="http://schemas.microsoft.com/office/powerpoint/2010/main" val="427920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0"/>
            <a:ext cx="9002095" cy="577202"/>
          </a:xfrm>
        </p:spPr>
        <p:txBody>
          <a:bodyPr/>
          <a:lstStyle/>
          <a:p>
            <a:r>
              <a:rPr lang="en-US" sz="2800" dirty="0"/>
              <a:t>Who wants polarized beams?</a:t>
            </a:r>
          </a:p>
        </p:txBody>
      </p:sp>
      <p:sp>
        <p:nvSpPr>
          <p:cNvPr id="3" name="Explosion 2 2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304800" y="2819400"/>
            <a:ext cx="2514600" cy="1219200"/>
            <a:chOff x="685800" y="2971800"/>
            <a:chExt cx="2514600" cy="1219200"/>
          </a:xfrm>
        </p:grpSpPr>
        <p:grpSp>
          <p:nvGrpSpPr>
            <p:cNvPr id="17" name="Group 16"/>
            <p:cNvGrpSpPr/>
            <p:nvPr/>
          </p:nvGrpSpPr>
          <p:grpSpPr>
            <a:xfrm>
              <a:off x="1905000" y="3657600"/>
              <a:ext cx="457200" cy="152400"/>
              <a:chOff x="1752600" y="4572000"/>
              <a:chExt cx="457200" cy="152400"/>
            </a:xfrm>
          </p:grpSpPr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" name="Oval 1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 bwMode="auto">
            <a:xfrm>
              <a:off x="685800" y="2971800"/>
              <a:ext cx="2514600" cy="12192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90600" y="3581400"/>
              <a:ext cx="457200" cy="152400"/>
              <a:chOff x="1752600" y="4572000"/>
              <a:chExt cx="457200" cy="152400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0" name="Oval 19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4478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3" name="Oval 2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286000" y="3505200"/>
              <a:ext cx="457200" cy="152400"/>
              <a:chOff x="1752600" y="4572000"/>
              <a:chExt cx="457200" cy="152400"/>
            </a:xfrm>
          </p:grpSpPr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6" name="Oval 25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514600" y="3352800"/>
              <a:ext cx="457200" cy="152400"/>
              <a:chOff x="1752600" y="4572000"/>
              <a:chExt cx="457200" cy="152400"/>
            </a:xfrm>
          </p:grpSpPr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9" name="Oval 2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143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2" name="Oval 31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524000" y="3124200"/>
              <a:ext cx="457200" cy="152400"/>
              <a:chOff x="1752600" y="4572000"/>
              <a:chExt cx="457200" cy="152400"/>
            </a:xfrm>
          </p:grpSpPr>
          <p:cxnSp>
            <p:nvCxnSpPr>
              <p:cNvPr id="34" name="Straight Arrow Connector 3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5" name="Oval 3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524000" y="3429000"/>
              <a:ext cx="457200" cy="152400"/>
              <a:chOff x="1752600" y="4572000"/>
              <a:chExt cx="457200" cy="152400"/>
            </a:xfrm>
          </p:grpSpPr>
          <p:cxnSp>
            <p:nvCxnSpPr>
              <p:cNvPr id="37" name="Straight Arrow Connector 36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8" name="Oval 37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905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40" name="Straight Arrow Connector 3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1" name="Oval 4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2860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4" name="Oval 43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sp>
        <p:nvSpPr>
          <p:cNvPr id="77" name="Striped Right Arrow 7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573CA2-7044-8546-9D79-82CA4F8AD239}"/>
              </a:ext>
            </a:extLst>
          </p:cNvPr>
          <p:cNvGrpSpPr/>
          <p:nvPr/>
        </p:nvGrpSpPr>
        <p:grpSpPr>
          <a:xfrm>
            <a:off x="2209800" y="1600200"/>
            <a:ext cx="2467367" cy="1173240"/>
            <a:chOff x="2209800" y="1600200"/>
            <a:chExt cx="2467367" cy="1173240"/>
          </a:xfrm>
        </p:grpSpPr>
        <p:grpSp>
          <p:nvGrpSpPr>
            <p:cNvPr id="48" name="Group 47"/>
            <p:cNvGrpSpPr/>
            <p:nvPr/>
          </p:nvGrpSpPr>
          <p:grpSpPr>
            <a:xfrm>
              <a:off x="2209800" y="2057400"/>
              <a:ext cx="457200" cy="152400"/>
              <a:chOff x="1752600" y="4572000"/>
              <a:chExt cx="457200" cy="152400"/>
            </a:xfrm>
          </p:grpSpPr>
          <p:cxnSp>
            <p:nvCxnSpPr>
              <p:cNvPr id="49" name="Straight Arrow Connector 48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0" name="Oval 49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667000" y="2286000"/>
              <a:ext cx="457200" cy="152400"/>
              <a:chOff x="1752600" y="4572000"/>
              <a:chExt cx="457200" cy="152400"/>
            </a:xfrm>
          </p:grpSpPr>
          <p:cxnSp>
            <p:nvCxnSpPr>
              <p:cNvPr id="52" name="Straight Arrow Connector 5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3" name="Oval 5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3124200" y="2133600"/>
              <a:ext cx="457200" cy="152400"/>
              <a:chOff x="1752600" y="4572000"/>
              <a:chExt cx="457200" cy="152400"/>
            </a:xfrm>
          </p:grpSpPr>
          <p:cxnSp>
            <p:nvCxnSpPr>
              <p:cNvPr id="58" name="Straight Arrow Connector 5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9" name="Oval 5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2362200" y="1752600"/>
              <a:ext cx="457200" cy="152400"/>
              <a:chOff x="1752600" y="4572000"/>
              <a:chExt cx="457200" cy="152400"/>
            </a:xfrm>
          </p:grpSpPr>
          <p:cxnSp>
            <p:nvCxnSpPr>
              <p:cNvPr id="61" name="Straight Arrow Connector 60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2" name="Oval 61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2743200" y="1600200"/>
              <a:ext cx="457200" cy="152400"/>
              <a:chOff x="1752600" y="4572000"/>
              <a:chExt cx="457200" cy="152400"/>
            </a:xfrm>
          </p:grpSpPr>
          <p:cxnSp>
            <p:nvCxnSpPr>
              <p:cNvPr id="64" name="Straight Arrow Connector 6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5" name="Oval 6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2743200" y="1905000"/>
              <a:ext cx="457200" cy="152400"/>
              <a:chOff x="1752600" y="4572000"/>
              <a:chExt cx="457200" cy="152400"/>
            </a:xfrm>
          </p:grpSpPr>
          <p:cxnSp>
            <p:nvCxnSpPr>
              <p:cNvPr id="67" name="Straight Arrow Connector 66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8" name="Oval 67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3124200" y="1752600"/>
              <a:ext cx="457200" cy="152400"/>
              <a:chOff x="1752600" y="4572000"/>
              <a:chExt cx="457200" cy="152400"/>
            </a:xfrm>
          </p:grpSpPr>
          <p:cxnSp>
            <p:nvCxnSpPr>
              <p:cNvPr id="70" name="Straight Arrow Connector 6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1" name="Oval 7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78" name="Striped Right Arrow 77"/>
            <p:cNvSpPr/>
            <p:nvPr/>
          </p:nvSpPr>
          <p:spPr bwMode="auto">
            <a:xfrm rot="11903730">
              <a:off x="3457967" y="2392440"/>
              <a:ext cx="1219200" cy="381000"/>
            </a:xfrm>
            <a:prstGeom prst="stripedRightArrow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7631CE2-1B30-2F48-9300-46597255DA1E}"/>
              </a:ext>
            </a:extLst>
          </p:cNvPr>
          <p:cNvGrpSpPr/>
          <p:nvPr/>
        </p:nvGrpSpPr>
        <p:grpSpPr>
          <a:xfrm>
            <a:off x="2590800" y="4202124"/>
            <a:ext cx="2157004" cy="979476"/>
            <a:chOff x="2590800" y="4202124"/>
            <a:chExt cx="2157004" cy="979476"/>
          </a:xfrm>
        </p:grpSpPr>
        <p:grpSp>
          <p:nvGrpSpPr>
            <p:cNvPr id="45" name="Group 44"/>
            <p:cNvGrpSpPr/>
            <p:nvPr/>
          </p:nvGrpSpPr>
          <p:grpSpPr>
            <a:xfrm>
              <a:off x="2590800" y="4876800"/>
              <a:ext cx="457200" cy="152400"/>
              <a:chOff x="1752600" y="4572000"/>
              <a:chExt cx="457200" cy="152400"/>
            </a:xfrm>
          </p:grpSpPr>
          <p:cxnSp>
            <p:nvCxnSpPr>
              <p:cNvPr id="46" name="Straight Arrow Connector 4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7" name="Oval 46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2971800" y="4724400"/>
              <a:ext cx="457200" cy="152400"/>
              <a:chOff x="1752600" y="4572000"/>
              <a:chExt cx="457200" cy="152400"/>
            </a:xfrm>
          </p:grpSpPr>
          <p:cxnSp>
            <p:nvCxnSpPr>
              <p:cNvPr id="55" name="Straight Arrow Connector 54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6" name="Oval 55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2971800" y="5029200"/>
              <a:ext cx="457200" cy="152400"/>
              <a:chOff x="1752600" y="4572000"/>
              <a:chExt cx="457200" cy="152400"/>
            </a:xfrm>
          </p:grpSpPr>
          <p:cxnSp>
            <p:nvCxnSpPr>
              <p:cNvPr id="73" name="Straight Arrow Connector 72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4" name="Oval 73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79" name="Striped Right Arrow 78"/>
            <p:cNvSpPr/>
            <p:nvPr/>
          </p:nvSpPr>
          <p:spPr bwMode="auto">
            <a:xfrm rot="9300402">
              <a:off x="3528604" y="4202124"/>
              <a:ext cx="1219200" cy="381000"/>
            </a:xfrm>
            <a:prstGeom prst="stripedRightArrow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5673969" y="4630614"/>
            <a:ext cx="293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 measure</a:t>
            </a:r>
          </a:p>
          <a:p>
            <a:pPr algn="ctr"/>
            <a:r>
              <a:rPr lang="en-US" dirty="0"/>
              <a:t>an experimental</a:t>
            </a:r>
          </a:p>
          <a:p>
            <a:pPr algn="ctr"/>
            <a:r>
              <a:rPr lang="en-US" dirty="0"/>
              <a:t>asymmetry !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E2A0-E5D9-5245-BD29-CF5719F502DF}"/>
              </a:ext>
            </a:extLst>
          </p:cNvPr>
          <p:cNvSpPr txBox="1">
            <a:spLocks/>
          </p:cNvSpPr>
          <p:nvPr/>
        </p:nvSpPr>
        <p:spPr>
          <a:xfrm>
            <a:off x="76200" y="0"/>
            <a:ext cx="8316295" cy="533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Polarized source figure of merit (FOM)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A6A43F-4C99-2F44-98BC-F1577278307A}"/>
                  </a:ext>
                </a:extLst>
              </p:cNvPr>
              <p:cNvSpPr txBox="1"/>
              <p:nvPr/>
            </p:nvSpPr>
            <p:spPr>
              <a:xfrm>
                <a:off x="4876800" y="1003298"/>
                <a:ext cx="4162934" cy="22872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Symbol" pitchFamily="2" charset="2"/>
                  <a:buChar char="e"/>
                </a:pPr>
                <a:r>
                  <a:rPr lang="en-US" sz="2800" dirty="0">
                    <a:solidFill>
                      <a:schemeClr val="tx1"/>
                    </a:solidFill>
                    <a:latin typeface="+mn-lt"/>
                  </a:rPr>
                  <a:t>= (L – R)/(L + R)</a:t>
                </a:r>
              </a:p>
              <a:p>
                <a:endParaRPr lang="en-US" sz="2800" dirty="0">
                  <a:solidFill>
                    <a:schemeClr val="tx1"/>
                  </a:solidFill>
                  <a:latin typeface="+mn-lt"/>
                </a:endParaRPr>
              </a:p>
              <a:p>
                <a:pPr marL="457200" indent="-457200">
                  <a:buFont typeface="Symbol" pitchFamily="2" charset="2"/>
                  <a:buChar char="e"/>
                </a:pPr>
                <a:r>
                  <a:rPr lang="en-US" sz="2800" dirty="0">
                    <a:solidFill>
                      <a:schemeClr val="tx1"/>
                    </a:solidFill>
                    <a:latin typeface="+mn-lt"/>
                  </a:rPr>
                  <a:t>= </a:t>
                </a:r>
                <a:r>
                  <a:rPr lang="en-US" sz="2800" b="1" dirty="0">
                    <a:solidFill>
                      <a:srgbClr val="FF0000"/>
                    </a:solidFill>
                    <a:latin typeface="+mn-lt"/>
                  </a:rPr>
                  <a:t>P</a:t>
                </a:r>
                <a:r>
                  <a:rPr lang="en-US" sz="2800" dirty="0">
                    <a:solidFill>
                      <a:schemeClr val="tx1"/>
                    </a:solidFill>
                    <a:latin typeface="+mn-lt"/>
                  </a:rPr>
                  <a:t> * A</a:t>
                </a:r>
              </a:p>
              <a:p>
                <a:pPr marL="457200" indent="-457200">
                  <a:buFont typeface="Symbol" pitchFamily="2" charset="2"/>
                  <a:buChar char="e"/>
                </a:pPr>
                <a:endParaRPr lang="en-US" sz="2800" dirty="0">
                  <a:solidFill>
                    <a:schemeClr val="tx1"/>
                  </a:solidFill>
                  <a:latin typeface="+mn-lt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Symbol" pitchFamily="2" charset="2"/>
                  </a:rPr>
                  <a:t>D</a:t>
                </a:r>
                <a:r>
                  <a:rPr lang="en-US" sz="2800" dirty="0">
                    <a:solidFill>
                      <a:schemeClr val="tx1"/>
                    </a:solidFill>
                    <a:latin typeface="+mn-lt"/>
                  </a:rPr>
                  <a:t>A ~ 1/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  <m:r>
                          <a:rPr lang="en-US" sz="2800" b="1" i="1" baseline="30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+mn-lt"/>
                  </a:rPr>
                  <a:t>      N=(L+R)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A6A43F-4C99-2F44-98BC-F15772783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1003298"/>
                <a:ext cx="4162934" cy="2287293"/>
              </a:xfrm>
              <a:prstGeom prst="rect">
                <a:avLst/>
              </a:prstGeom>
              <a:blipFill>
                <a:blip r:embed="rId2"/>
                <a:stretch>
                  <a:fillRect l="-3354" t="-3867" r="-3049" b="-6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EE1AB23-DBAF-8542-AD26-0A447F7A60B1}"/>
              </a:ext>
            </a:extLst>
          </p:cNvPr>
          <p:cNvSpPr txBox="1"/>
          <p:nvPr/>
        </p:nvSpPr>
        <p:spPr>
          <a:xfrm>
            <a:off x="228600" y="1010861"/>
            <a:ext cx="418576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Measured asymmetry</a:t>
            </a:r>
          </a:p>
          <a:p>
            <a:endParaRPr lang="en-US" sz="2800" dirty="0">
              <a:solidFill>
                <a:schemeClr val="tx1"/>
              </a:solidFill>
              <a:latin typeface="+mn-lt"/>
            </a:endParaRPr>
          </a:p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Physics asymmetry</a:t>
            </a:r>
          </a:p>
          <a:p>
            <a:endParaRPr lang="en-US" sz="2800" dirty="0">
              <a:solidFill>
                <a:schemeClr val="tx1"/>
              </a:solidFill>
              <a:latin typeface="+mn-lt"/>
            </a:endParaRPr>
          </a:p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Error on analyzing power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24C8E-2DB4-A949-A60B-9E7460156CB8}"/>
              </a:ext>
            </a:extLst>
          </p:cNvPr>
          <p:cNvSpPr txBox="1"/>
          <p:nvPr/>
        </p:nvSpPr>
        <p:spPr>
          <a:xfrm>
            <a:off x="924895" y="3735091"/>
            <a:ext cx="746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 example, increasing the beam polarization from 30% to 90% achieves the same uncertainty</a:t>
            </a:r>
          </a:p>
          <a:p>
            <a:pPr algn="ctr"/>
            <a:r>
              <a:rPr lang="en-US" sz="2800" dirty="0"/>
              <a:t>in (30/90)</a:t>
            </a:r>
            <a:r>
              <a:rPr lang="en-US" sz="2800" baseline="30000" dirty="0"/>
              <a:t>2</a:t>
            </a:r>
            <a:r>
              <a:rPr lang="en-US" sz="2800" dirty="0"/>
              <a:t> ~ 11% of the time.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Experiments might be completed in one month,</a:t>
            </a:r>
          </a:p>
          <a:p>
            <a:pPr algn="ctr"/>
            <a:r>
              <a:rPr lang="en-US" sz="2800" dirty="0"/>
              <a:t>instead of one year.</a:t>
            </a:r>
          </a:p>
        </p:txBody>
      </p:sp>
    </p:spTree>
    <p:extLst>
      <p:ext uri="{BB962C8B-B14F-4D97-AF65-F5344CB8AC3E}">
        <p14:creationId xmlns:p14="http://schemas.microsoft.com/office/powerpoint/2010/main" val="3807343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167" y="0"/>
            <a:ext cx="8534400" cy="533400"/>
          </a:xfrm>
        </p:spPr>
        <p:txBody>
          <a:bodyPr/>
          <a:lstStyle/>
          <a:p>
            <a:r>
              <a:rPr lang="en-US" sz="2400" dirty="0"/>
              <a:t>Parity Violation Experiments at CEBAF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693E1C-FA12-7949-BB74-39B161210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04" y="838200"/>
            <a:ext cx="7772400" cy="55484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ps Review 2010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10429</TotalTime>
  <Words>1822</Words>
  <Application>Microsoft Macintosh PowerPoint</Application>
  <PresentationFormat>On-screen Show (4:3)</PresentationFormat>
  <Paragraphs>381</Paragraphs>
  <Slides>40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Arial</vt:lpstr>
      <vt:lpstr>Calibri</vt:lpstr>
      <vt:lpstr>Cambria Math</vt:lpstr>
      <vt:lpstr>Century Gothic</vt:lpstr>
      <vt:lpstr>Comic Sans MS</vt:lpstr>
      <vt:lpstr>Garamond</vt:lpstr>
      <vt:lpstr>Symbol</vt:lpstr>
      <vt:lpstr>Tahoma</vt:lpstr>
      <vt:lpstr>Times</vt:lpstr>
      <vt:lpstr>Times New Roman</vt:lpstr>
      <vt:lpstr>Wingdings</vt:lpstr>
      <vt:lpstr>Ops Review 2010</vt:lpstr>
      <vt:lpstr>6_Office Theme</vt:lpstr>
      <vt:lpstr>Equation</vt:lpstr>
      <vt:lpstr>GaAs Polarized Electron Source: A brief tour</vt:lpstr>
      <vt:lpstr>PowerPoint Presentation</vt:lpstr>
      <vt:lpstr>PowerPoint Presentation</vt:lpstr>
      <vt:lpstr>What to do?</vt:lpstr>
      <vt:lpstr>PowerPoint Presentation</vt:lpstr>
      <vt:lpstr>PowerPoint Presentation</vt:lpstr>
      <vt:lpstr>Who wants polarized beams?</vt:lpstr>
      <vt:lpstr>PowerPoint Presentation</vt:lpstr>
      <vt:lpstr>Parity Violation Experiments at CEBAF</vt:lpstr>
      <vt:lpstr>What does “APV = 36 ppb” even mean?</vt:lpstr>
      <vt:lpstr>PowerPoint Presentation</vt:lpstr>
      <vt:lpstr>PowerPoint Presentation</vt:lpstr>
      <vt:lpstr>PowerPoint Presentation</vt:lpstr>
      <vt:lpstr>NEA Activation of GaAs</vt:lpstr>
      <vt:lpstr>Photo-Emission from GaAs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GaAs Photocathode Evolution</vt:lpstr>
      <vt:lpstr>How to make the electrons “energetic” ?</vt:lpstr>
      <vt:lpstr>PowerPoint Presentation</vt:lpstr>
      <vt:lpstr>PowerPoint Presentation</vt:lpstr>
      <vt:lpstr>Continuous vs. Pulsed Beams</vt:lpstr>
      <vt:lpstr>…but continuous does NOT mean DC</vt:lpstr>
      <vt:lpstr>Fiber-based Drive Laser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TJNAF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JLab IRFEL Upgrade Photogun</dc:title>
  <dc:creator>poelker</dc:creator>
  <cp:lastModifiedBy>Joe Grames</cp:lastModifiedBy>
  <cp:revision>615</cp:revision>
  <dcterms:created xsi:type="dcterms:W3CDTF">2003-09-11T18:51:42Z</dcterms:created>
  <dcterms:modified xsi:type="dcterms:W3CDTF">2023-07-25T01:37:37Z</dcterms:modified>
</cp:coreProperties>
</file>