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8" r:id="rId2"/>
    <p:sldId id="279" r:id="rId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8F35E-A4E2-4270-B754-6285B3E2768B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4B8EC-FE95-4B7D-9F63-17DCD9F6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8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E89-5249-436C-9738-9B507303B6BB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3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49A-9BFE-4843-B496-E6381D7FDEE1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6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BF4-A560-4DE1-8053-7B61A9D405D8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2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9B56-593E-478F-AEB9-2D54A674811B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1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C5673-48B5-46C9-810C-F32474ECAA2D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F6BB-A2C7-49FA-A0A6-4A65D81E03A3}" type="datetime1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4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5396-CED9-4BAD-BC01-DA63DF325BE0}" type="datetime1">
              <a:rPr lang="en-US" smtClean="0"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4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09A1-0D44-4073-8D6A-FE3DDFC654C2}" type="datetime1">
              <a:rPr lang="en-US" smtClean="0"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6102-5257-4619-9F89-A5DE53F67DA1}" type="datetime1">
              <a:rPr lang="en-US" smtClean="0"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5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EB86-4A22-4E06-9164-A31E84320991}" type="datetime1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6549-62DB-4881-BB54-B7F6BABD4E22}" type="datetime1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2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46128-3F12-4C18-935D-0EA1965E6D93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0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52406"/>
              </p:ext>
            </p:extLst>
          </p:nvPr>
        </p:nvGraphicFramePr>
        <p:xfrm>
          <a:off x="2286000" y="1905000"/>
          <a:ext cx="4800600" cy="29249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14650"/>
                <a:gridCol w="1885950"/>
              </a:tblGrid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Group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Labor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Survey</a:t>
                      </a:r>
                      <a:r>
                        <a:rPr lang="en-US" sz="2000" baseline="0" dirty="0" smtClean="0"/>
                        <a:t> &amp; Alignment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wks</a:t>
                      </a:r>
                      <a:r>
                        <a:rPr lang="en-US" sz="2000" baseline="0" dirty="0" smtClean="0"/>
                        <a:t>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Magnet Test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wk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Engineering Design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 </a:t>
                      </a:r>
                      <a:r>
                        <a:rPr lang="en-US" sz="2000" dirty="0" smtClean="0"/>
                        <a:t>wks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Software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wks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 wk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EH&amp;Q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wks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83CD-EC92-43C3-8C80-BE80E52C6990}" type="datetime1">
              <a:rPr lang="en-US" smtClean="0"/>
              <a:t>10/8/2013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3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810438"/>
              </p:ext>
            </p:extLst>
          </p:nvPr>
        </p:nvGraphicFramePr>
        <p:xfrm>
          <a:off x="152400" y="76200"/>
          <a:ext cx="8686800" cy="63558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19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Item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Material</a:t>
                      </a:r>
                    </a:p>
                    <a:p>
                      <a:pPr algn="ctr"/>
                      <a:r>
                        <a:rPr lang="en-US" sz="1600" dirty="0" smtClean="0"/>
                        <a:t>Procurement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Shop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Labor</a:t>
                      </a:r>
                      <a:endParaRPr lang="en-US" sz="16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New Dipole Magnet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Dipole </a:t>
                      </a:r>
                      <a:r>
                        <a:rPr lang="en-US" sz="1000" dirty="0" smtClean="0"/>
                        <a:t>Magnet ($8,000)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Hall Probe ($2,000)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Design (2</a:t>
                      </a:r>
                      <a:r>
                        <a:rPr lang="en-US" sz="1000" baseline="0" dirty="0" smtClean="0"/>
                        <a:t> week</a:t>
                      </a:r>
                      <a:r>
                        <a:rPr lang="en-US" sz="10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Mapping </a:t>
                      </a:r>
                      <a:r>
                        <a:rPr lang="en-US" sz="1000" dirty="0" smtClean="0"/>
                        <a:t>(1 week)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EESDC (1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 Alignment</a:t>
                      </a:r>
                      <a:r>
                        <a:rPr lang="en-US" sz="1000" baseline="0" dirty="0" smtClean="0"/>
                        <a:t> (2 days)</a:t>
                      </a:r>
                      <a:endParaRPr lang="en-US" sz="10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New Power</a:t>
                      </a:r>
                      <a:r>
                        <a:rPr lang="en-US" sz="1000" baseline="0" dirty="0" smtClean="0"/>
                        <a:t> Supply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Power Supply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Software (</a:t>
                      </a:r>
                      <a:r>
                        <a:rPr lang="en-US" sz="1000" baseline="0" dirty="0" smtClean="0"/>
                        <a:t>2 weeks</a:t>
                      </a:r>
                      <a:r>
                        <a:rPr lang="en-US" sz="1000" dirty="0" smtClean="0"/>
                        <a:t>)</a:t>
                      </a:r>
                      <a:endParaRPr lang="en-US" sz="10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New Beamline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 Super Harps and Fast</a:t>
                      </a:r>
                    </a:p>
                    <a:p>
                      <a:r>
                        <a:rPr lang="en-US" sz="1000" dirty="0" smtClean="0"/>
                        <a:t>Valve ($38,000)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Pipes + Pedestals ($20,000)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Design</a:t>
                      </a:r>
                      <a:r>
                        <a:rPr lang="en-US" sz="1000" baseline="0" dirty="0" smtClean="0"/>
                        <a:t> (6 weeks</a:t>
                      </a:r>
                      <a:r>
                        <a:rPr lang="en-US" sz="10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Alignment</a:t>
                      </a:r>
                      <a:r>
                        <a:rPr lang="en-US" sz="1000" baseline="0" dirty="0" smtClean="0"/>
                        <a:t> (1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Software (4 weeks)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EES (6 weeks)</a:t>
                      </a:r>
                      <a:endParaRPr lang="en-US" sz="10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Radiator (cooled ladder,</a:t>
                      </a:r>
                    </a:p>
                    <a:p>
                      <a:r>
                        <a:rPr lang="en-US" sz="1000" dirty="0" smtClean="0"/>
                        <a:t>FSD)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0.02 and 0.10 mm</a:t>
                      </a:r>
                      <a:r>
                        <a:rPr lang="en-US" sz="1000" baseline="0" dirty="0" smtClean="0"/>
                        <a:t> Cu foils </a:t>
                      </a:r>
                      <a:r>
                        <a:rPr lang="en-US" sz="1000" dirty="0" smtClean="0"/>
                        <a:t>($2,000)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$4,000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Design (2</a:t>
                      </a:r>
                      <a:r>
                        <a:rPr lang="en-US" sz="1000" baseline="0" dirty="0" smtClean="0"/>
                        <a:t> week</a:t>
                      </a:r>
                      <a:r>
                        <a:rPr lang="en-US" sz="10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Alignment (2 days)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Sweep Dipole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Electron Dump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Pure Cu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Dump</a:t>
                      </a:r>
                      <a:r>
                        <a:rPr lang="en-US" sz="1000" baseline="0" dirty="0" smtClean="0"/>
                        <a:t> + Pipes </a:t>
                      </a:r>
                      <a:r>
                        <a:rPr lang="en-US" sz="1000" dirty="0" smtClean="0"/>
                        <a:t>($15,000)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Design </a:t>
                      </a:r>
                      <a:r>
                        <a:rPr lang="en-US" sz="1000" dirty="0" smtClean="0"/>
                        <a:t>(4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smtClean="0"/>
                        <a:t>weeks)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Cu Collimator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Pure Cu ($5,000)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Collimator + Stand </a:t>
                      </a:r>
                      <a:r>
                        <a:rPr lang="en-US" sz="1000" dirty="0" smtClean="0"/>
                        <a:t>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Design (1</a:t>
                      </a:r>
                      <a:r>
                        <a:rPr lang="en-US" sz="1000" baseline="0" dirty="0" smtClean="0"/>
                        <a:t> week</a:t>
                      </a:r>
                      <a:r>
                        <a:rPr lang="en-US" sz="10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Photon</a:t>
                      </a:r>
                      <a:r>
                        <a:rPr lang="en-US" sz="1000" baseline="0" dirty="0" smtClean="0"/>
                        <a:t> Dump &amp; Stand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Pure Al ($3,000)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$4,000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Design (1</a:t>
                      </a:r>
                      <a:r>
                        <a:rPr lang="en-US" sz="1000" baseline="0" dirty="0" smtClean="0"/>
                        <a:t> week</a:t>
                      </a:r>
                      <a:r>
                        <a:rPr lang="en-US" sz="10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Safety Review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4 weeks</a:t>
                      </a:r>
                      <a:endParaRPr lang="en-US" sz="10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Install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 weeks</a:t>
                      </a:r>
                      <a:endParaRPr lang="en-US" sz="10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Bubble</a:t>
                      </a:r>
                      <a:r>
                        <a:rPr lang="en-US" sz="1000" baseline="0" dirty="0" smtClean="0"/>
                        <a:t> Chamber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Alignment</a:t>
                      </a:r>
                      <a:r>
                        <a:rPr lang="en-US" sz="1000" baseline="0" dirty="0" smtClean="0"/>
                        <a:t> (1 week)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$68,000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$48,000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$80,000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Indirect</a:t>
                      </a:r>
                      <a:r>
                        <a:rPr lang="en-US" sz="1200" baseline="0" dirty="0" smtClean="0"/>
                        <a:t> G&amp;A (55.65%)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$37,800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$26,400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$42,500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Indirect Stat &amp; Fringe (57.15%)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$45,700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Total</a:t>
                      </a:r>
                      <a:endParaRPr lang="en-US" sz="1800" b="1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$105,800</a:t>
                      </a:r>
                      <a:endParaRPr lang="en-US" sz="1800" b="1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$74,400</a:t>
                      </a:r>
                      <a:endParaRPr lang="en-US" sz="1800" b="1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$168,200</a:t>
                      </a:r>
                      <a:endParaRPr lang="en-US" sz="1800" b="1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FAE0-0462-4B56-95C8-A402C9B595DF}" type="datetime1">
              <a:rPr lang="en-US" smtClean="0"/>
              <a:t>10/8/2013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07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2975</TotalTime>
  <Words>272</Words>
  <Application>Microsoft Office PowerPoint</Application>
  <PresentationFormat>On-screen Show (4:3)</PresentationFormat>
  <Paragraphs>84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Cost Estimate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274</cp:revision>
  <cp:lastPrinted>2013-08-07T18:02:36Z</cp:lastPrinted>
  <dcterms:created xsi:type="dcterms:W3CDTF">2013-06-09T21:52:25Z</dcterms:created>
  <dcterms:modified xsi:type="dcterms:W3CDTF">2013-10-08T14:20:23Z</dcterms:modified>
</cp:coreProperties>
</file>