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70" r:id="rId8"/>
    <p:sldId id="271" r:id="rId9"/>
    <p:sldId id="272" r:id="rId10"/>
    <p:sldId id="264" r:id="rId11"/>
    <p:sldId id="265" r:id="rId12"/>
    <p:sldId id="269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8506-79D5-4945-8697-0E4D6557AEB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79F-5D67-49DE-8228-B547D81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8506-79D5-4945-8697-0E4D6557AEB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79F-5D67-49DE-8228-B547D81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8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8506-79D5-4945-8697-0E4D6557AEB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79F-5D67-49DE-8228-B547D81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2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8506-79D5-4945-8697-0E4D6557AEB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79F-5D67-49DE-8228-B547D81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8506-79D5-4945-8697-0E4D6557AEB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79F-5D67-49DE-8228-B547D81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7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8506-79D5-4945-8697-0E4D6557AEB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79F-5D67-49DE-8228-B547D81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1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8506-79D5-4945-8697-0E4D6557AEB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79F-5D67-49DE-8228-B547D81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0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8506-79D5-4945-8697-0E4D6557AEB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79F-5D67-49DE-8228-B547D81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1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8506-79D5-4945-8697-0E4D6557AEB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79F-5D67-49DE-8228-B547D81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8506-79D5-4945-8697-0E4D6557AEB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79F-5D67-49DE-8228-B547D81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1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8506-79D5-4945-8697-0E4D6557AEB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79F-5D67-49DE-8228-B547D81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1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8506-79D5-4945-8697-0E4D6557AEB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6179F-5D67-49DE-8228-B547D81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0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GPT Simulations: Centering Beam through 1.5m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Josh Yoskowitz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5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Plots: RMS Beam Size vs 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6970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Plots: RMS Transverse Emittance vs Z (note </a:t>
            </a:r>
            <a:r>
              <a:rPr lang="en-US" dirty="0" err="1" smtClean="0"/>
              <a:t>logscale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739562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Plots: RMS Longitudinal Emittance vs Z (note the units)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979864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Plots: </a:t>
            </a:r>
            <a:r>
              <a:rPr lang="en-US" dirty="0" err="1" smtClean="0"/>
              <a:t>Avg</a:t>
            </a:r>
            <a:r>
              <a:rPr lang="en-US" dirty="0" smtClean="0"/>
              <a:t> Position vs Z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1" y="1674917"/>
            <a:ext cx="6096000" cy="45720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59146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39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Plots: </a:t>
            </a:r>
            <a:r>
              <a:rPr lang="en-US" dirty="0" err="1" smtClean="0"/>
              <a:t>Avg</a:t>
            </a:r>
            <a:r>
              <a:rPr lang="en-US" dirty="0" smtClean="0"/>
              <a:t> Norm Momentum vs 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39075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Plots: </a:t>
            </a:r>
            <a:r>
              <a:rPr lang="en-US" dirty="0" err="1" smtClean="0"/>
              <a:t>Avg</a:t>
            </a:r>
            <a:r>
              <a:rPr lang="en-US" dirty="0" smtClean="0"/>
              <a:t> Kinetic Energy vs 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886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</a:t>
            </a:r>
            <a:r>
              <a:rPr lang="en-US" dirty="0" smtClean="0"/>
              <a:t>Specs: Parameters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</a:t>
            </a:r>
            <a:r>
              <a:rPr lang="en-US" dirty="0"/>
              <a:t>Particle Distribution File: </a:t>
            </a:r>
            <a:r>
              <a:rPr lang="en-US" dirty="0" smtClean="0"/>
              <a:t>“dataimputbeam3.txt”</a:t>
            </a:r>
          </a:p>
          <a:p>
            <a:r>
              <a:rPr lang="en-US" dirty="0" smtClean="0"/>
              <a:t>Simulation Time: t</a:t>
            </a:r>
            <a:r>
              <a:rPr lang="el-GR" dirty="0" smtClean="0"/>
              <a:t>ϵ</a:t>
            </a:r>
            <a:r>
              <a:rPr lang="en-US" dirty="0" smtClean="0"/>
              <a:t>[0,10ns], </a:t>
            </a:r>
            <a:r>
              <a:rPr lang="en-US" dirty="0" err="1" smtClean="0"/>
              <a:t>timestep</a:t>
            </a:r>
            <a:r>
              <a:rPr lang="en-US" dirty="0" smtClean="0"/>
              <a:t>=50ps</a:t>
            </a:r>
          </a:p>
          <a:p>
            <a:r>
              <a:rPr lang="en-US" dirty="0" smtClean="0"/>
              <a:t>Space Charge ON (spacecharge3D)</a:t>
            </a:r>
          </a:p>
          <a:p>
            <a:r>
              <a:rPr lang="en-US" dirty="0" smtClean="0"/>
              <a:t>Max Radius: Global maximum of R=0.034m. Local maximum of R=0.01m in </a:t>
            </a:r>
            <a:r>
              <a:rPr lang="en-US" dirty="0"/>
              <a:t>the range </a:t>
            </a:r>
            <a:r>
              <a:rPr lang="en-US" dirty="0" smtClean="0"/>
              <a:t>z</a:t>
            </a:r>
            <a:r>
              <a:rPr lang="el-GR" dirty="0" smtClean="0"/>
              <a:t>ϵ</a:t>
            </a:r>
            <a:r>
              <a:rPr lang="en-US" dirty="0" smtClean="0"/>
              <a:t>[0.0614m,0.0744m] (where anode is).</a:t>
            </a:r>
          </a:p>
          <a:p>
            <a:r>
              <a:rPr lang="en-US" dirty="0" smtClean="0"/>
              <a:t>Ionization OFF</a:t>
            </a:r>
          </a:p>
        </p:txBody>
      </p:sp>
    </p:spTree>
    <p:extLst>
      <p:ext uri="{BB962C8B-B14F-4D97-AF65-F5344CB8AC3E}">
        <p14:creationId xmlns:p14="http://schemas.microsoft.com/office/powerpoint/2010/main" val="248985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Specs: </a:t>
            </a:r>
            <a:r>
              <a:rPr lang="en-US" dirty="0" smtClean="0"/>
              <a:t>Magnet Strengths and Specs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 fontScale="85000" lnSpcReduction="20000"/>
          </a:bodyPr>
          <a:lstStyle/>
          <a:p>
            <a:r>
              <a:rPr lang="en-US" dirty="0"/>
              <a:t> MBH2I01 (</a:t>
            </a:r>
            <a:r>
              <a:rPr lang="en-US" dirty="0" smtClean="0"/>
              <a:t>BField.txt)</a:t>
            </a:r>
          </a:p>
          <a:p>
            <a:pPr lvl="1"/>
            <a:r>
              <a:rPr lang="en-US" dirty="0" smtClean="0"/>
              <a:t>Center: z=0.297m</a:t>
            </a:r>
          </a:p>
          <a:p>
            <a:pPr lvl="1"/>
            <a:r>
              <a:rPr lang="en-US" dirty="0" smtClean="0"/>
              <a:t>Field Map Range: z</a:t>
            </a:r>
            <a:r>
              <a:rPr lang="el-GR" dirty="0" smtClean="0"/>
              <a:t>ϵ</a:t>
            </a:r>
            <a:r>
              <a:rPr lang="en-US" dirty="0" smtClean="0"/>
              <a:t>[0.257m,0.337m]</a:t>
            </a:r>
          </a:p>
          <a:p>
            <a:pPr lvl="1"/>
            <a:r>
              <a:rPr lang="en-US" dirty="0" smtClean="0"/>
              <a:t>Field Map Scaling Factor:</a:t>
            </a:r>
          </a:p>
          <a:p>
            <a:pPr lvl="2"/>
            <a:r>
              <a:rPr lang="en-US" dirty="0"/>
              <a:t>H: -</a:t>
            </a:r>
            <a:r>
              <a:rPr lang="en-US" dirty="0" smtClean="0"/>
              <a:t>6e-8 (Peak Field ≈ -6mG, Flux Gradient ≈ -0.065Gcm)</a:t>
            </a:r>
            <a:endParaRPr lang="en-US" baseline="-25000" dirty="0" smtClean="0"/>
          </a:p>
          <a:p>
            <a:pPr lvl="2"/>
            <a:r>
              <a:rPr lang="en-US" dirty="0"/>
              <a:t>V: </a:t>
            </a:r>
            <a:r>
              <a:rPr lang="en-US" dirty="0" smtClean="0"/>
              <a:t>1.9e-4 (Peak Field ≈ 19G, Flux Gradient</a:t>
            </a:r>
            <a:r>
              <a:rPr lang="en-US" dirty="0"/>
              <a:t> </a:t>
            </a:r>
            <a:r>
              <a:rPr lang="en-US" dirty="0" smtClean="0"/>
              <a:t>≈ 205.2Gcm)</a:t>
            </a:r>
            <a:endParaRPr lang="en-US" dirty="0"/>
          </a:p>
          <a:p>
            <a:r>
              <a:rPr lang="en-US" dirty="0" smtClean="0"/>
              <a:t>MBH2I02 (BField.txt)</a:t>
            </a:r>
          </a:p>
          <a:p>
            <a:pPr lvl="1"/>
            <a:r>
              <a:rPr lang="en-US" dirty="0" smtClean="0"/>
              <a:t>Center: z=0.5m (formerly z=0.646m)</a:t>
            </a:r>
          </a:p>
          <a:p>
            <a:pPr lvl="1"/>
            <a:r>
              <a:rPr lang="en-US" dirty="0" smtClean="0"/>
              <a:t>Field Map Range: </a:t>
            </a:r>
            <a:r>
              <a:rPr lang="en-US" dirty="0"/>
              <a:t>z</a:t>
            </a:r>
            <a:r>
              <a:rPr lang="el-GR" dirty="0"/>
              <a:t>ϵ</a:t>
            </a:r>
            <a:r>
              <a:rPr lang="en-US" dirty="0" smtClean="0"/>
              <a:t>[0.46m,0.54m]</a:t>
            </a:r>
          </a:p>
          <a:p>
            <a:pPr lvl="1"/>
            <a:r>
              <a:rPr lang="en-US" dirty="0" smtClean="0"/>
              <a:t>Field Map Scaling Factor</a:t>
            </a:r>
          </a:p>
          <a:p>
            <a:pPr lvl="2"/>
            <a:r>
              <a:rPr lang="en-US" dirty="0"/>
              <a:t>H: 4</a:t>
            </a:r>
            <a:r>
              <a:rPr lang="en-US" dirty="0" smtClean="0"/>
              <a:t>e-8 </a:t>
            </a:r>
            <a:r>
              <a:rPr lang="en-US" dirty="0"/>
              <a:t>(Peak Field ≈ 4</a:t>
            </a:r>
            <a:r>
              <a:rPr lang="en-US" dirty="0" smtClean="0"/>
              <a:t>mG</a:t>
            </a:r>
            <a:r>
              <a:rPr lang="en-US" dirty="0"/>
              <a:t>, Flux Gradient ≈ </a:t>
            </a:r>
            <a:r>
              <a:rPr lang="en-US" dirty="0" smtClean="0"/>
              <a:t>0.043Gcm</a:t>
            </a:r>
            <a:r>
              <a:rPr lang="en-US" dirty="0"/>
              <a:t>)</a:t>
            </a:r>
            <a:endParaRPr lang="en-US" baseline="-25000" dirty="0"/>
          </a:p>
          <a:p>
            <a:pPr lvl="2"/>
            <a:r>
              <a:rPr lang="en-US" dirty="0"/>
              <a:t>V: 1.9e-4 (Peak Field ≈ </a:t>
            </a:r>
            <a:r>
              <a:rPr lang="en-US" dirty="0" smtClean="0"/>
              <a:t>-11.5G</a:t>
            </a:r>
            <a:r>
              <a:rPr lang="en-US" dirty="0"/>
              <a:t>, Flux Gradient ≈ </a:t>
            </a:r>
            <a:r>
              <a:rPr lang="en-US" dirty="0" smtClean="0"/>
              <a:t>-124.2Gcm)</a:t>
            </a:r>
          </a:p>
          <a:p>
            <a:r>
              <a:rPr lang="en-US" dirty="0" smtClean="0"/>
              <a:t>MFH2I01 (Solenoid_FieldMap_XYZ.txt)</a:t>
            </a:r>
          </a:p>
          <a:p>
            <a:pPr lvl="1"/>
            <a:r>
              <a:rPr lang="en-US" dirty="0" smtClean="0"/>
              <a:t>Center: z=0.760m</a:t>
            </a:r>
          </a:p>
          <a:p>
            <a:pPr lvl="1"/>
            <a:r>
              <a:rPr lang="en-US" dirty="0" smtClean="0"/>
              <a:t>Field Map Range: z</a:t>
            </a:r>
            <a:r>
              <a:rPr lang="el-GR" dirty="0" smtClean="0"/>
              <a:t>ϵ</a:t>
            </a:r>
            <a:r>
              <a:rPr lang="en-US" dirty="0" smtClean="0"/>
              <a:t>[0.560m,0.960m]</a:t>
            </a:r>
          </a:p>
          <a:p>
            <a:pPr lvl="1"/>
            <a:r>
              <a:rPr lang="en-US" dirty="0" smtClean="0"/>
              <a:t>Field Map Scaling Factor:</a:t>
            </a:r>
            <a:r>
              <a:rPr lang="en-US" dirty="0"/>
              <a:t> </a:t>
            </a:r>
            <a:r>
              <a:rPr lang="en-US" dirty="0" smtClean="0"/>
              <a:t>1.4e-3 </a:t>
            </a:r>
            <a:r>
              <a:rPr lang="en-US" dirty="0"/>
              <a:t>(Peak Field ≈ -</a:t>
            </a:r>
            <a:r>
              <a:rPr lang="en-US" dirty="0" smtClean="0"/>
              <a:t>193.1G</a:t>
            </a:r>
            <a:r>
              <a:rPr lang="en-US" dirty="0"/>
              <a:t>, Flux Gradient ≈ </a:t>
            </a:r>
            <a:r>
              <a:rPr lang="en-US" dirty="0" smtClean="0"/>
              <a:t>-1931Gcm)</a:t>
            </a:r>
          </a:p>
          <a:p>
            <a:r>
              <a:rPr lang="en-US" dirty="0" smtClean="0"/>
              <a:t>MBH2I03 (BField.txt)</a:t>
            </a:r>
          </a:p>
          <a:p>
            <a:pPr lvl="1"/>
            <a:r>
              <a:rPr lang="en-US" dirty="0" smtClean="0"/>
              <a:t>Center: z=0.970m</a:t>
            </a:r>
          </a:p>
          <a:p>
            <a:pPr lvl="1"/>
            <a:r>
              <a:rPr lang="en-US" dirty="0" smtClean="0"/>
              <a:t>Field Map Range: </a:t>
            </a:r>
            <a:r>
              <a:rPr lang="en-US" dirty="0"/>
              <a:t>z</a:t>
            </a:r>
            <a:r>
              <a:rPr lang="el-GR" dirty="0"/>
              <a:t>ϵ</a:t>
            </a:r>
            <a:r>
              <a:rPr lang="en-US" dirty="0" smtClean="0"/>
              <a:t>[0.930m,1.10m]</a:t>
            </a:r>
          </a:p>
          <a:p>
            <a:pPr lvl="1"/>
            <a:r>
              <a:rPr lang="en-US" dirty="0"/>
              <a:t>Field Map Scaling Factor:</a:t>
            </a:r>
          </a:p>
          <a:p>
            <a:pPr lvl="2"/>
            <a:r>
              <a:rPr lang="en-US" dirty="0"/>
              <a:t>H: </a:t>
            </a:r>
            <a:r>
              <a:rPr lang="en-US" dirty="0" smtClean="0"/>
              <a:t>-3e-6 (Peak </a:t>
            </a:r>
            <a:r>
              <a:rPr lang="en-US" dirty="0"/>
              <a:t>Field ≈ </a:t>
            </a:r>
            <a:r>
              <a:rPr lang="en-US" dirty="0" smtClean="0"/>
              <a:t>-0.3G, </a:t>
            </a:r>
            <a:r>
              <a:rPr lang="en-US" dirty="0"/>
              <a:t>Flux Gradient ≈ </a:t>
            </a:r>
            <a:r>
              <a:rPr lang="en-US" dirty="0" smtClean="0"/>
              <a:t>-3.2Gcm</a:t>
            </a:r>
            <a:r>
              <a:rPr lang="en-US" dirty="0"/>
              <a:t>)</a:t>
            </a:r>
            <a:endParaRPr lang="en-US" baseline="-25000" dirty="0"/>
          </a:p>
          <a:p>
            <a:pPr lvl="2"/>
            <a:r>
              <a:rPr lang="en-US" dirty="0"/>
              <a:t>V: </a:t>
            </a:r>
            <a:r>
              <a:rPr lang="en-US" dirty="0" smtClean="0"/>
              <a:t>5.5e-6 </a:t>
            </a:r>
            <a:r>
              <a:rPr lang="en-US" dirty="0"/>
              <a:t>(Peak Field ≈ </a:t>
            </a:r>
            <a:r>
              <a:rPr lang="en-US" dirty="0" smtClean="0"/>
              <a:t>0.55G</a:t>
            </a:r>
            <a:r>
              <a:rPr lang="en-US" dirty="0"/>
              <a:t>, Flux Gradient ≈ </a:t>
            </a:r>
            <a:r>
              <a:rPr lang="en-US" dirty="0" smtClean="0"/>
              <a:t>5.9Gcm)</a:t>
            </a:r>
          </a:p>
        </p:txBody>
      </p:sp>
    </p:spTree>
    <p:extLst>
      <p:ext uri="{BB962C8B-B14F-4D97-AF65-F5344CB8AC3E}">
        <p14:creationId xmlns:p14="http://schemas.microsoft.com/office/powerpoint/2010/main" val="224806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GPT Simulation: Side View</a:t>
            </a:r>
            <a:endParaRPr lang="en-US" dirty="0"/>
          </a:p>
        </p:txBody>
      </p:sp>
      <p:pic>
        <p:nvPicPr>
          <p:cNvPr id="4" name="Centered_Beam_SideView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" y="2122488"/>
            <a:ext cx="10515600" cy="3757612"/>
          </a:xfrm>
        </p:spPr>
      </p:pic>
      <p:grpSp>
        <p:nvGrpSpPr>
          <p:cNvPr id="17" name="Group 16"/>
          <p:cNvGrpSpPr/>
          <p:nvPr/>
        </p:nvGrpSpPr>
        <p:grpSpPr>
          <a:xfrm>
            <a:off x="2575197" y="1371600"/>
            <a:ext cx="5251269" cy="5029200"/>
            <a:chOff x="2575197" y="1371600"/>
            <a:chExt cx="5251269" cy="5029200"/>
          </a:xfrm>
        </p:grpSpPr>
        <p:grpSp>
          <p:nvGrpSpPr>
            <p:cNvPr id="12" name="Group 11"/>
            <p:cNvGrpSpPr/>
            <p:nvPr/>
          </p:nvGrpSpPr>
          <p:grpSpPr>
            <a:xfrm>
              <a:off x="3105150" y="1737360"/>
              <a:ext cx="4152519" cy="4663440"/>
              <a:chOff x="3105150" y="1737360"/>
              <a:chExt cx="4152519" cy="466344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105150" y="1737360"/>
                <a:ext cx="2876169" cy="4663440"/>
                <a:chOff x="3105150" y="1737360"/>
                <a:chExt cx="2876169" cy="466344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3105150" y="1737360"/>
                  <a:ext cx="0" cy="466344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4352544" y="1737360"/>
                  <a:ext cx="0" cy="466344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5981319" y="1737360"/>
                  <a:ext cx="0" cy="466344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7257669" y="1737360"/>
                <a:ext cx="0" cy="466344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12"/>
            <p:cNvSpPr/>
            <p:nvPr/>
          </p:nvSpPr>
          <p:spPr>
            <a:xfrm>
              <a:off x="2575197" y="1371600"/>
              <a:ext cx="1059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MBH2I01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40480" y="1371600"/>
              <a:ext cx="1059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MBH2I02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66560" y="1371600"/>
              <a:ext cx="1059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MBH2I03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86400" y="1371600"/>
              <a:ext cx="10406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MFH2I01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342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GPT Simulation: Front View</a:t>
            </a:r>
            <a:endParaRPr lang="en-US" dirty="0"/>
          </a:p>
        </p:txBody>
      </p:sp>
      <p:pic>
        <p:nvPicPr>
          <p:cNvPr id="4" name="Centered_Beam_FrontView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98613" y="1825625"/>
            <a:ext cx="8994775" cy="4351338"/>
          </a:xfrm>
        </p:spPr>
      </p:pic>
    </p:spTree>
    <p:extLst>
      <p:ext uri="{BB962C8B-B14F-4D97-AF65-F5344CB8AC3E}">
        <p14:creationId xmlns:p14="http://schemas.microsoft.com/office/powerpoint/2010/main" val="391200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Plots: 0m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42" y="2205788"/>
            <a:ext cx="4189058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/>
          <a:stretch/>
        </p:blipFill>
        <p:spPr>
          <a:xfrm>
            <a:off x="8109284" y="2205788"/>
            <a:ext cx="4082716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9"/>
          <a:stretch/>
        </p:blipFill>
        <p:spPr>
          <a:xfrm>
            <a:off x="97011" y="2269956"/>
            <a:ext cx="372903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Plots: 135mm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45" y="2205788"/>
            <a:ext cx="3796652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04" y="2205788"/>
            <a:ext cx="3882876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1" y="2295251"/>
            <a:ext cx="3729031" cy="31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3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Plots: 760mm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891" y="2205788"/>
            <a:ext cx="4023360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90" y="2205788"/>
            <a:ext cx="4030503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1" y="2380570"/>
            <a:ext cx="3729031" cy="29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3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Plots: 1.5m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81" y="2205788"/>
            <a:ext cx="3914583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464" y="2205788"/>
            <a:ext cx="3972355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45" y="2125435"/>
            <a:ext cx="4298526" cy="32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32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345</Words>
  <Application>Microsoft Office PowerPoint</Application>
  <PresentationFormat>Widescreen</PresentationFormat>
  <Paragraphs>47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GPT Simulations: Centering Beam through 1.5m</vt:lpstr>
      <vt:lpstr>Simulation Specs: Parameters used</vt:lpstr>
      <vt:lpstr>Simulation Specs: Magnet Strengths and Specs</vt:lpstr>
      <vt:lpstr>GPT Simulation: Side View</vt:lpstr>
      <vt:lpstr>GPT Simulation: Front View</vt:lpstr>
      <vt:lpstr>Screen Plots: 0m</vt:lpstr>
      <vt:lpstr>Screen Plots: 135mm</vt:lpstr>
      <vt:lpstr>Screen Plots: 760mm</vt:lpstr>
      <vt:lpstr>Screen Plots: 1.5m</vt:lpstr>
      <vt:lpstr>Result Plots: RMS Beam Size vs Z</vt:lpstr>
      <vt:lpstr>Result Plots: RMS Transverse Emittance vs Z (note logscale)</vt:lpstr>
      <vt:lpstr>Result Plots: RMS Longitudinal Emittance vs Z (note the units)</vt:lpstr>
      <vt:lpstr>Result Plots: Avg Position vs Z</vt:lpstr>
      <vt:lpstr>Result Plots: Avg Norm Momentum vs Z</vt:lpstr>
      <vt:lpstr>Result Plots: Avg Kinetic Energy vs 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GPT Simulations: Centering Beam through 1.5m</dc:title>
  <dc:creator>Joshua Yoskowitz</dc:creator>
  <cp:lastModifiedBy>Joshua Yoskowitz</cp:lastModifiedBy>
  <cp:revision>23</cp:revision>
  <dcterms:created xsi:type="dcterms:W3CDTF">2019-12-18T19:16:57Z</dcterms:created>
  <dcterms:modified xsi:type="dcterms:W3CDTF">2019-12-18T21:00:51Z</dcterms:modified>
</cp:coreProperties>
</file>