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FB"/>
    <a:srgbClr val="0078D2"/>
    <a:srgbClr val="BAB2F8"/>
    <a:srgbClr val="DCD8FC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 varScale="1">
        <p:scale>
          <a:sx n="17" d="100"/>
          <a:sy n="17" d="100"/>
        </p:scale>
        <p:origin x="924" y="132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image" Target="../media/image5.wmf"/><Relationship Id="rId26" Type="http://schemas.openxmlformats.org/officeDocument/2006/relationships/image" Target="../media/image11.gif"/><Relationship Id="rId39" Type="http://schemas.openxmlformats.org/officeDocument/2006/relationships/image" Target="../media/image20.jpeg"/><Relationship Id="rId3" Type="http://schemas.openxmlformats.org/officeDocument/2006/relationships/notesSlide" Target="../notesSlides/notesSlide1.xml"/><Relationship Id="rId34" Type="http://schemas.openxmlformats.org/officeDocument/2006/relationships/image" Target="../media/image16.png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10.jpeg"/><Relationship Id="rId33" Type="http://schemas.openxmlformats.org/officeDocument/2006/relationships/image" Target="../media/image20.png"/><Relationship Id="rId38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9" Type="http://schemas.openxmlformats.org/officeDocument/2006/relationships/image" Target="../media/image14.emf"/><Relationship Id="rId41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24" Type="http://schemas.openxmlformats.org/officeDocument/2006/relationships/image" Target="../media/image9.jpeg"/><Relationship Id="rId32" Type="http://schemas.openxmlformats.org/officeDocument/2006/relationships/image" Target="../media/image15.jpeg"/><Relationship Id="rId37" Type="http://schemas.openxmlformats.org/officeDocument/2006/relationships/image" Target="../media/image18.jpg"/><Relationship Id="rId40" Type="http://schemas.openxmlformats.org/officeDocument/2006/relationships/image" Target="../media/image22.png"/><Relationship Id="rId5" Type="http://schemas.openxmlformats.org/officeDocument/2006/relationships/image" Target="../media/image8.jpeg"/><Relationship Id="rId23" Type="http://schemas.openxmlformats.org/officeDocument/2006/relationships/image" Target="../media/image14.png"/><Relationship Id="rId28" Type="http://schemas.openxmlformats.org/officeDocument/2006/relationships/image" Target="../media/image13.png"/><Relationship Id="rId36" Type="http://schemas.openxmlformats.org/officeDocument/2006/relationships/image" Target="../media/image17.jpe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1.png"/><Relationship Id="rId31" Type="http://schemas.openxmlformats.org/officeDocument/2006/relationships/image" Target="../media/image6.wmf"/><Relationship Id="rId4" Type="http://schemas.openxmlformats.org/officeDocument/2006/relationships/image" Target="../media/image7.tiff"/><Relationship Id="rId9" Type="http://schemas.openxmlformats.org/officeDocument/2006/relationships/image" Target="../media/image2.wmf"/><Relationship Id="rId27" Type="http://schemas.openxmlformats.org/officeDocument/2006/relationships/image" Target="../media/image12.png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12643019" y="5394959"/>
            <a:ext cx="12998422" cy="13276589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629980" y="5394959"/>
            <a:ext cx="11311612" cy="13276589"/>
          </a:xfrm>
          <a:prstGeom prst="roundRect">
            <a:avLst/>
          </a:prstGeom>
          <a:solidFill>
            <a:srgbClr val="D6D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3" y="5394960"/>
            <a:ext cx="14087649" cy="13276590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49171" y="19592794"/>
            <a:ext cx="12533429" cy="10787190"/>
          </a:xfrm>
          <a:prstGeom prst="roundRect">
            <a:avLst>
              <a:gd name="adj" fmla="val 14566"/>
            </a:avLst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solidFill>
            <a:srgbClr val="7D7DED">
              <a:alpha val="31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19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a DC High Voltage </a:t>
            </a:r>
            <a:r>
              <a:rPr lang="en-US" sz="6000" b="1" dirty="0" smtClean="0"/>
              <a:t>Photogun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</a:t>
            </a:r>
            <a:r>
              <a:rPr lang="en-US" sz="6000" smtClean="0">
                <a:latin typeface="Calibri" pitchFamily="34" charset="0"/>
              </a:rPr>
              <a:t>Suleiman and M</a:t>
            </a:r>
            <a:r>
              <a:rPr lang="en-US" sz="6000" dirty="0" smtClean="0">
                <a:latin typeface="Calibri" pitchFamily="34" charset="0"/>
              </a:rPr>
              <a:t>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endParaRPr lang="en-US" sz="6000" dirty="0" smtClean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855" y="6554212"/>
            <a:ext cx="9940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7" y="19592794"/>
            <a:ext cx="9207955" cy="10787190"/>
          </a:xfrm>
          <a:prstGeom prst="roundRect">
            <a:avLst/>
          </a:prstGeom>
          <a:gradFill flip="none" rotWithShape="1">
            <a:gsLst>
              <a:gs pos="10000">
                <a:srgbClr val="D6D1FB"/>
              </a:gs>
              <a:gs pos="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electron beam and measure its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starting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2016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impact of cathode solenoid on photogun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direct experience magnetizing high current electron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173200" y="5750694"/>
            <a:ext cx="9899000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Electron </a:t>
            </a:r>
            <a:r>
              <a:rPr lang="en-US" sz="2000" dirty="0"/>
              <a:t>beam is being used inside cooling solenoid </a:t>
            </a:r>
            <a:r>
              <a:rPr lang="en-US" sz="2000" dirty="0" smtClean="0"/>
              <a:t>where it </a:t>
            </a:r>
            <a:r>
              <a:rPr lang="en-US" sz="2000" dirty="0"/>
              <a:t>suffers an azimuthal kick when it enters. </a:t>
            </a:r>
            <a:r>
              <a:rPr lang="en-US" sz="2000" dirty="0" smtClean="0"/>
              <a:t>This </a:t>
            </a:r>
            <a:r>
              <a:rPr lang="en-US" sz="2000" dirty="0"/>
              <a:t>kick is </a:t>
            </a:r>
            <a:r>
              <a:rPr lang="en-US" sz="2000" dirty="0" smtClean="0"/>
              <a:t>cancelled </a:t>
            </a:r>
            <a:r>
              <a:rPr lang="en-US" sz="2000" dirty="0"/>
              <a:t>by an earlier kick at exit of </a:t>
            </a:r>
            <a:r>
              <a:rPr lang="en-US" sz="2000" dirty="0" smtClean="0"/>
              <a:t>cathode solenoid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32232601" y="19710737"/>
            <a:ext cx="7112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Plans and Summary</a:t>
            </a:r>
            <a:endParaRPr lang="en-US" sz="6000" dirty="0"/>
          </a:p>
        </p:txBody>
      </p:sp>
      <p:sp>
        <p:nvSpPr>
          <p:cNvPr id="87" name="TextBox 86"/>
          <p:cNvSpPr txBox="1"/>
          <p:nvPr/>
        </p:nvSpPr>
        <p:spPr>
          <a:xfrm>
            <a:off x="1621471" y="19717244"/>
            <a:ext cx="6303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Cathode Solenoid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716912" y="5562600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sp>
        <p:nvSpPr>
          <p:cNvPr id="92" name="Rounded Rectangle 91"/>
          <p:cNvSpPr/>
          <p:nvPr/>
        </p:nvSpPr>
        <p:spPr>
          <a:xfrm>
            <a:off x="14023126" y="19592794"/>
            <a:ext cx="16609274" cy="10802876"/>
          </a:xfrm>
          <a:prstGeom prst="roundRect">
            <a:avLst/>
          </a:prstGeom>
          <a:gradFill>
            <a:gsLst>
              <a:gs pos="0">
                <a:srgbClr val="D6D1FB"/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240000" y="19710737"/>
            <a:ext cx="4163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Simulations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018581" y="9690522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96832" y="10832925"/>
            <a:ext cx="10661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Electrons helical motion in strong magnetic field increases electron-ion interaction time, thereby significantly improving cooling efficiency. Electron-ion collisions that occur over many cyclotron oscillations and at distances larger than cyclotron radius are insensitive to electrons transverse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Cooling 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cyclotron motion also provides suppression of electron-ion </a:t>
            </a:r>
            <a:r>
              <a:rPr lang="en-US" sz="3200" dirty="0" smtClean="0"/>
              <a:t>recombination.</a:t>
            </a:r>
            <a:endParaRPr lang="en-US" sz="3200" dirty="0"/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95484"/>
              </p:ext>
            </p:extLst>
          </p:nvPr>
        </p:nvGraphicFramePr>
        <p:xfrm>
          <a:off x="14210324" y="11327826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" name="Equation" r:id="rId6" imgW="774360" imgH="419040" progId="Equation.3">
                  <p:embed/>
                </p:oleObj>
              </mc:Choice>
              <mc:Fallback>
                <p:oleObj name="Equation" r:id="rId6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0324" y="11327826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" name="Rounded Rectangular Callout 292"/>
          <p:cNvSpPr/>
          <p:nvPr/>
        </p:nvSpPr>
        <p:spPr bwMode="auto">
          <a:xfrm>
            <a:off x="17514807" y="10265156"/>
            <a:ext cx="2339878" cy="814324"/>
          </a:xfrm>
          <a:prstGeom prst="wedgeRoundRectCallout">
            <a:avLst>
              <a:gd name="adj1" fmla="val -25364"/>
              <a:gd name="adj2" fmla="val -116970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6658"/>
              </p:ext>
            </p:extLst>
          </p:nvPr>
        </p:nvGraphicFramePr>
        <p:xfrm>
          <a:off x="17478318" y="11421467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" name="Equation" r:id="rId8" imgW="952200" imgH="279360" progId="Equation.3">
                  <p:embed/>
                </p:oleObj>
              </mc:Choice>
              <mc:Fallback>
                <p:oleObj name="Equation" r:id="rId8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18" y="11421467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0851539" y="10357428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2964310" y="11408674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1.4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28198"/>
              </p:ext>
            </p:extLst>
          </p:nvPr>
        </p:nvGraphicFramePr>
        <p:xfrm>
          <a:off x="20851538" y="11327826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" name="Equation" r:id="rId10" imgW="876240" imgH="419040" progId="Equation.3">
                  <p:embed/>
                </p:oleObj>
              </mc:Choice>
              <mc:Fallback>
                <p:oleObj name="Equation" r:id="rId10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538" y="11327826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71387"/>
              </p:ext>
            </p:extLst>
          </p:nvPr>
        </p:nvGraphicFramePr>
        <p:xfrm>
          <a:off x="20864165" y="12165260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" name="Equation" r:id="rId12" imgW="672840" imgH="457200" progId="Equation.3">
                  <p:embed/>
                </p:oleObj>
              </mc:Choice>
              <mc:Fallback>
                <p:oleObj name="Equation" r:id="rId12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4165" y="12165260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14208879" y="10265156"/>
            <a:ext cx="2263001" cy="814324"/>
          </a:xfrm>
          <a:prstGeom prst="wedgeRoundRectCallout">
            <a:avLst>
              <a:gd name="adj1" fmla="val 35615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4.4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blipFill rotWithShape="1">
                <a:blip r:embed="rId16"/>
                <a:stretch>
                  <a:fillRect l="-1462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17497363" y="12256407"/>
            <a:ext cx="2303413" cy="824221"/>
            <a:chOff x="2835275" y="5880100"/>
            <a:chExt cx="2303413" cy="824221"/>
          </a:xfrm>
        </p:grpSpPr>
        <p:sp>
          <p:nvSpPr>
            <p:cNvPr id="303" name="TextBox 30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284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608812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8" name="Equation" r:id="rId17" imgW="723600" imgH="457200" progId="Equation.3">
                    <p:embed/>
                  </p:oleObj>
                </mc:Choice>
                <mc:Fallback>
                  <p:oleObj name="Equation" r:id="rId17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59855802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top-hat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4.4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59855802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/>
                    <a:gridCol w="2362006"/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9"/>
                          <a:stretch>
                            <a:fillRect t="-606667" r="-40756" b="-1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4.4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Rectangle 346"/>
              <p:cNvSpPr/>
              <p:nvPr/>
            </p:nvSpPr>
            <p:spPr>
              <a:xfrm>
                <a:off x="26968876" y="11408674"/>
                <a:ext cx="5300131" cy="2677656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:r>
                  <a:rPr lang="en-US" sz="2400" dirty="0" smtClean="0"/>
                  <a:t>1 </a:t>
                </a:r>
                <a:r>
                  <a:rPr lang="en-US" sz="2400" dirty="0"/>
                  <a:t>– </a:t>
                </a:r>
                <a:r>
                  <a:rPr lang="en-US" sz="2400" dirty="0" smtClean="0"/>
                  <a:t>5 mm, </a:t>
                </a:r>
                <a:r>
                  <a:rPr lang="en-US" sz="2400" dirty="0" err="1" smtClean="0"/>
                  <a:t>B</a:t>
                </a:r>
                <a:r>
                  <a:rPr lang="en-US" sz="2400" baseline="-25000" dirty="0" err="1" smtClean="0"/>
                  <a:t>z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Bunch </a:t>
                </a:r>
                <a:r>
                  <a:rPr lang="en-US" sz="2400" dirty="0" smtClean="0"/>
                  <a:t>charge</a:t>
                </a:r>
                <a:r>
                  <a:rPr lang="en-US" sz="2400" dirty="0"/>
                  <a:t>: 1 – 500 </a:t>
                </a:r>
                <a:r>
                  <a:rPr lang="en-US" sz="24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Frequency</a:t>
                </a:r>
                <a:r>
                  <a:rPr lang="en-US" sz="2400" dirty="0"/>
                  <a:t>: </a:t>
                </a:r>
                <a:r>
                  <a:rPr lang="en-US" sz="2400" dirty="0" smtClean="0"/>
                  <a:t>15 Hz </a:t>
                </a:r>
                <a:r>
                  <a:rPr lang="en-US" sz="2400" dirty="0"/>
                  <a:t>– </a:t>
                </a:r>
                <a:r>
                  <a:rPr lang="en-US" sz="24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Bunch length: </a:t>
                </a:r>
                <a:r>
                  <a:rPr lang="en-US" sz="2400" dirty="0"/>
                  <a:t>1</a:t>
                </a:r>
                <a:r>
                  <a:rPr lang="en-US" sz="2400" dirty="0" smtClean="0"/>
                  <a:t>0 – 100 ps</a:t>
                </a:r>
                <a:endParaRPr lang="en-US" sz="24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Average currents up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Gun </a:t>
                </a:r>
                <a:r>
                  <a:rPr lang="en-US" sz="2400" dirty="0"/>
                  <a:t>h</a:t>
                </a:r>
                <a:r>
                  <a:rPr lang="en-US" sz="2400" dirty="0" smtClean="0"/>
                  <a:t>igh voltage: 200 </a:t>
                </a:r>
                <a:r>
                  <a:rPr lang="en-US" sz="2400" dirty="0"/>
                  <a:t>– 350 </a:t>
                </a:r>
                <a:r>
                  <a:rPr lang="en-US" sz="2400" dirty="0" smtClean="0"/>
                  <a:t>kV</a:t>
                </a:r>
                <a:endParaRPr lang="en-US" sz="2400" dirty="0"/>
              </a:p>
            </p:txBody>
          </p:sp>
        </mc:Choice>
        <mc:Fallback xmlns="">
          <p:sp>
            <p:nvSpPr>
              <p:cNvPr id="347" name="Rectangle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876" y="11408674"/>
                <a:ext cx="5300131" cy="2677656"/>
              </a:xfrm>
              <a:prstGeom prst="rect">
                <a:avLst/>
              </a:prstGeom>
              <a:blipFill rotWithShape="1">
                <a:blip r:embed="rId23"/>
                <a:stretch>
                  <a:fillRect l="-1496" t="-1595" r="-921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TextBox 386"/>
          <p:cNvSpPr txBox="1"/>
          <p:nvPr/>
        </p:nvSpPr>
        <p:spPr>
          <a:xfrm>
            <a:off x="27127200" y="14748570"/>
            <a:ext cx="1264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Measure </a:t>
            </a:r>
            <a:r>
              <a:rPr lang="en-US" sz="2800" dirty="0"/>
              <a:t>mechanical angular </a:t>
            </a:r>
            <a:r>
              <a:rPr lang="en-US" sz="2800" dirty="0" smtClean="0"/>
              <a:t>momentum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Measure photocathode lifetime versus solenoid field at high currents (up to 32 mA) and high voltages (200 – 350 kV) limited by in-house HV </a:t>
            </a:r>
            <a:r>
              <a:rPr lang="en-US" sz="2800" dirty="0" smtClean="0"/>
              <a:t>supplies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Study beam halo and beam loss versus </a:t>
            </a:r>
            <a:r>
              <a:rPr lang="en-US" sz="2800" dirty="0" smtClean="0"/>
              <a:t>magnetization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Use skew quads – Round-to-Flat Beam </a:t>
            </a:r>
            <a:r>
              <a:rPr lang="en-US" sz="2800" dirty="0" smtClean="0"/>
              <a:t>(RTFB) </a:t>
            </a:r>
            <a:r>
              <a:rPr lang="en-US" sz="2800" dirty="0"/>
              <a:t>Transformer – to generate flat beam and measure horizontal and vertical emittances using slit </a:t>
            </a:r>
            <a:r>
              <a:rPr lang="en-US" sz="2800" dirty="0" smtClean="0"/>
              <a:t>method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Generate very high currents magnetized beam and study beam transport and RTFB versus electron bunch </a:t>
            </a:r>
            <a:r>
              <a:rPr lang="en-US" sz="2800" dirty="0" smtClean="0"/>
              <a:t>charge</a:t>
            </a:r>
            <a:endParaRPr lang="en-US" sz="2800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25908000"/>
            <a:ext cx="5266944" cy="3933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7616" y="20726400"/>
            <a:ext cx="4893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Provides </a:t>
            </a:r>
            <a:r>
              <a:rPr lang="en-US" sz="2400" dirty="0"/>
              <a:t>1.4 kG at cathode </a:t>
            </a:r>
            <a:r>
              <a:rPr lang="en-US" sz="2400" dirty="0" smtClean="0"/>
              <a:t>with standard molybdenum puck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Moly </a:t>
            </a:r>
            <a:r>
              <a:rPr lang="en-US" sz="2400" dirty="0"/>
              <a:t>and carbon steel hybrid </a:t>
            </a:r>
            <a:r>
              <a:rPr lang="en-US" sz="2400" dirty="0" smtClean="0"/>
              <a:t>puck</a:t>
            </a:r>
            <a:r>
              <a:rPr lang="en-US" sz="2400" dirty="0"/>
              <a:t> </a:t>
            </a:r>
            <a:r>
              <a:rPr lang="en-US" sz="2400" dirty="0" smtClean="0"/>
              <a:t>designed </a:t>
            </a:r>
            <a:r>
              <a:rPr lang="en-US" sz="2400" dirty="0"/>
              <a:t>to enhance field to </a:t>
            </a:r>
            <a:r>
              <a:rPr lang="en-US" sz="2400" dirty="0" smtClean="0"/>
              <a:t>2 </a:t>
            </a:r>
            <a:r>
              <a:rPr lang="en-US" sz="2400" dirty="0"/>
              <a:t>kG at </a:t>
            </a:r>
            <a:r>
              <a:rPr lang="en-US" sz="2400" dirty="0" smtClean="0"/>
              <a:t>cathode</a:t>
            </a:r>
            <a:endParaRPr lang="en-US" sz="2400" dirty="0"/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38" y="23082227"/>
            <a:ext cx="2656748" cy="2673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887" y="20732907"/>
            <a:ext cx="4653912" cy="3160392"/>
          </a:xfrm>
          <a:prstGeom prst="rect">
            <a:avLst/>
          </a:prstGeom>
        </p:spPr>
      </p:pic>
      <p:pic>
        <p:nvPicPr>
          <p:cNvPr id="176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0464" y="24043459"/>
            <a:ext cx="4801936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63" y="26624734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124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24286104" y="24079164"/>
            <a:ext cx="4136496" cy="22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9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800538"/>
              </p:ext>
            </p:extLst>
          </p:nvPr>
        </p:nvGraphicFramePr>
        <p:xfrm>
          <a:off x="23018750" y="21499513"/>
          <a:ext cx="36703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" name="Equation" r:id="rId30" imgW="1676160" imgH="419040" progId="Equation.3">
                  <p:embed/>
                </p:oleObj>
              </mc:Choice>
              <mc:Fallback>
                <p:oleObj name="Equation" r:id="rId30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0" y="21499513"/>
                        <a:ext cx="3670300" cy="996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" name="Picture 19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62793" y="26746200"/>
            <a:ext cx="3346315" cy="3249038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6826960" y="29412145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Carbon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Steel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542691" y="27821445"/>
            <a:ext cx="122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Stainless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Steel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837728" y="27646959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mm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9302186" y="27536957"/>
            <a:ext cx="692765" cy="1548836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 bwMode="auto">
          <a:xfrm>
            <a:off x="9278734" y="28311375"/>
            <a:ext cx="680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9302186" y="278255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 mm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8839200" y="27536956"/>
            <a:ext cx="439534" cy="1548837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7769309" y="28179453"/>
            <a:ext cx="123708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V="1">
            <a:off x="7853203" y="28879800"/>
            <a:ext cx="1795365" cy="886288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8041003" y="28370719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 mm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08" name="Straight Arrow Connector 207"/>
          <p:cNvCxnSpPr/>
          <p:nvPr/>
        </p:nvCxnSpPr>
        <p:spPr bwMode="auto">
          <a:xfrm>
            <a:off x="8892351" y="28570774"/>
            <a:ext cx="38638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9" name="Straight Arrow Connector 208"/>
          <p:cNvCxnSpPr/>
          <p:nvPr/>
        </p:nvCxnSpPr>
        <p:spPr bwMode="auto">
          <a:xfrm>
            <a:off x="8721005" y="27833295"/>
            <a:ext cx="148364" cy="13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0" name="Straight Arrow Connector 209"/>
          <p:cNvCxnSpPr>
            <a:stCxn id="211" idx="1"/>
          </p:cNvCxnSpPr>
          <p:nvPr/>
        </p:nvCxnSpPr>
        <p:spPr>
          <a:xfrm flipH="1">
            <a:off x="10245234" y="26428128"/>
            <a:ext cx="1143138" cy="732277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11388372" y="26228073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Molybdenum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>
              <a:xfrm>
                <a:off x="23083646" y="20062213"/>
                <a:ext cx="686295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Insert slit into beamline to select an emittance-dominated beamlet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:r>
                  <a:rPr lang="en-US" sz="2400" dirty="0" smtClean="0"/>
                  <a:t>beamlet </a:t>
                </a:r>
                <a:r>
                  <a:rPr lang="en-US" sz="2400" dirty="0"/>
                  <a:t>drift to </a:t>
                </a:r>
                <a:r>
                  <a:rPr lang="en-US" sz="2400" dirty="0" smtClean="0"/>
                  <a:t>screen </a:t>
                </a:r>
                <a:r>
                  <a:rPr lang="en-US" sz="2400" dirty="0"/>
                  <a:t>and image </a:t>
                </a:r>
                <a:r>
                  <a:rPr lang="en-US" sz="2400" dirty="0" smtClean="0"/>
                  <a:t>it</a:t>
                </a:r>
                <a:endParaRPr lang="en-US" sz="2400" dirty="0"/>
              </a:p>
              <a:p>
                <a:endParaRPr lang="en-US" sz="2400" b="1" dirty="0" smtClean="0"/>
              </a:p>
              <a:p>
                <a:endParaRPr lang="en-US" sz="2400" b="1" dirty="0" smtClean="0"/>
              </a:p>
              <a:p>
                <a:endParaRPr lang="en-US" sz="2400" b="1" dirty="0" smtClean="0"/>
              </a:p>
              <a:p>
                <a:endParaRPr lang="en-US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aseline="-25000" dirty="0" smtClean="0"/>
                  <a:t>  </a:t>
                </a:r>
                <a:r>
                  <a:rPr lang="en-US" sz="2000" dirty="0"/>
                  <a:t>beam radius measured at Diagnostic Cross 1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aseline="-25000" dirty="0" smtClean="0"/>
                  <a:t>  </a:t>
                </a:r>
                <a:r>
                  <a:rPr lang="en-US" sz="2000" dirty="0"/>
                  <a:t>beam radius measured at Diagnostic Cross 2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000" b="1" i="1" dirty="0"/>
                  <a:t>D</a:t>
                </a:r>
                <a:r>
                  <a:rPr lang="en-US" sz="2000" i="1" dirty="0"/>
                  <a:t>  </a:t>
                </a:r>
                <a:r>
                  <a:rPr lang="en-US" sz="2000" dirty="0"/>
                  <a:t>drift between two crosses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000" b="1" i="1" dirty="0" err="1"/>
                  <a:t>p</a:t>
                </a:r>
                <a:r>
                  <a:rPr lang="en-US" sz="2000" b="1" i="1" baseline="-25000" dirty="0" err="1"/>
                  <a:t>z</a:t>
                </a:r>
                <a:r>
                  <a:rPr lang="en-US" sz="2000" dirty="0"/>
                  <a:t>  beam longitudinal </a:t>
                </a:r>
                <a:r>
                  <a:rPr lang="en-US" sz="2000" dirty="0" smtClean="0"/>
                  <a:t>momentum</a:t>
                </a:r>
                <a:endParaRPr lang="en-US" sz="2000" dirty="0"/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3646" y="20062213"/>
                <a:ext cx="6862954" cy="3970318"/>
              </a:xfrm>
              <a:prstGeom prst="rect">
                <a:avLst/>
              </a:prstGeom>
              <a:blipFill rotWithShape="1">
                <a:blip r:embed="rId33"/>
                <a:stretch>
                  <a:fillRect l="-1243" t="-1075" r="-355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8130" y="10832925"/>
            <a:ext cx="5282540" cy="39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8785800" y="13310526"/>
            <a:ext cx="16104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Cathode Preparation </a:t>
            </a:r>
            <a:r>
              <a:rPr lang="en-US" sz="2000" dirty="0"/>
              <a:t>C</a:t>
            </a:r>
            <a:r>
              <a:rPr lang="en-US" sz="2000" dirty="0" smtClean="0"/>
              <a:t>hamber</a:t>
            </a:r>
            <a:endParaRPr lang="en-US" sz="2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38285815" y="10120281"/>
            <a:ext cx="668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Gun</a:t>
            </a:r>
            <a:endParaRPr lang="en-US" sz="2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33147000" y="13184748"/>
            <a:ext cx="12650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olenoid</a:t>
            </a:r>
            <a:endParaRPr lang="en-US" sz="2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32537400" y="12304151"/>
            <a:ext cx="16457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iagnostics</a:t>
            </a:r>
            <a:endParaRPr lang="en-US" sz="2000" dirty="0"/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34183100" y="11811000"/>
            <a:ext cx="1021300" cy="6778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4183100" y="11924323"/>
            <a:ext cx="1173700" cy="63304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V="1">
            <a:off x="34183100" y="12033255"/>
            <a:ext cx="1364566" cy="5874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71" idx="3"/>
          </p:cNvCxnSpPr>
          <p:nvPr/>
        </p:nvCxnSpPr>
        <p:spPr>
          <a:xfrm flipV="1">
            <a:off x="34412079" y="12376131"/>
            <a:ext cx="1504505" cy="100867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70" idx="2"/>
          </p:cNvCxnSpPr>
          <p:nvPr/>
        </p:nvCxnSpPr>
        <p:spPr>
          <a:xfrm flipH="1">
            <a:off x="37109400" y="10520391"/>
            <a:ext cx="1510655" cy="16295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69" idx="0"/>
          </p:cNvCxnSpPr>
          <p:nvPr/>
        </p:nvCxnSpPr>
        <p:spPr>
          <a:xfrm flipH="1" flipV="1">
            <a:off x="38311471" y="12813878"/>
            <a:ext cx="1279545" cy="49664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3" name="Table 1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569394"/>
                  </p:ext>
                </p:extLst>
              </p:nvPr>
            </p:nvGraphicFramePr>
            <p:xfrm>
              <a:off x="14247702" y="25910287"/>
              <a:ext cx="3506898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72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96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</a:t>
                          </a:r>
                          <a:r>
                            <a:rPr lang="en-US" sz="2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kG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Radius,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top-hat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mm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rms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Gaussian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 ps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Charge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Gun HV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 kV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3" name="Table 1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569394"/>
                  </p:ext>
                </p:extLst>
              </p:nvPr>
            </p:nvGraphicFramePr>
            <p:xfrm>
              <a:off x="14247702" y="25910287"/>
              <a:ext cx="3506898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7222"/>
                    <a:gridCol w="1059676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</a:t>
                          </a:r>
                          <a:r>
                            <a:rPr lang="en-US" sz="2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kG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5"/>
                          <a:stretch>
                            <a:fillRect t="-206154" r="-43284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mm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rms</a:t>
                          </a:r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Gaussian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 ps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Charge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Gun HV</a:t>
                          </a:r>
                          <a:r>
                            <a:rPr lang="en-US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350 kV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83" name="Group 182"/>
          <p:cNvGrpSpPr/>
          <p:nvPr/>
        </p:nvGrpSpPr>
        <p:grpSpPr>
          <a:xfrm>
            <a:off x="28923993" y="6813791"/>
            <a:ext cx="9099807" cy="3586069"/>
            <a:chOff x="141788" y="1616293"/>
            <a:chExt cx="9099807" cy="3586069"/>
          </a:xfrm>
        </p:grpSpPr>
        <p:grpSp>
          <p:nvGrpSpPr>
            <p:cNvPr id="184" name="Group 183"/>
            <p:cNvGrpSpPr/>
            <p:nvPr/>
          </p:nvGrpSpPr>
          <p:grpSpPr>
            <a:xfrm>
              <a:off x="141788" y="1616293"/>
              <a:ext cx="9099807" cy="3586069"/>
              <a:chOff x="61865" y="1616293"/>
              <a:chExt cx="9099807" cy="3586069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61865" y="1616293"/>
                <a:ext cx="9099807" cy="3586069"/>
                <a:chOff x="222342" y="591234"/>
                <a:chExt cx="9099807" cy="3586069"/>
              </a:xfrm>
            </p:grpSpPr>
            <p:pic>
              <p:nvPicPr>
                <p:cNvPr id="191" name="Picture 190"/>
                <p:cNvPicPr/>
                <p:nvPr/>
              </p:nvPicPr>
              <p:blipFill rotWithShape="1"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92" name="Straight Arrow Connector 191"/>
                <p:cNvCxnSpPr>
                  <a:stCxn id="194" idx="2"/>
                </p:cNvCxnSpPr>
                <p:nvPr/>
              </p:nvCxnSpPr>
              <p:spPr>
                <a:xfrm flipH="1">
                  <a:off x="838200" y="2225188"/>
                  <a:ext cx="1219201" cy="28941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/>
                <p:cNvSpPr txBox="1"/>
                <p:nvPr/>
              </p:nvSpPr>
              <p:spPr>
                <a:xfrm>
                  <a:off x="1609201" y="1517302"/>
                  <a:ext cx="8963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Green</a:t>
                  </a:r>
                </a:p>
                <a:p>
                  <a:pPr algn="ctr"/>
                  <a:r>
                    <a:rPr lang="en-US" sz="2000" dirty="0" smtClean="0"/>
                    <a:t>Laser</a:t>
                  </a:r>
                  <a:endParaRPr lang="en-US" sz="2000" dirty="0"/>
                </a:p>
              </p:txBody>
            </p:sp>
            <p:cxnSp>
              <p:nvCxnSpPr>
                <p:cNvPr id="204" name="Straight Arrow Connector 203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350983" y="1286024"/>
                  <a:ext cx="1154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Cathode</a:t>
                  </a:r>
                </a:p>
              </p:txBody>
            </p:sp>
            <p:cxnSp>
              <p:nvCxnSpPr>
                <p:cNvPr id="212" name="Straight Arrow Connector 211"/>
                <p:cNvCxnSpPr>
                  <a:stCxn id="213" idx="2"/>
                </p:cNvCxnSpPr>
                <p:nvPr/>
              </p:nvCxnSpPr>
              <p:spPr>
                <a:xfrm flipH="1">
                  <a:off x="1189612" y="2055911"/>
                  <a:ext cx="64120" cy="2241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790303" y="1655801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14" name="Straight Arrow Connector 213"/>
                <p:cNvCxnSpPr>
                  <a:stCxn id="215" idx="0"/>
                </p:cNvCxnSpPr>
                <p:nvPr/>
              </p:nvCxnSpPr>
              <p:spPr>
                <a:xfrm flipH="1" flipV="1">
                  <a:off x="838200" y="2613218"/>
                  <a:ext cx="267557" cy="3623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TextBox 214"/>
                <p:cNvSpPr txBox="1"/>
                <p:nvPr/>
              </p:nvSpPr>
              <p:spPr>
                <a:xfrm>
                  <a:off x="222342" y="2975557"/>
                  <a:ext cx="1766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9" name="Straight Arrow Connector 218"/>
                <p:cNvCxnSpPr>
                  <a:stCxn id="220" idx="1"/>
                  <a:endCxn id="217" idx="3"/>
                </p:cNvCxnSpPr>
                <p:nvPr/>
              </p:nvCxnSpPr>
              <p:spPr>
                <a:xfrm flipH="1">
                  <a:off x="1214617" y="945177"/>
                  <a:ext cx="431673" cy="2040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TextBox 219"/>
                <p:cNvSpPr txBox="1"/>
                <p:nvPr/>
              </p:nvSpPr>
              <p:spPr>
                <a:xfrm>
                  <a:off x="1646290" y="591234"/>
                  <a:ext cx="11849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4495782" y="787843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690509" y="3275798"/>
                  <a:ext cx="411394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0" name="Straight Arrow Connector 229"/>
                <p:cNvCxnSpPr/>
                <p:nvPr/>
              </p:nvCxnSpPr>
              <p:spPr>
                <a:xfrm flipH="1" flipV="1">
                  <a:off x="7051789" y="3054383"/>
                  <a:ext cx="1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/>
                <p:nvPr/>
              </p:nvCxnSpPr>
              <p:spPr>
                <a:xfrm>
                  <a:off x="8214654" y="1397443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5942287" y="3469417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6984650" y="711643"/>
                  <a:ext cx="23374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187" name="Oval 18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2577779" y="2762210"/>
                <a:ext cx="165421" cy="287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2546162" y="1812902"/>
                <a:ext cx="12971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Injector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185" name="Straight Arrow Connector 184"/>
            <p:cNvCxnSpPr/>
            <p:nvPr/>
          </p:nvCxnSpPr>
          <p:spPr>
            <a:xfrm flipV="1">
              <a:off x="3678995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03" y="20872566"/>
            <a:ext cx="4805363" cy="4624388"/>
          </a:xfrm>
          <a:prstGeom prst="rect">
            <a:avLst/>
          </a:prstGeom>
        </p:spPr>
      </p:pic>
      <p:cxnSp>
        <p:nvCxnSpPr>
          <p:cNvPr id="244" name="Straight Arrow Connector 243"/>
          <p:cNvCxnSpPr/>
          <p:nvPr/>
        </p:nvCxnSpPr>
        <p:spPr>
          <a:xfrm flipV="1">
            <a:off x="10443684" y="23622001"/>
            <a:ext cx="0" cy="2139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9780876" y="25739305"/>
            <a:ext cx="1568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Hybrid Puck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6" name="Straight Arrow Connector 245"/>
          <p:cNvCxnSpPr>
            <a:stCxn id="247" idx="3"/>
          </p:cNvCxnSpPr>
          <p:nvPr/>
        </p:nvCxnSpPr>
        <p:spPr>
          <a:xfrm flipV="1">
            <a:off x="7769309" y="22479000"/>
            <a:ext cx="1069891" cy="507832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6513837" y="22479000"/>
            <a:ext cx="125547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Cathode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Solenoid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Magnet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14401800" y="7148576"/>
            <a:ext cx="10668000" cy="2683649"/>
            <a:chOff x="-715924" y="924672"/>
            <a:chExt cx="10668000" cy="2683649"/>
          </a:xfrm>
        </p:grpSpPr>
        <p:grpSp>
          <p:nvGrpSpPr>
            <p:cNvPr id="157" name="Group 156"/>
            <p:cNvGrpSpPr/>
            <p:nvPr/>
          </p:nvGrpSpPr>
          <p:grpSpPr>
            <a:xfrm>
              <a:off x="-715924" y="924672"/>
              <a:ext cx="10668000" cy="2683649"/>
              <a:chOff x="-715924" y="924672"/>
              <a:chExt cx="10668000" cy="2683649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-715924" y="924672"/>
                <a:ext cx="10668000" cy="2683649"/>
                <a:chOff x="-715924" y="924672"/>
                <a:chExt cx="10668000" cy="2683649"/>
              </a:xfrm>
            </p:grpSpPr>
            <p:cxnSp>
              <p:nvCxnSpPr>
                <p:cNvPr id="166" name="Straight Arrow Connector 165"/>
                <p:cNvCxnSpPr/>
                <p:nvPr/>
              </p:nvCxnSpPr>
              <p:spPr bwMode="auto">
                <a:xfrm>
                  <a:off x="5769456" y="2551894"/>
                  <a:ext cx="205557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67" name="TextBox 166"/>
                <p:cNvSpPr txBox="1"/>
                <p:nvPr/>
              </p:nvSpPr>
              <p:spPr>
                <a:xfrm>
                  <a:off x="7772400" y="220980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ion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5783104" y="2317079"/>
                  <a:ext cx="1831580" cy="138046"/>
                  <a:chOff x="3049707" y="3272417"/>
                  <a:chExt cx="1831580" cy="138046"/>
                </a:xfrm>
              </p:grpSpPr>
              <p:pic>
                <p:nvPicPr>
                  <p:cNvPr id="274" name="Picture 27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72201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5" name="Picture 27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149753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6" name="Picture 27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551508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7" name="Picture 27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24144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49" name="TextBox 248"/>
                <p:cNvSpPr txBox="1"/>
                <p:nvPr/>
              </p:nvSpPr>
              <p:spPr>
                <a:xfrm>
                  <a:off x="6639905" y="1929496"/>
                  <a:ext cx="1096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/>
                      </a:solidFill>
                    </a:rPr>
                    <a:t>electron</a:t>
                  </a:r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  <p:grpSp>
              <p:nvGrpSpPr>
                <p:cNvPr id="250" name="Group 249"/>
                <p:cNvGrpSpPr/>
                <p:nvPr/>
              </p:nvGrpSpPr>
              <p:grpSpPr>
                <a:xfrm>
                  <a:off x="-715924" y="924672"/>
                  <a:ext cx="10668000" cy="2683649"/>
                  <a:chOff x="-715924" y="924672"/>
                  <a:chExt cx="10668000" cy="2683649"/>
                </a:xfrm>
              </p:grpSpPr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-715924" y="924672"/>
                    <a:ext cx="10668000" cy="2683649"/>
                    <a:chOff x="-711489" y="758051"/>
                    <a:chExt cx="10668000" cy="2683649"/>
                  </a:xfrm>
                </p:grpSpPr>
                <p:sp>
                  <p:nvSpPr>
                    <p:cNvPr id="254" name="Rectangle 253"/>
                    <p:cNvSpPr/>
                    <p:nvPr/>
                  </p:nvSpPr>
                  <p:spPr bwMode="auto">
                    <a:xfrm>
                      <a:off x="882650" y="2324100"/>
                      <a:ext cx="69850" cy="381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255" name="Rectangle 254"/>
                    <p:cNvSpPr/>
                    <p:nvPr/>
                  </p:nvSpPr>
                  <p:spPr bwMode="auto">
                    <a:xfrm>
                      <a:off x="596900" y="3289300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256" name="Rounded Rectangular Callout 255"/>
                    <p:cNvSpPr/>
                    <p:nvPr/>
                  </p:nvSpPr>
                  <p:spPr bwMode="auto">
                    <a:xfrm>
                      <a:off x="-711489" y="768044"/>
                      <a:ext cx="1331954" cy="700024"/>
                    </a:xfrm>
                    <a:prstGeom prst="wedgeRoundRectCallout">
                      <a:avLst>
                        <a:gd name="adj1" fmla="val 65435"/>
                        <a:gd name="adj2" fmla="val 52384"/>
                        <a:gd name="adj3" fmla="val 16667"/>
                      </a:avLst>
                    </a:prstGeom>
                    <a:noFill/>
                    <a:ln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Cathode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Solenoid</a:t>
                      </a:r>
                    </a:p>
                  </p:txBody>
                </p:sp>
                <p:grpSp>
                  <p:nvGrpSpPr>
                    <p:cNvPr id="257" name="Group 256"/>
                    <p:cNvGrpSpPr/>
                    <p:nvPr/>
                  </p:nvGrpSpPr>
                  <p:grpSpPr>
                    <a:xfrm>
                      <a:off x="171450" y="1612900"/>
                      <a:ext cx="1562100" cy="1752600"/>
                      <a:chOff x="171450" y="1612900"/>
                      <a:chExt cx="1562100" cy="1752600"/>
                    </a:xfrm>
                  </p:grpSpPr>
                  <p:cxnSp>
                    <p:nvCxnSpPr>
                      <p:cNvPr id="271" name="Straight Arrow Connector 270"/>
                      <p:cNvCxnSpPr/>
                      <p:nvPr/>
                    </p:nvCxnSpPr>
                    <p:spPr bwMode="auto">
                      <a:xfrm>
                        <a:off x="171450" y="2527300"/>
                        <a:ext cx="1485900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2" name="Arc 271"/>
                      <p:cNvSpPr/>
                      <p:nvPr/>
                    </p:nvSpPr>
                    <p:spPr bwMode="auto">
                      <a:xfrm>
                        <a:off x="171450" y="2705100"/>
                        <a:ext cx="1562100" cy="660400"/>
                      </a:xfrm>
                      <a:prstGeom prst="arc">
                        <a:avLst>
                          <a:gd name="adj1" fmla="val 11270080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273" name="Arc 272"/>
                      <p:cNvSpPr/>
                      <p:nvPr/>
                    </p:nvSpPr>
                    <p:spPr bwMode="auto">
                      <a:xfrm rot="10800000">
                        <a:off x="171450" y="1612900"/>
                        <a:ext cx="1562100" cy="660400"/>
                      </a:xfrm>
                      <a:prstGeom prst="arc">
                        <a:avLst>
                          <a:gd name="adj1" fmla="val 11475052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sp>
                  <p:nvSpPr>
                    <p:cNvPr id="258" name="Rectangle 257"/>
                    <p:cNvSpPr/>
                    <p:nvPr/>
                  </p:nvSpPr>
                  <p:spPr bwMode="auto">
                    <a:xfrm>
                      <a:off x="620465" y="1536700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5696398" y="758051"/>
                      <a:ext cx="4260113" cy="2656727"/>
                      <a:chOff x="6273801" y="792931"/>
                      <a:chExt cx="4260113" cy="2656727"/>
                    </a:xfrm>
                  </p:grpSpPr>
                  <p:cxnSp>
                    <p:nvCxnSpPr>
                      <p:cNvPr id="267" name="Straight Arrow Connector 266"/>
                      <p:cNvCxnSpPr/>
                      <p:nvPr/>
                    </p:nvCxnSpPr>
                    <p:spPr bwMode="auto">
                      <a:xfrm>
                        <a:off x="6273801" y="2527300"/>
                        <a:ext cx="2542942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8" name="Rounded Rectangular Callout 267"/>
                      <p:cNvSpPr/>
                      <p:nvPr/>
                    </p:nvSpPr>
                    <p:spPr bwMode="auto">
                      <a:xfrm>
                        <a:off x="9243518" y="792931"/>
                        <a:ext cx="1290396" cy="700024"/>
                      </a:xfrm>
                      <a:prstGeom prst="wedgeRoundRectCallout">
                        <a:avLst>
                          <a:gd name="adj1" fmla="val -70391"/>
                          <a:gd name="adj2" fmla="val 41969"/>
                          <a:gd name="adj3" fmla="val 16667"/>
                        </a:avLst>
                      </a:prstGeom>
                      <a:noFill/>
                      <a:ln w="952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2000" dirty="0" smtClean="0"/>
                          <a:t>Cooling </a:t>
                        </a:r>
                        <a:r>
                          <a: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269" name="Rectangle 268"/>
                      <p:cNvSpPr/>
                      <p:nvPr/>
                    </p:nvSpPr>
                    <p:spPr bwMode="auto">
                      <a:xfrm>
                        <a:off x="6397468" y="1509601"/>
                        <a:ext cx="2549682" cy="13817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270" name="Rectangle 269"/>
                      <p:cNvSpPr/>
                      <p:nvPr/>
                    </p:nvSpPr>
                    <p:spPr bwMode="auto">
                      <a:xfrm>
                        <a:off x="6397468" y="3289299"/>
                        <a:ext cx="2549682" cy="16035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pic>
                  <p:nvPicPr>
                    <p:cNvPr id="263" name="Picture 26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11" t="37042" r="-3116" b="7975"/>
                    <a:stretch/>
                  </p:blipFill>
                  <p:spPr bwMode="auto">
                    <a:xfrm rot="5400000">
                      <a:off x="1110091" y="2151813"/>
                      <a:ext cx="206331" cy="5215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64" name="Rectangle 263"/>
                    <p:cNvSpPr/>
                    <p:nvPr/>
                  </p:nvSpPr>
                  <p:spPr>
                    <a:xfrm>
                      <a:off x="3555711" y="2368334"/>
                      <a:ext cx="381000" cy="292531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cxnSp>
                  <p:nvCxnSpPr>
                    <p:cNvPr id="265" name="Straight Arrow Connector 264"/>
                    <p:cNvCxnSpPr>
                      <a:stCxn id="266" idx="2"/>
                      <a:endCxn id="264" idx="0"/>
                    </p:cNvCxnSpPr>
                    <p:nvPr/>
                  </p:nvCxnSpPr>
                  <p:spPr>
                    <a:xfrm flipH="1">
                      <a:off x="3746211" y="1881755"/>
                      <a:ext cx="846" cy="48657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6" name="TextBox 265"/>
                    <p:cNvSpPr txBox="1"/>
                    <p:nvPr/>
                  </p:nvSpPr>
                  <p:spPr>
                    <a:xfrm>
                      <a:off x="2947803" y="1481645"/>
                      <a:ext cx="1598508" cy="40011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SRF LINAC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52" name="Straight Arrow Connector 251"/>
                  <p:cNvCxnSpPr/>
                  <p:nvPr/>
                </p:nvCxnSpPr>
                <p:spPr bwMode="auto">
                  <a:xfrm>
                    <a:off x="5884131" y="3175000"/>
                    <a:ext cx="2364593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Arrow Connector 252"/>
                  <p:cNvCxnSpPr/>
                  <p:nvPr/>
                </p:nvCxnSpPr>
                <p:spPr bwMode="auto">
                  <a:xfrm>
                    <a:off x="5867399" y="1954896"/>
                    <a:ext cx="237744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63" name="Picture 162"/>
              <p:cNvPicPr>
                <a:picLocks noChangeAspect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1831096" y="2114755"/>
                <a:ext cx="1158247" cy="1158331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8296652" y="2353001"/>
                <a:ext cx="694948" cy="694999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4808979" y="2346421"/>
                <a:ext cx="694948" cy="694999"/>
              </a:xfrm>
              <a:prstGeom prst="rect">
                <a:avLst/>
              </a:prstGeom>
            </p:spPr>
          </p:pic>
        </p:grpSp>
        <p:sp>
          <p:nvSpPr>
            <p:cNvPr id="158" name="Arc 157"/>
            <p:cNvSpPr/>
            <p:nvPr/>
          </p:nvSpPr>
          <p:spPr bwMode="auto">
            <a:xfrm flipH="1">
              <a:off x="8013011" y="3177594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9" name="Arc 158"/>
            <p:cNvSpPr/>
            <p:nvPr/>
          </p:nvSpPr>
          <p:spPr bwMode="auto">
            <a:xfrm>
              <a:off x="5690374" y="3175000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0" name="Arc 159"/>
            <p:cNvSpPr/>
            <p:nvPr/>
          </p:nvSpPr>
          <p:spPr bwMode="auto">
            <a:xfrm flipH="1" flipV="1">
              <a:off x="8032655" y="1548496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1" name="Arc 160"/>
            <p:cNvSpPr/>
            <p:nvPr/>
          </p:nvSpPr>
          <p:spPr bwMode="auto">
            <a:xfrm flipV="1">
              <a:off x="5671953" y="1548496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cxnSp>
        <p:nvCxnSpPr>
          <p:cNvPr id="153" name="Straight Arrow Connector 152"/>
          <p:cNvCxnSpPr/>
          <p:nvPr/>
        </p:nvCxnSpPr>
        <p:spPr>
          <a:xfrm flipH="1">
            <a:off x="9959667" y="26139415"/>
            <a:ext cx="3133" cy="488768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247" idx="1"/>
          </p:cNvCxnSpPr>
          <p:nvPr/>
        </p:nvCxnSpPr>
        <p:spPr>
          <a:xfrm flipH="1">
            <a:off x="5512486" y="22986832"/>
            <a:ext cx="1001351" cy="507831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9906000" y="22980134"/>
            <a:ext cx="38099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/>
              <a:t>9 cm</a:t>
            </a:r>
            <a:endParaRPr lang="en-US" sz="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488704" y="22860000"/>
            <a:ext cx="76201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10876600" y="22864138"/>
            <a:ext cx="91440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6466</TotalTime>
  <Words>558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Cambria Math</vt:lpstr>
      <vt:lpstr>Times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423</cp:revision>
  <cp:lastPrinted>2015-04-27T18:07:56Z</cp:lastPrinted>
  <dcterms:created xsi:type="dcterms:W3CDTF">2012-07-12T18:27:22Z</dcterms:created>
  <dcterms:modified xsi:type="dcterms:W3CDTF">2016-09-12T15:19:11Z</dcterms:modified>
</cp:coreProperties>
</file>