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FB"/>
    <a:srgbClr val="0078D2"/>
    <a:srgbClr val="BAB2F8"/>
    <a:srgbClr val="DCD8FC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>
        <p:scale>
          <a:sx n="40" d="100"/>
          <a:sy n="40" d="100"/>
        </p:scale>
        <p:origin x="-2562" y="-4476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image" Target="../media/image10.png"/><Relationship Id="rId26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gif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pn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9.jpeg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24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2.jpeg"/><Relationship Id="rId28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jpeg"/><Relationship Id="rId4" Type="http://schemas.openxmlformats.org/officeDocument/2006/relationships/image" Target="../media/image6.tiff"/><Relationship Id="rId9" Type="http://schemas.openxmlformats.org/officeDocument/2006/relationships/image" Target="../media/image2.wmf"/><Relationship Id="rId14" Type="http://schemas.openxmlformats.org/officeDocument/2006/relationships/image" Target="../media/image8.png"/><Relationship Id="rId22" Type="http://schemas.openxmlformats.org/officeDocument/2006/relationships/image" Target="../media/image11.jpeg"/><Relationship Id="rId27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solidFill>
            <a:srgbClr val="D6D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rgbClr val="7D7DED">
              <a:alpha val="31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September 29,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5" y="6554212"/>
            <a:ext cx="9940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200" dirty="0" smtClean="0"/>
              <a:t>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gradFill flip="none" rotWithShape="1">
            <a:gsLst>
              <a:gs pos="10000">
                <a:srgbClr val="D6D1FB"/>
              </a:gs>
              <a:gs pos="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electron beam and measure its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starting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2016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impact of cathode solenoid on photogun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direct experience magnetizing high current electron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85000" y="19786937"/>
            <a:ext cx="7112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Plans and Summary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1711522" y="19786937"/>
            <a:ext cx="3393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Beamline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945512" y="5613737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23126" y="19592794"/>
            <a:ext cx="16609274" cy="10802876"/>
          </a:xfrm>
          <a:prstGeom prst="roundRect">
            <a:avLst/>
          </a:prstGeom>
          <a:gradFill>
            <a:gsLst>
              <a:gs pos="0">
                <a:srgbClr val="D6D1FB"/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337471" y="19786937"/>
            <a:ext cx="6303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Cathode Solenoid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10185737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1301472"/>
            <a:ext cx="10661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Electrons helical motion in strong magnetic field increases electron-ion interaction time, thereby significantly improving cooling efficiency. Electron-ion collisions that occur over many cyclotron oscillations and at distances larger than cyclotron radius are insensitive to electrons transverse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Cooling 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cyclotron motion also provides suppression of electron-ion </a:t>
            </a:r>
            <a:r>
              <a:rPr lang="en-US" sz="3200" dirty="0" smtClean="0"/>
              <a:t>recombination.</a:t>
            </a:r>
            <a:endParaRPr lang="en-US" sz="3200" dirty="0"/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95484"/>
              </p:ext>
            </p:extLst>
          </p:nvPr>
        </p:nvGraphicFramePr>
        <p:xfrm>
          <a:off x="14210324" y="11327826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" name="Equation" r:id="rId6" imgW="774360" imgH="419040" progId="Equation.3">
                  <p:embed/>
                </p:oleObj>
              </mc:Choice>
              <mc:Fallback>
                <p:oleObj name="Equation" r:id="rId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324" y="11327826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6658"/>
              </p:ext>
            </p:extLst>
          </p:nvPr>
        </p:nvGraphicFramePr>
        <p:xfrm>
          <a:off x="17478318" y="11421467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" name="Equation" r:id="rId8" imgW="952200" imgH="279360" progId="Equation.3">
                  <p:embed/>
                </p:oleObj>
              </mc:Choice>
              <mc:Fallback>
                <p:oleObj name="Equation" r:id="rId8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18" y="11421467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0851539" y="10357428"/>
            <a:ext cx="2295058" cy="814324"/>
          </a:xfrm>
          <a:prstGeom prst="wedgeRoundRectCallout">
            <a:avLst>
              <a:gd name="adj1" fmla="val -55760"/>
              <a:gd name="adj2" fmla="val -121449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4310" y="1140867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28198"/>
              </p:ext>
            </p:extLst>
          </p:nvPr>
        </p:nvGraphicFramePr>
        <p:xfrm>
          <a:off x="20851538" y="11327826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538" y="11327826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71387"/>
              </p:ext>
            </p:extLst>
          </p:nvPr>
        </p:nvGraphicFramePr>
        <p:xfrm>
          <a:off x="20864165" y="12165260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165" y="12165260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14208879" y="10265156"/>
            <a:ext cx="2263001" cy="814324"/>
          </a:xfrm>
          <a:prstGeom prst="wedgeRoundRectCallout">
            <a:avLst>
              <a:gd name="adj1" fmla="val 13419"/>
              <a:gd name="adj2" fmla="val -1058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blipFill>
                <a:blip r:embed="rId14"/>
                <a:stretch>
                  <a:fillRect l="-1462" t="-3125" r="-58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17497363" y="12256407"/>
            <a:ext cx="2303413" cy="824221"/>
            <a:chOff x="2835275" y="5880100"/>
            <a:chExt cx="2303413" cy="824221"/>
          </a:xfrm>
        </p:grpSpPr>
        <p:sp>
          <p:nvSpPr>
            <p:cNvPr id="303" name="TextBox 30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608812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" name="Equation" r:id="rId15" imgW="723600" imgH="457200" progId="Equation.3">
                    <p:embed/>
                  </p:oleObj>
                </mc:Choice>
                <mc:Fallback>
                  <p:oleObj name="Equation" r:id="rId15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10" t="-606667" r="-40966" b="-1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Rectangle 346"/>
              <p:cNvSpPr/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1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5 mm, </a:t>
                </a:r>
                <a:r>
                  <a:rPr lang="en-US" sz="2800" dirty="0" err="1" smtClean="0"/>
                  <a:t>B</a:t>
                </a:r>
                <a:r>
                  <a:rPr lang="en-US" sz="2800" baseline="-25000" dirty="0" err="1" smtClean="0"/>
                  <a:t>z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Bunch </a:t>
                </a:r>
                <a:r>
                  <a:rPr lang="en-US" sz="2800" dirty="0" smtClean="0"/>
                  <a:t>charge</a:t>
                </a:r>
                <a:r>
                  <a:rPr lang="en-US" sz="2800" dirty="0"/>
                  <a:t>: 1 – 500 </a:t>
                </a:r>
                <a:r>
                  <a:rPr lang="en-US" sz="28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Frequency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15 Hz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length: </a:t>
                </a:r>
                <a:r>
                  <a:rPr lang="en-US" sz="2800" dirty="0"/>
                  <a:t>1</a:t>
                </a:r>
                <a:r>
                  <a:rPr lang="en-US" sz="2800" dirty="0" smtClean="0"/>
                  <a:t>0 – 100 ps</a:t>
                </a:r>
                <a:endParaRPr lang="en-US" sz="28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Average currents up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Gun </a:t>
                </a:r>
                <a:r>
                  <a:rPr lang="en-US" sz="2800" dirty="0"/>
                  <a:t>h</a:t>
                </a:r>
                <a:r>
                  <a:rPr lang="en-US" sz="2800" dirty="0" smtClean="0"/>
                  <a:t>igh voltage: 200 </a:t>
                </a:r>
                <a:r>
                  <a:rPr lang="en-US" sz="2800" dirty="0"/>
                  <a:t>– 350 </a:t>
                </a:r>
                <a:r>
                  <a:rPr lang="en-US" sz="2800" dirty="0" smtClean="0"/>
                  <a:t>kV</a:t>
                </a:r>
                <a:endParaRPr lang="en-US" sz="2800" dirty="0"/>
              </a:p>
            </p:txBody>
          </p:sp>
        </mc:Choice>
        <mc:Fallback xmlns="">
          <p:sp>
            <p:nvSpPr>
              <p:cNvPr id="347" name="Rectangle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blipFill>
                <a:blip r:embed="rId18"/>
                <a:stretch>
                  <a:fillRect l="-1693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27127200" y="14748570"/>
            <a:ext cx="1264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 </a:t>
            </a:r>
            <a:r>
              <a:rPr lang="en-US" sz="2800" dirty="0"/>
              <a:t>mechanical 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Measure photocathode lifetime versus solenoid field at high currents (up to 32 mA) and high voltages (200 – 350 kV) limited by in-house HV </a:t>
            </a:r>
            <a:r>
              <a:rPr lang="en-US" sz="2800" dirty="0" smtClean="0"/>
              <a:t>supplies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Study beam halo and beam loss versus </a:t>
            </a:r>
            <a:r>
              <a:rPr lang="en-US" sz="2800" dirty="0" smtClean="0"/>
              <a:t>magnetization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Use skew quads – Round-to-Flat Beam </a:t>
            </a:r>
            <a:r>
              <a:rPr lang="en-US" sz="2800" dirty="0" smtClean="0"/>
              <a:t>(RTFB) </a:t>
            </a:r>
            <a:r>
              <a:rPr lang="en-US" sz="2800" dirty="0"/>
              <a:t>Transformer – to generate flat beam and measure horizontal and vertical emittances using slit </a:t>
            </a:r>
            <a:r>
              <a:rPr lang="en-US" sz="2800" dirty="0" smtClean="0"/>
              <a:t>method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Generate very high currents magnetized beam and study beam transport and RTFB versus electron bunch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28923993" y="6813791"/>
            <a:ext cx="9099807" cy="3586069"/>
            <a:chOff x="141788" y="1616293"/>
            <a:chExt cx="9099807" cy="35860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141788" y="1616293"/>
              <a:ext cx="9099807" cy="3586069"/>
              <a:chOff x="61865" y="1616293"/>
              <a:chExt cx="9099807" cy="3586069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865" y="1616293"/>
                <a:ext cx="9099807" cy="3586069"/>
                <a:chOff x="222342" y="591234"/>
                <a:chExt cx="9099807" cy="3586069"/>
              </a:xfrm>
            </p:grpSpPr>
            <p:pic>
              <p:nvPicPr>
                <p:cNvPr id="191" name="Picture 190"/>
                <p:cNvPicPr/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92" name="Straight Arrow Connector 191"/>
                <p:cNvCxnSpPr>
                  <a:stCxn id="194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solidFill>
                    <a:srgbClr val="92D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/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Green</a:t>
                  </a:r>
                </a:p>
                <a:p>
                  <a:pPr algn="ctr"/>
                  <a:r>
                    <a:rPr lang="en-US" sz="2000" dirty="0" smtClean="0"/>
                    <a:t>Laser</a:t>
                  </a:r>
                  <a:endParaRPr lang="en-US" sz="2000" dirty="0"/>
                </a:p>
              </p:txBody>
            </p: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Cathode</a:t>
                  </a:r>
                </a:p>
              </p:txBody>
            </p:sp>
            <p:cxnSp>
              <p:nvCxnSpPr>
                <p:cNvPr id="212" name="Straight Arrow Connector 211"/>
                <p:cNvCxnSpPr>
                  <a:stCxn id="213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14" name="Straight Arrow Connector 213"/>
                <p:cNvCxnSpPr>
                  <a:stCxn id="215" idx="0"/>
                </p:cNvCxnSpPr>
                <p:nvPr/>
              </p:nvCxnSpPr>
              <p:spPr>
                <a:xfrm flipH="1" flipV="1">
                  <a:off x="838200" y="2613218"/>
                  <a:ext cx="267557" cy="362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222342" y="2975557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9" name="Straight Arrow Connector 218"/>
                <p:cNvCxnSpPr>
                  <a:stCxn id="220" idx="1"/>
                  <a:endCxn id="217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/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4495782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690509" y="3275798"/>
                  <a:ext cx="411394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7051789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>
                <a:xfrm>
                  <a:off x="8214654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5942287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6984650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187" name="Oval 18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546162" y="1812902"/>
                <a:ext cx="12971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Injector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185" name="Straight Arrow Connector 184"/>
            <p:cNvCxnSpPr/>
            <p:nvPr/>
          </p:nvCxnSpPr>
          <p:spPr>
            <a:xfrm flipV="1">
              <a:off x="3678995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5" name="Content Placeholder 2"/>
          <p:cNvSpPr txBox="1">
            <a:spLocks/>
          </p:cNvSpPr>
          <p:nvPr/>
        </p:nvSpPr>
        <p:spPr>
          <a:xfrm>
            <a:off x="866528" y="21134292"/>
            <a:ext cx="5776078" cy="85075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CsSb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 Preparation Chamber,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Gun and Beamline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1 mA to dump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(non-magnetized)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buClrTx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Fay Hannon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ASTRA and GPT simulation to design beamline and to locate magnets and diagnostics at optimum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magnetized electron beam properties along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beamline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various starting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a round to flat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111" y="22336645"/>
            <a:ext cx="7899170" cy="5897880"/>
          </a:xfrm>
          <a:prstGeom prst="rect">
            <a:avLst/>
          </a:prstGeom>
        </p:spPr>
      </p:pic>
      <p:sp>
        <p:nvSpPr>
          <p:cNvPr id="349" name="Content Placeholder 2"/>
          <p:cNvSpPr txBox="1">
            <a:spLocks/>
          </p:cNvSpPr>
          <p:nvPr/>
        </p:nvSpPr>
        <p:spPr>
          <a:xfrm>
            <a:off x="14580052" y="21011300"/>
            <a:ext cx="6792061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Cathode Solenoid Magnet</a:t>
            </a:r>
          </a:p>
          <a:p>
            <a:pPr>
              <a:buClrTx/>
              <a:buFont typeface="Arial" panose="020B0604020202020204" pitchFamily="34" charset="0"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Mapped and installed at GTS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Content Placeholder 2"/>
          <p:cNvSpPr txBox="1">
            <a:spLocks/>
          </p:cNvSpPr>
          <p:nvPr/>
        </p:nvSpPr>
        <p:spPr>
          <a:xfrm>
            <a:off x="14904963" y="28230080"/>
            <a:ext cx="5961770" cy="14879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Pucks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Tx/>
              <a:buFont typeface="Arial" panose="020B0604020202020204" pitchFamily="34" charset="0"/>
              <a:buChar char="̵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nhance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cathode to 2.0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1" name="Picture 3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161" y="22537698"/>
            <a:ext cx="6648450" cy="4514850"/>
          </a:xfrm>
          <a:prstGeom prst="rect">
            <a:avLst/>
          </a:prstGeom>
        </p:spPr>
      </p:pic>
      <p:pic>
        <p:nvPicPr>
          <p:cNvPr id="352" name="Picture 35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 rot="5400000">
            <a:off x="23861709" y="27768026"/>
            <a:ext cx="2514513" cy="2147435"/>
          </a:xfrm>
          <a:prstGeom prst="rect">
            <a:avLst/>
          </a:prstGeom>
        </p:spPr>
      </p:pic>
      <p:cxnSp>
        <p:nvCxnSpPr>
          <p:cNvPr id="353" name="Straight Arrow Connector 352"/>
          <p:cNvCxnSpPr>
            <a:stCxn id="354" idx="3"/>
          </p:cNvCxnSpPr>
          <p:nvPr/>
        </p:nvCxnSpPr>
        <p:spPr bwMode="auto">
          <a:xfrm>
            <a:off x="23866866" y="28763772"/>
            <a:ext cx="506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4" name="TextBox 353"/>
          <p:cNvSpPr txBox="1"/>
          <p:nvPr/>
        </p:nvSpPr>
        <p:spPr>
          <a:xfrm>
            <a:off x="21537797" y="28502162"/>
            <a:ext cx="23290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Molybdenum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5" name="Straight Arrow Connector 354"/>
          <p:cNvCxnSpPr>
            <a:stCxn id="356" idx="3"/>
          </p:cNvCxnSpPr>
          <p:nvPr/>
        </p:nvCxnSpPr>
        <p:spPr bwMode="auto">
          <a:xfrm>
            <a:off x="23498512" y="29608790"/>
            <a:ext cx="14188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6" name="TextBox 355"/>
          <p:cNvSpPr txBox="1"/>
          <p:nvPr/>
        </p:nvSpPr>
        <p:spPr>
          <a:xfrm>
            <a:off x="22469902" y="29347180"/>
            <a:ext cx="10286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" name="Picture 35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1736" r="15151" b="5060"/>
          <a:stretch/>
        </p:blipFill>
        <p:spPr>
          <a:xfrm rot="5400000">
            <a:off x="26761414" y="27620588"/>
            <a:ext cx="2711366" cy="2245457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920" y="11427207"/>
            <a:ext cx="6652260" cy="3067397"/>
          </a:xfrm>
          <a:prstGeom prst="rect">
            <a:avLst/>
          </a:prstGeom>
        </p:spPr>
      </p:pic>
      <p:sp>
        <p:nvSpPr>
          <p:cNvPr id="362" name="Rounded Rectangular Callout 361"/>
          <p:cNvSpPr/>
          <p:nvPr/>
        </p:nvSpPr>
        <p:spPr bwMode="auto">
          <a:xfrm>
            <a:off x="13636811" y="5878207"/>
            <a:ext cx="1097049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E</a:t>
            </a:r>
            <a:r>
              <a:rPr lang="en-US" sz="2000" dirty="0" smtClean="0"/>
              <a:t>lectron </a:t>
            </a:r>
            <a:r>
              <a:rPr lang="en-US" sz="2000" dirty="0"/>
              <a:t>beam is being used </a:t>
            </a:r>
            <a:r>
              <a:rPr lang="en-US" sz="2000" dirty="0" smtClean="0"/>
              <a:t>inside </a:t>
            </a:r>
            <a:r>
              <a:rPr lang="en-US" sz="2000" dirty="0"/>
              <a:t>cooling solenoid </a:t>
            </a:r>
            <a:r>
              <a:rPr lang="en-US" sz="2000" dirty="0" smtClean="0"/>
              <a:t>where </a:t>
            </a:r>
            <a:r>
              <a:rPr lang="en-US" sz="2000" dirty="0"/>
              <a:t>it suffers an azimuthal kick when it </a:t>
            </a:r>
            <a:r>
              <a:rPr lang="en-US" sz="2000" dirty="0" smtClean="0"/>
              <a:t>enters. </a:t>
            </a:r>
            <a:r>
              <a:rPr lang="en-US" sz="2000" dirty="0"/>
              <a:t>This kick is cancelled by an earlier kick at </a:t>
            </a:r>
            <a:r>
              <a:rPr lang="en-US" sz="2000" dirty="0" smtClean="0"/>
              <a:t>exit </a:t>
            </a:r>
            <a:r>
              <a:rPr lang="en-US" sz="2000" dirty="0"/>
              <a:t>of </a:t>
            </a:r>
            <a:r>
              <a:rPr lang="en-US" sz="2000" dirty="0" smtClean="0"/>
              <a:t>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3" name="Rounded Rectangular Callout 292"/>
          <p:cNvSpPr/>
          <p:nvPr/>
        </p:nvSpPr>
        <p:spPr bwMode="auto">
          <a:xfrm>
            <a:off x="17514807" y="10265156"/>
            <a:ext cx="2339878" cy="814324"/>
          </a:xfrm>
          <a:prstGeom prst="wedgeRoundRectCallout">
            <a:avLst>
              <a:gd name="adj1" fmla="val -46403"/>
              <a:gd name="adj2" fmla="val -10638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77" y="19944588"/>
            <a:ext cx="5362957" cy="7182612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4949815" y="7037236"/>
            <a:ext cx="8824585" cy="2640164"/>
            <a:chOff x="167015" y="943830"/>
            <a:chExt cx="8824585" cy="2640164"/>
          </a:xfrm>
        </p:grpSpPr>
        <p:grpSp>
          <p:nvGrpSpPr>
            <p:cNvPr id="94" name="Group 93"/>
            <p:cNvGrpSpPr/>
            <p:nvPr/>
          </p:nvGrpSpPr>
          <p:grpSpPr>
            <a:xfrm>
              <a:off x="167015" y="943830"/>
              <a:ext cx="8824585" cy="2637570"/>
              <a:chOff x="167015" y="943830"/>
              <a:chExt cx="8824585" cy="263757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67015" y="943830"/>
                <a:ext cx="8198297" cy="2637570"/>
                <a:chOff x="167015" y="943830"/>
                <a:chExt cx="8198297" cy="2637570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131" name="Picture 13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" name="Picture 13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" name="Picture 1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3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6639905" y="2011124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167015" y="943830"/>
                  <a:ext cx="8198297" cy="2637570"/>
                  <a:chOff x="167015" y="943830"/>
                  <a:chExt cx="8198297" cy="2637570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167015" y="943830"/>
                    <a:ext cx="8198297" cy="2637570"/>
                    <a:chOff x="171450" y="777209"/>
                    <a:chExt cx="8198297" cy="2637570"/>
                  </a:xfrm>
                </p:grpSpPr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596900" y="32623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5" name="Rounded Rectangular Callout 114"/>
                    <p:cNvSpPr/>
                    <p:nvPr/>
                  </p:nvSpPr>
                  <p:spPr bwMode="auto">
                    <a:xfrm>
                      <a:off x="1220078" y="801796"/>
                      <a:ext cx="1291280" cy="700024"/>
                    </a:xfrm>
                    <a:prstGeom prst="wedgeRoundRectCallout">
                      <a:avLst>
                        <a:gd name="adj1" fmla="val -64765"/>
                        <a:gd name="adj2" fmla="val 43376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128" name="Straight Arrow Connector 127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Arc 128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620465" y="15097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4413525" y="777209"/>
                      <a:ext cx="3956222" cy="2637569"/>
                      <a:chOff x="4990928" y="812089"/>
                      <a:chExt cx="3956222" cy="2637569"/>
                    </a:xfrm>
                  </p:grpSpPr>
                  <p:cxnSp>
                    <p:nvCxnSpPr>
                      <p:cNvPr id="124" name="Straight Arrow Connector 123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5" name="Rounded Rectangular Callout 124"/>
                      <p:cNvSpPr/>
                      <p:nvPr/>
                    </p:nvSpPr>
                    <p:spPr bwMode="auto">
                      <a:xfrm>
                        <a:off x="4990928" y="812089"/>
                        <a:ext cx="1262863" cy="700024"/>
                      </a:xfrm>
                      <a:prstGeom prst="wedgeRoundRectCallout">
                        <a:avLst>
                          <a:gd name="adj1" fmla="val 65020"/>
                          <a:gd name="adj2" fmla="val 40749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27" name="Rectangle 126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119" name="Picture 11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349394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Arrow Connector 121"/>
                    <p:cNvCxnSpPr>
                      <a:stCxn id="123" idx="2"/>
                      <a:endCxn id="120" idx="0"/>
                    </p:cNvCxnSpPr>
                    <p:nvPr/>
                  </p:nvCxnSpPr>
                  <p:spPr>
                    <a:xfrm>
                      <a:off x="3680209" y="1890011"/>
                      <a:ext cx="4232" cy="478323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3058671" y="1489901"/>
                      <a:ext cx="1243075" cy="4001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SRF LINAC</a:t>
                      </a:r>
                      <a:endParaRPr lang="en-US" sz="2000" dirty="0"/>
                    </a:p>
                  </p:txBody>
                </p:sp>
              </p:grpSp>
              <p:cxnSp>
                <p:nvCxnSpPr>
                  <p:cNvPr id="109" name="Straight Arrow Connector 108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 bwMode="auto">
                  <a:xfrm>
                    <a:off x="5867399" y="2047742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831096" y="2114755"/>
                <a:ext cx="1158247" cy="1158331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95" name="Arc 94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Arc 95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7" name="Arc 96"/>
            <p:cNvSpPr/>
            <p:nvPr/>
          </p:nvSpPr>
          <p:spPr bwMode="auto">
            <a:xfrm flipH="1" flipV="1">
              <a:off x="8032655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8" name="Arc 97"/>
            <p:cNvSpPr/>
            <p:nvPr/>
          </p:nvSpPr>
          <p:spPr bwMode="auto">
            <a:xfrm flipV="1">
              <a:off x="5671953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</TotalTime>
  <Words>532</Words>
  <Application>Microsoft Office PowerPoint</Application>
  <PresentationFormat>Custom</PresentationFormat>
  <Paragraphs>99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Cambria Math</vt:lpstr>
      <vt:lpstr>Times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439</cp:revision>
  <cp:lastPrinted>2015-04-27T18:07:56Z</cp:lastPrinted>
  <dcterms:created xsi:type="dcterms:W3CDTF">2012-07-12T18:27:22Z</dcterms:created>
  <dcterms:modified xsi:type="dcterms:W3CDTF">2016-09-26T12:33:20Z</dcterms:modified>
</cp:coreProperties>
</file>