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26" r:id="rId2"/>
    <p:sldId id="525" r:id="rId3"/>
    <p:sldId id="533" r:id="rId4"/>
    <p:sldId id="530" r:id="rId5"/>
    <p:sldId id="534" r:id="rId6"/>
    <p:sldId id="540" r:id="rId7"/>
    <p:sldId id="542" r:id="rId8"/>
    <p:sldId id="543" r:id="rId9"/>
    <p:sldId id="538" r:id="rId10"/>
    <p:sldId id="545" r:id="rId11"/>
    <p:sldId id="544" r:id="rId12"/>
    <p:sldId id="536" r:id="rId13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/>
              <a:t>Magnetized Beam </a:t>
            </a:r>
            <a:r>
              <a:rPr lang="en-US" sz="4400" dirty="0" smtClean="0"/>
              <a:t>LDRD:</a:t>
            </a:r>
            <a:br>
              <a:rPr lang="en-US" sz="4400" dirty="0" smtClean="0"/>
            </a:br>
            <a:r>
              <a:rPr lang="en-US" sz="4400" dirty="0" smtClean="0"/>
              <a:t>Design Tasks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February 19,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 Specs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73458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water cooled magnet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Inside diameter 30 cm, round to 0.2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Outside diameter roundness: 0.5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Flatness, each side, 0.3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Eight double pancakes of 20 turns each using </a:t>
            </a:r>
            <a:r>
              <a:rPr lang="en-US" sz="1600" dirty="0" err="1"/>
              <a:t>Luvata</a:t>
            </a:r>
            <a:r>
              <a:rPr lang="en-US" sz="1600" dirty="0"/>
              <a:t> 6092 or equivalent copper conductor, 9 </a:t>
            </a:r>
            <a:r>
              <a:rPr lang="en-US" sz="1600" dirty="0" smtClean="0"/>
              <a:t>mm square </a:t>
            </a:r>
            <a:r>
              <a:rPr lang="en-US" sz="1600" dirty="0"/>
              <a:t>with 6 mm round hole for water cooling. These may be soldered or bolted together as </a:t>
            </a:r>
            <a:r>
              <a:rPr lang="en-US" sz="1600" dirty="0" smtClean="0"/>
              <a:t>vendor prefers</a:t>
            </a:r>
            <a:r>
              <a:rPr lang="en-US" sz="1600" dirty="0"/>
              <a:t>, see also potting options below. Vendor should propose input/output flags suitable for 450A.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Eight parallel water cooling circuits, one per double pancake, with 37° flare JIC tube fittings. All </a:t>
            </a:r>
            <a:r>
              <a:rPr lang="en-US" sz="1600" dirty="0" smtClean="0"/>
              <a:t>eight water </a:t>
            </a:r>
            <a:r>
              <a:rPr lang="en-US" sz="1600" dirty="0"/>
              <a:t>connections shall be located on the coil outer diameter within a 15 degree region of the </a:t>
            </a:r>
            <a:r>
              <a:rPr lang="en-US" sz="1600" dirty="0" smtClean="0"/>
              <a:t>assembly. Vendor </a:t>
            </a:r>
            <a:r>
              <a:rPr lang="en-US" sz="1600" dirty="0"/>
              <a:t>shall provide a cooling water specification (flow rate and pressure) for each water </a:t>
            </a:r>
            <a:r>
              <a:rPr lang="en-US" sz="1600" dirty="0" smtClean="0"/>
              <a:t>circuit assuming </a:t>
            </a:r>
            <a:r>
              <a:rPr lang="en-US" sz="1600" dirty="0"/>
              <a:t>450A current and water inlet temperature of </a:t>
            </a:r>
            <a:r>
              <a:rPr lang="en-US" sz="1600" dirty="0" smtClean="0"/>
              <a:t>35°C</a:t>
            </a:r>
            <a:r>
              <a:rPr lang="en-US" sz="1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Coil cross-section shall be less than 16 cm Z by 20 cm 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Vendor shall propose insulation system. Glass-epoxy with at least </a:t>
            </a:r>
            <a:r>
              <a:rPr lang="en-US" sz="1600" dirty="0" smtClean="0"/>
              <a:t>110°C </a:t>
            </a:r>
            <a:r>
              <a:rPr lang="en-US" sz="1600" dirty="0"/>
              <a:t>capability preferred. </a:t>
            </a:r>
            <a:r>
              <a:rPr lang="en-US" sz="1600" dirty="0" smtClean="0"/>
              <a:t>Potting may </a:t>
            </a:r>
            <a:r>
              <a:rPr lang="en-US" sz="1600" dirty="0"/>
              <a:t>be done as a “bag job”. Tooling could also be built to pot four double pancakes as a coil half </a:t>
            </a:r>
            <a:r>
              <a:rPr lang="en-US" sz="1600" dirty="0" smtClean="0"/>
              <a:t>with four </a:t>
            </a:r>
            <a:r>
              <a:rPr lang="en-US" sz="1600" dirty="0"/>
              <a:t>water circuits and two leads. Bolted jumper plate to electrically join the two halves shall </a:t>
            </a:r>
            <a:r>
              <a:rPr lang="en-US" sz="1600" dirty="0" smtClean="0"/>
              <a:t>be provided </a:t>
            </a:r>
            <a:r>
              <a:rPr lang="en-US" sz="1600" dirty="0"/>
              <a:t>in this case. Or full depth tooling can be built.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ower </a:t>
            </a:r>
            <a:r>
              <a:rPr lang="en-US" sz="1600" dirty="0"/>
              <a:t>supply is 500A, 80V and we plan to operate at 450A and 72V.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1523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2891487" y="371611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Donut 2"/>
          <p:cNvSpPr/>
          <p:nvPr/>
        </p:nvSpPr>
        <p:spPr bwMode="auto">
          <a:xfrm>
            <a:off x="2743200" y="1596788"/>
            <a:ext cx="2686902" cy="2702257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 </a:t>
            </a:r>
            <a:r>
              <a:rPr lang="en-US" kern="0" dirty="0" smtClean="0"/>
              <a:t>Mounting</a:t>
            </a:r>
            <a:endParaRPr lang="en-US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4421873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291920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06472" y="5800299"/>
            <a:ext cx="3657600" cy="351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668" y="447646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Table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8260" y="44769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581554" y="1487611"/>
            <a:ext cx="2463421" cy="1719617"/>
          </a:xfrm>
          <a:prstGeom prst="wedgeRoundRectCallout">
            <a:avLst>
              <a:gd name="adj1" fmla="val -58098"/>
              <a:gd name="adj2" fmla="val 858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75" y="4299045"/>
            <a:ext cx="1930400" cy="1320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710204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113580" y="383635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475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Design Tasks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148693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HV Chamber: </a:t>
            </a:r>
            <a:r>
              <a:rPr lang="en-US" sz="2800" dirty="0" smtClean="0"/>
              <a:t>update cathode</a:t>
            </a:r>
            <a:r>
              <a:rPr lang="en-US" sz="2800" dirty="0" smtClean="0"/>
              <a:t>, </a:t>
            </a:r>
            <a:r>
              <a:rPr lang="en-US" sz="2800" dirty="0" smtClean="0"/>
              <a:t>anode and </a:t>
            </a:r>
            <a:r>
              <a:rPr lang="en-US" sz="2800" dirty="0" smtClean="0"/>
              <a:t>10’’ flange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Beamline: </a:t>
            </a:r>
            <a:r>
              <a:rPr lang="en-US" sz="2800" dirty="0"/>
              <a:t>d</a:t>
            </a:r>
            <a:r>
              <a:rPr lang="en-US" sz="2800" dirty="0" smtClean="0"/>
              <a:t>raw up to </a:t>
            </a:r>
            <a:r>
              <a:rPr lang="en-US" sz="2800" dirty="0" smtClean="0"/>
              <a:t>3 feet </a:t>
            </a:r>
            <a:r>
              <a:rPr lang="en-US" sz="2800" dirty="0" smtClean="0"/>
              <a:t>downstream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Magnet Coil: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/>
              <a:t>Fit to 10’’ </a:t>
            </a:r>
            <a:r>
              <a:rPr lang="en-US" sz="2800" dirty="0" smtClean="0"/>
              <a:t>flange, laser ports, gun table</a:t>
            </a:r>
            <a:endParaRPr lang="en-US" sz="28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Drawing for machine </a:t>
            </a:r>
            <a:r>
              <a:rPr lang="en-US" sz="2800" dirty="0" smtClean="0"/>
              <a:t>shop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/>
              <a:t>Mounting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endParaRPr lang="en-US" sz="2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Steel puck and puck manipulator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Solenoid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44" y="932070"/>
            <a:ext cx="6583680" cy="49174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6271147" y="1260344"/>
            <a:ext cx="1985748" cy="1830196"/>
          </a:xfrm>
          <a:prstGeom prst="wedgeRoundRectCallout">
            <a:avLst>
              <a:gd name="adj1" fmla="val -51724"/>
              <a:gd name="adj2" fmla="val 123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Update Cathode, Anode, and 10’’ flange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i</a:t>
            </a:r>
            <a:r>
              <a:rPr lang="en-US" sz="2000" dirty="0" smtClean="0"/>
              <a:t>n drawing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9654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ew </a:t>
            </a:r>
            <a:r>
              <a:rPr lang="en-US" sz="2800" dirty="0" smtClean="0"/>
              <a:t>Puck Manipulator End Adapter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4237630" y="5767612"/>
            <a:ext cx="2463421" cy="919795"/>
          </a:xfrm>
          <a:prstGeom prst="wedgeRoundRectCallout">
            <a:avLst>
              <a:gd name="adj1" fmla="val -12115"/>
              <a:gd name="adj2" fmla="val -940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Brazed – not screwed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509" y="599136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051" y="96187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9431" y="2101755"/>
            <a:ext cx="1108562" cy="237471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II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9367" y="2088106"/>
            <a:ext cx="666465" cy="2388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95832" y="3885141"/>
            <a:ext cx="33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flipH="1">
            <a:off x="5570561" y="1423544"/>
            <a:ext cx="2308858" cy="140794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835021" y="2272120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95162" y="2087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55715" y="4170956"/>
            <a:ext cx="75205" cy="1820411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500" y="28314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29367" y="3016155"/>
            <a:ext cx="66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0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037811"/>
            <a:ext cx="6128426" cy="43871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293892" y="3432364"/>
            <a:ext cx="2392907" cy="1235170"/>
          </a:xfrm>
          <a:prstGeom prst="wedgeRoundRectCallout">
            <a:avLst>
              <a:gd name="adj1" fmla="val -82322"/>
              <a:gd name="adj2" fmla="val -35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31310" y="1719618"/>
            <a:ext cx="0" cy="4339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57439" y="2858973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56909" y="2862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96546"/>
            <a:ext cx="91439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 err="1" smtClean="0"/>
              <a:t>bakable</a:t>
            </a:r>
            <a:r>
              <a:rPr lang="en-US" sz="2800" dirty="0" smtClean="0"/>
              <a:t> – will be mounted on rails. </a:t>
            </a:r>
            <a:r>
              <a:rPr lang="en-US" sz="2800" dirty="0" smtClean="0"/>
              <a:t>To </a:t>
            </a:r>
            <a:r>
              <a:rPr lang="en-US" sz="2800" dirty="0" smtClean="0"/>
              <a:t>bake gun: </a:t>
            </a:r>
            <a:r>
              <a:rPr lang="en-US" sz="2800" dirty="0"/>
              <a:t>p</a:t>
            </a:r>
            <a:r>
              <a:rPr lang="en-US" sz="2800" dirty="0" smtClean="0"/>
              <a:t>ush </a:t>
            </a:r>
            <a:r>
              <a:rPr lang="en-US" sz="2800" dirty="0" smtClean="0"/>
              <a:t>downstream out of oven and run LCW through. Move gate valve after beamline solenoid (in place of BPM). Move HV Chamber front foot upstream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Bare coil – </a:t>
            </a:r>
            <a:r>
              <a:rPr lang="en-US" sz="2800" dirty="0"/>
              <a:t>no cylindrical </a:t>
            </a:r>
            <a:r>
              <a:rPr lang="en-US" sz="2800" dirty="0" smtClean="0"/>
              <a:t>steel 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 (with help from T. Hiatt):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Buckley </a:t>
            </a:r>
            <a:r>
              <a:rPr lang="en-US" sz="2000" dirty="0" smtClean="0"/>
              <a:t>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Alpha Magnetics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JLab Machine shop</a:t>
            </a:r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31506</TotalTime>
  <Words>489</Words>
  <Application>Microsoft Office PowerPoint</Application>
  <PresentationFormat>On-screen Show (4:3)</PresentationFormat>
  <Paragraphs>95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Ops Review 2010</vt:lpstr>
      <vt:lpstr>Magnetized Beam LDRD: Design Tasks </vt:lpstr>
      <vt:lpstr>PowerPoint Presentation</vt:lpstr>
      <vt:lpstr>Solenoid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1759</cp:revision>
  <cp:lastPrinted>2014-01-09T17:51:36Z</cp:lastPrinted>
  <dcterms:created xsi:type="dcterms:W3CDTF">2010-09-20T13:48:43Z</dcterms:created>
  <dcterms:modified xsi:type="dcterms:W3CDTF">2016-02-18T21:58:31Z</dcterms:modified>
</cp:coreProperties>
</file>