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1148000" cy="32918400"/>
  <p:notesSz cx="7023100" cy="9309100"/>
  <p:defaultTextStyle>
    <a:defPPr>
      <a:defRPr lang="en-US"/>
    </a:defPPr>
    <a:lvl1pPr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2114550" indent="-1657350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4230688" indent="-3316288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6346825" indent="-4975225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8462963" indent="-6634163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9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8FC"/>
    <a:srgbClr val="D6D1FB"/>
    <a:srgbClr val="0078D2"/>
    <a:srgbClr val="BAB2F8"/>
    <a:srgbClr val="3333CC"/>
    <a:srgbClr val="CCC6FA"/>
    <a:srgbClr val="B1A7F7"/>
    <a:srgbClr val="B3E21C"/>
    <a:srgbClr val="7D7DED"/>
    <a:srgbClr val="899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5695" autoAdjust="0"/>
  </p:normalViewPr>
  <p:slideViewPr>
    <p:cSldViewPr>
      <p:cViewPr>
        <p:scale>
          <a:sx n="20" d="100"/>
          <a:sy n="20" d="100"/>
        </p:scale>
        <p:origin x="516" y="102"/>
      </p:cViewPr>
      <p:guideLst>
        <p:guide orient="horz" pos="10368"/>
        <p:guide pos="12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E03ACB5-87A8-41F7-A7FB-9449A86E4D78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0325" y="698500"/>
            <a:ext cx="43624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8D95D5C-8AAF-4831-B20D-35DF24E9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0325" y="698500"/>
            <a:ext cx="43624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95D5C-8AAF-4831-B20D-35DF24E9E4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10226043"/>
            <a:ext cx="3497580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8653760"/>
            <a:ext cx="2880360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1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3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4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6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4F41-7352-4776-AA80-B65CCD8681DD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6FA7-EFF1-4607-A396-E987FF061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8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10A9-52FD-448E-AC92-372F0CD43F82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5A18-8050-4D6C-BB69-2C973897C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9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245350" y="6324600"/>
            <a:ext cx="4166235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8300" y="6324600"/>
            <a:ext cx="12430125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2ED9-E06E-4043-AE95-611F0812E1BB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16E4-C3EC-44AE-B854-DDF997F5E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8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7F99-6066-44F9-8726-C1227C01FF5A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B192-987E-440B-B3E0-77C457763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8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8" y="21153122"/>
            <a:ext cx="34975800" cy="6537960"/>
          </a:xfrm>
        </p:spPr>
        <p:txBody>
          <a:bodyPr anchor="t"/>
          <a:lstStyle>
            <a:lvl1pPr algn="l">
              <a:defRPr sz="18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0408" y="13952225"/>
            <a:ext cx="34975800" cy="7200898"/>
          </a:xfrm>
        </p:spPr>
        <p:txBody>
          <a:bodyPr anchor="b"/>
          <a:lstStyle>
            <a:lvl1pPr marL="0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1pPr>
            <a:lvl2pPr marL="211601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23202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34804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46406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5098-2715-4E84-B52D-C08E7B327181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CB48-AC08-4613-848B-36E75F2CE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1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259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4CDE-378E-4CEC-9C77-95EF682F94DC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A5B9-B598-4C90-B5E4-38CAD5567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18262"/>
            <a:ext cx="3703320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7368542"/>
            <a:ext cx="18180847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0439400"/>
            <a:ext cx="18180847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02616" y="7368542"/>
            <a:ext cx="18187989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02616" y="10439400"/>
            <a:ext cx="18187989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B59D-C750-404C-8885-C2F5FDF3A22B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B54C-57BD-4576-A6D0-CF04A037C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F3EA-28E7-4465-88B3-BDE8B3EC043E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2DD0-2064-4448-A18C-005E067BC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9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9490-9886-4115-95BB-28D2CF432A87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638E-85F5-4715-AA6E-482706886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3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3" y="1310640"/>
            <a:ext cx="13537408" cy="5577840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729" y="1310643"/>
            <a:ext cx="23002875" cy="28094942"/>
          </a:xfrm>
        </p:spPr>
        <p:txBody>
          <a:bodyPr/>
          <a:lstStyle>
            <a:lvl1pPr>
              <a:defRPr sz="14800"/>
            </a:lvl1pPr>
            <a:lvl2pPr>
              <a:defRPr sz="13000"/>
            </a:lvl2pPr>
            <a:lvl3pPr>
              <a:defRPr sz="112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3" y="6888483"/>
            <a:ext cx="13537408" cy="22517102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B53B-0866-4C89-B1F5-920E3B08EAC8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9E5E-5E29-40FE-9F76-EC2EAD9D4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297" y="23042880"/>
            <a:ext cx="24688800" cy="2720342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65297" y="2941320"/>
            <a:ext cx="2468880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800"/>
            </a:lvl1pPr>
            <a:lvl2pPr marL="2116015" indent="0">
              <a:buNone/>
              <a:defRPr sz="13000"/>
            </a:lvl2pPr>
            <a:lvl3pPr marL="4232029" indent="0">
              <a:buNone/>
              <a:defRPr sz="11200"/>
            </a:lvl3pPr>
            <a:lvl4pPr marL="6348046" indent="0">
              <a:buNone/>
              <a:defRPr sz="9300"/>
            </a:lvl4pPr>
            <a:lvl5pPr marL="8464061" indent="0">
              <a:buNone/>
              <a:defRPr sz="9300"/>
            </a:lvl5pPr>
            <a:lvl6pPr marL="10580075" indent="0">
              <a:buNone/>
              <a:defRPr sz="9300"/>
            </a:lvl6pPr>
            <a:lvl7pPr marL="12696090" indent="0">
              <a:buNone/>
              <a:defRPr sz="9300"/>
            </a:lvl7pPr>
            <a:lvl8pPr marL="14812105" indent="0">
              <a:buNone/>
              <a:defRPr sz="9300"/>
            </a:lvl8pPr>
            <a:lvl9pPr marL="16928120" indent="0">
              <a:buNone/>
              <a:defRPr sz="9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5297" y="25763222"/>
            <a:ext cx="24688800" cy="3863338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32C5-674A-49FC-AADB-90954AC53A57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5D8C-1E7D-401F-8BBD-EE705C0C2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1317625"/>
            <a:ext cx="37033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57400" y="7680325"/>
            <a:ext cx="3703320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l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1707D5-6053-47C3-ADD7-6062A7F2848A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58900" y="30510163"/>
            <a:ext cx="13030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ct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89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D1387E-F41B-4182-8532-C80346BFE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30688" rtl="0" eaLnBrk="0" fontAlgn="base" hangingPunct="0">
        <a:spcBef>
          <a:spcPct val="0"/>
        </a:spcBef>
        <a:spcAft>
          <a:spcPct val="0"/>
        </a:spcAft>
        <a:defRPr sz="20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2pPr>
      <a:lvl3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3pPr>
      <a:lvl4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4pPr>
      <a:lvl5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5pPr>
      <a:lvl6pPr marL="4572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6pPr>
      <a:lvl7pPr marL="9144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7pPr>
      <a:lvl8pPr marL="13716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8pPr>
      <a:lvl9pPr marL="18288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9pPr>
    </p:titleStyle>
    <p:bodyStyle>
      <a:lvl1pPr marL="1585913" indent="-1585913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800" kern="1200">
          <a:solidFill>
            <a:schemeClr val="tx1"/>
          </a:solidFill>
          <a:latin typeface="+mn-lt"/>
          <a:ea typeface="+mn-ea"/>
          <a:cs typeface="+mn-cs"/>
        </a:defRPr>
      </a:lvl1pPr>
      <a:lvl2pPr marL="3436938" indent="-1322388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9550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05688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521825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63808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3754097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587011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7986129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1601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32029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48046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061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8007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9609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81210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92812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4.wmf"/><Relationship Id="rId18" Type="http://schemas.openxmlformats.org/officeDocument/2006/relationships/image" Target="../media/image10.png"/><Relationship Id="rId26" Type="http://schemas.openxmlformats.org/officeDocument/2006/relationships/image" Target="../media/image15.jpe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0.gif"/><Relationship Id="rId7" Type="http://schemas.openxmlformats.org/officeDocument/2006/relationships/image" Target="../media/image1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9.png"/><Relationship Id="rId25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.wmf"/><Relationship Id="rId20" Type="http://schemas.openxmlformats.org/officeDocument/2006/relationships/image" Target="../media/image9.jpeg"/><Relationship Id="rId29" Type="http://schemas.openxmlformats.org/officeDocument/2006/relationships/image" Target="../media/image18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.wmf"/><Relationship Id="rId24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oleObject" Target="../embeddings/oleObject5.bin"/><Relationship Id="rId23" Type="http://schemas.openxmlformats.org/officeDocument/2006/relationships/image" Target="../media/image12.jpeg"/><Relationship Id="rId28" Type="http://schemas.openxmlformats.org/officeDocument/2006/relationships/image" Target="../media/image17.png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8.jpeg"/><Relationship Id="rId4" Type="http://schemas.openxmlformats.org/officeDocument/2006/relationships/image" Target="../media/image6.tiff"/><Relationship Id="rId9" Type="http://schemas.openxmlformats.org/officeDocument/2006/relationships/image" Target="../media/image2.wmf"/><Relationship Id="rId14" Type="http://schemas.openxmlformats.org/officeDocument/2006/relationships/image" Target="../media/image8.png"/><Relationship Id="rId22" Type="http://schemas.openxmlformats.org/officeDocument/2006/relationships/image" Target="../media/image11.jpeg"/><Relationship Id="rId2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83"/>
          <p:cNvSpPr/>
          <p:nvPr/>
        </p:nvSpPr>
        <p:spPr>
          <a:xfrm>
            <a:off x="12643019" y="5394959"/>
            <a:ext cx="12998422" cy="132765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3" name="Rounded Rectangle 112"/>
          <p:cNvSpPr/>
          <p:nvPr/>
        </p:nvSpPr>
        <p:spPr>
          <a:xfrm>
            <a:off x="629980" y="5394959"/>
            <a:ext cx="11311612" cy="132765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26432913" y="5394960"/>
            <a:ext cx="14087649" cy="132765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649171" y="19592794"/>
            <a:ext cx="12533429" cy="10787190"/>
          </a:xfrm>
          <a:prstGeom prst="roundRect">
            <a:avLst>
              <a:gd name="adj" fmla="val 14566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49171" y="846138"/>
            <a:ext cx="39871392" cy="38862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31000"/>
            </a:scheme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TextBox 48"/>
          <p:cNvSpPr txBox="1">
            <a:spLocks noChangeArrowheads="1"/>
          </p:cNvSpPr>
          <p:nvPr/>
        </p:nvSpPr>
        <p:spPr bwMode="auto">
          <a:xfrm>
            <a:off x="649171" y="1454773"/>
            <a:ext cx="39838987" cy="29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 dirty="0" smtClean="0"/>
              <a:t>Magnetized </a:t>
            </a:r>
            <a:r>
              <a:rPr lang="en-US" sz="7200" b="1" dirty="0"/>
              <a:t>Bunched Electron Beam from </a:t>
            </a:r>
            <a:r>
              <a:rPr lang="en-US" sz="7200" b="1" dirty="0" smtClean="0"/>
              <a:t>DC </a:t>
            </a:r>
            <a:r>
              <a:rPr lang="en-US" sz="7200" b="1" dirty="0"/>
              <a:t>High Voltage </a:t>
            </a:r>
            <a:r>
              <a:rPr lang="en-US" sz="7200" b="1" dirty="0" smtClean="0"/>
              <a:t>Photogun</a:t>
            </a:r>
            <a:endParaRPr lang="en-US" sz="7200" b="1" dirty="0" smtClean="0">
              <a:latin typeface="Calibri" pitchFamily="34" charset="0"/>
            </a:endParaRPr>
          </a:p>
          <a:p>
            <a:pPr algn="ctr" eaLnBrk="1" hangingPunct="1"/>
            <a:r>
              <a:rPr lang="en-US" sz="6000" dirty="0" smtClean="0">
                <a:latin typeface="Calibri" pitchFamily="34" charset="0"/>
              </a:rPr>
              <a:t>R</a:t>
            </a:r>
            <a:r>
              <a:rPr lang="en-US" sz="6000" dirty="0">
                <a:latin typeface="Calibri" pitchFamily="34" charset="0"/>
              </a:rPr>
              <a:t>. Suleiman, M. </a:t>
            </a:r>
            <a:r>
              <a:rPr lang="en-US" sz="6000" dirty="0" err="1">
                <a:latin typeface="Calibri" pitchFamily="34" charset="0"/>
              </a:rPr>
              <a:t>Poelker</a:t>
            </a:r>
            <a:r>
              <a:rPr lang="en-US" sz="6000" dirty="0">
                <a:latin typeface="Calibri" pitchFamily="34" charset="0"/>
              </a:rPr>
              <a:t>, J. </a:t>
            </a:r>
            <a:r>
              <a:rPr lang="en-US" sz="6000" dirty="0" err="1">
                <a:latin typeface="Calibri" pitchFamily="34" charset="0"/>
              </a:rPr>
              <a:t>Benesch</a:t>
            </a:r>
            <a:r>
              <a:rPr lang="en-US" sz="6000" dirty="0">
                <a:latin typeface="Calibri" pitchFamily="34" charset="0"/>
              </a:rPr>
              <a:t>, F. Hannon, C. Hernandez-Garcia, </a:t>
            </a:r>
            <a:r>
              <a:rPr lang="en-US" sz="6000" dirty="0" smtClean="0">
                <a:latin typeface="Calibri" pitchFamily="34" charset="0"/>
              </a:rPr>
              <a:t>M. A. </a:t>
            </a:r>
            <a:r>
              <a:rPr lang="en-US" sz="6000" dirty="0" err="1" smtClean="0">
                <a:latin typeface="Calibri" pitchFamily="34" charset="0"/>
              </a:rPr>
              <a:t>Mamun</a:t>
            </a:r>
            <a:r>
              <a:rPr lang="en-US" sz="6000" dirty="0" smtClean="0">
                <a:latin typeface="Calibri" pitchFamily="34" charset="0"/>
              </a:rPr>
              <a:t>, </a:t>
            </a:r>
            <a:r>
              <a:rPr lang="en-US" sz="6000" dirty="0">
                <a:latin typeface="Calibri" pitchFamily="34" charset="0"/>
              </a:rPr>
              <a:t>Y. </a:t>
            </a:r>
            <a:r>
              <a:rPr lang="en-US" sz="6000" dirty="0" smtClean="0">
                <a:latin typeface="Calibri" pitchFamily="34" charset="0"/>
              </a:rPr>
              <a:t>Wang, S. Zhang</a:t>
            </a:r>
            <a:endParaRPr lang="en-US" sz="6000" dirty="0">
              <a:latin typeface="Calibri" pitchFamily="34" charset="0"/>
            </a:endParaRPr>
          </a:p>
          <a:p>
            <a:pPr algn="ctr" eaLnBrk="1" hangingPunct="1"/>
            <a:r>
              <a:rPr lang="en-US" sz="5400" dirty="0" smtClean="0">
                <a:latin typeface="Calibri" pitchFamily="34" charset="0"/>
              </a:rPr>
              <a:t>October </a:t>
            </a:r>
            <a:r>
              <a:rPr lang="en-US" sz="5400" dirty="0" smtClean="0">
                <a:latin typeface="Calibri" pitchFamily="34" charset="0"/>
              </a:rPr>
              <a:t>17, 2016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3855" y="6554212"/>
            <a:ext cx="99404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Jefferson Lab Electron Ion Collider (JLEIC) bunched magnetized electron cooler is part of Collider Ring and aims to counteract emittance degradation induced by intra-beam scattering, to maintain ion beam emittance during collisions and extend luminosity </a:t>
            </a:r>
            <a:r>
              <a:rPr lang="en-US" sz="3200" dirty="0" smtClean="0"/>
              <a:t>lifetime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13041389" y="31089600"/>
            <a:ext cx="17915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Acknowledgement: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This work is supported by the Department of Energy, Laboratory Directed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Research and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Development funding, under contract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DE-AC05-06OR23177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1312607" y="19592794"/>
            <a:ext cx="9207955" cy="107871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magnetized electron beam and measure its 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starting 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2016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impact of cathode solenoid on photogun operation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 and measurements will provide insights on ways to optimize JLEIC electron cooler and help design appropriate 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Jefferson Lab 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have direct experience magnetizing high current electron 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8581" y="5564595"/>
            <a:ext cx="36920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Motivation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2385000" y="19786937"/>
            <a:ext cx="71128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Plans and Summary</a:t>
            </a:r>
            <a:endParaRPr lang="en-US" sz="6000" dirty="0"/>
          </a:p>
        </p:txBody>
      </p:sp>
      <p:sp>
        <p:nvSpPr>
          <p:cNvPr id="87" name="TextBox 86"/>
          <p:cNvSpPr txBox="1"/>
          <p:nvPr/>
        </p:nvSpPr>
        <p:spPr>
          <a:xfrm>
            <a:off x="1711522" y="19786937"/>
            <a:ext cx="3393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Beamline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7945512" y="5613737"/>
            <a:ext cx="8097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Experimental Overview</a:t>
            </a:r>
            <a:endParaRPr lang="en-US" sz="6000" dirty="0"/>
          </a:p>
        </p:txBody>
      </p:sp>
      <p:sp>
        <p:nvSpPr>
          <p:cNvPr id="92" name="Rounded Rectangle 91"/>
          <p:cNvSpPr/>
          <p:nvPr/>
        </p:nvSpPr>
        <p:spPr>
          <a:xfrm>
            <a:off x="14023126" y="19592794"/>
            <a:ext cx="16609274" cy="108028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15337471" y="19786937"/>
            <a:ext cx="6303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Cathode Solenoid</a:t>
            </a:r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72" y="31006884"/>
            <a:ext cx="6400800" cy="1073316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0" y="30841122"/>
            <a:ext cx="6400800" cy="1391478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2018581" y="10185737"/>
            <a:ext cx="6987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Magnetized Cooling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996832" y="11301472"/>
            <a:ext cx="1066176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Electrons helical motion in strong magnetic field increases electron-ion interaction time, thereby significantly improving cooling efficiency. Electron-ion collisions that occur over many cyclotron oscillations and at distances larger than cyclotron radius are insensitive to electrons transverse velocity.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Cooling rates are determined by electron longitudinal energy spread rather than electron beam transverse emittance as transverse motion of electrons is quenched by magnetic </a:t>
            </a:r>
            <a:r>
              <a:rPr lang="en-US" sz="3200" dirty="0" smtClean="0"/>
              <a:t>field.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This cyclotron motion also provides suppression of electron-ion </a:t>
            </a:r>
            <a:r>
              <a:rPr lang="en-US" sz="3200" dirty="0" smtClean="0"/>
              <a:t>recombination.</a:t>
            </a:r>
            <a:endParaRPr lang="en-US" sz="3200" dirty="0"/>
          </a:p>
        </p:txBody>
      </p:sp>
      <p:graphicFrame>
        <p:nvGraphicFramePr>
          <p:cNvPr id="292" name="Object 2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295484"/>
              </p:ext>
            </p:extLst>
          </p:nvPr>
        </p:nvGraphicFramePr>
        <p:xfrm>
          <a:off x="14210324" y="11327826"/>
          <a:ext cx="1336822" cy="74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6" imgW="774360" imgH="419040" progId="Equation.3">
                  <p:embed/>
                </p:oleObj>
              </mc:Choice>
              <mc:Fallback>
                <p:oleObj name="Equation" r:id="rId6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0324" y="11327826"/>
                        <a:ext cx="1336822" cy="74646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" name="Object 2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096658"/>
              </p:ext>
            </p:extLst>
          </p:nvPr>
        </p:nvGraphicFramePr>
        <p:xfrm>
          <a:off x="17478318" y="11421467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8" imgW="952200" imgH="279360" progId="Equation.3">
                  <p:embed/>
                </p:oleObj>
              </mc:Choice>
              <mc:Fallback>
                <p:oleObj name="Equation" r:id="rId8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18" y="11421467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" name="Rounded Rectangular Callout 294"/>
          <p:cNvSpPr/>
          <p:nvPr/>
        </p:nvSpPr>
        <p:spPr bwMode="auto">
          <a:xfrm>
            <a:off x="20851539" y="10357428"/>
            <a:ext cx="2295058" cy="814324"/>
          </a:xfrm>
          <a:prstGeom prst="wedgeRoundRectCallout">
            <a:avLst>
              <a:gd name="adj1" fmla="val -55760"/>
              <a:gd name="adj2" fmla="val -121449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22964310" y="11408674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0.7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1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297" name="Object 2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228198"/>
              </p:ext>
            </p:extLst>
          </p:nvPr>
        </p:nvGraphicFramePr>
        <p:xfrm>
          <a:off x="20851538" y="11327826"/>
          <a:ext cx="1493151" cy="73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10" imgW="876240" imgH="419040" progId="Equation.3">
                  <p:embed/>
                </p:oleObj>
              </mc:Choice>
              <mc:Fallback>
                <p:oleObj name="Equation" r:id="rId10" imgW="876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1538" y="11327826"/>
                        <a:ext cx="1493151" cy="73441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8" name="Object 2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671387"/>
              </p:ext>
            </p:extLst>
          </p:nvPr>
        </p:nvGraphicFramePr>
        <p:xfrm>
          <a:off x="20864165" y="12165260"/>
          <a:ext cx="1393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12" imgW="672840" imgH="457200" progId="Equation.3">
                  <p:embed/>
                </p:oleObj>
              </mc:Choice>
              <mc:Fallback>
                <p:oleObj name="Equation" r:id="rId12" imgW="672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64165" y="12165260"/>
                        <a:ext cx="1393825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" name="Rounded Rectangular Callout 298"/>
          <p:cNvSpPr/>
          <p:nvPr/>
        </p:nvSpPr>
        <p:spPr bwMode="auto">
          <a:xfrm>
            <a:off x="14208879" y="10265156"/>
            <a:ext cx="2263001" cy="814324"/>
          </a:xfrm>
          <a:prstGeom prst="wedgeRoundRectCallout">
            <a:avLst>
              <a:gd name="adj1" fmla="val 13419"/>
              <a:gd name="adj2" fmla="val -10581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TextBox 299"/>
              <p:cNvSpPr txBox="1"/>
              <p:nvPr/>
            </p:nvSpPr>
            <p:spPr>
              <a:xfrm>
                <a:off x="14210324" y="12376131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1.56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00" name="TextBox 2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324" y="12376131"/>
                <a:ext cx="2085581" cy="584775"/>
              </a:xfrm>
              <a:prstGeom prst="rect">
                <a:avLst/>
              </a:prstGeom>
              <a:blipFill>
                <a:blip r:embed="rId14"/>
                <a:stretch>
                  <a:fillRect l="-1462" t="-3125" r="-585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2" name="Group 301"/>
          <p:cNvGrpSpPr/>
          <p:nvPr/>
        </p:nvGrpSpPr>
        <p:grpSpPr>
          <a:xfrm>
            <a:off x="17497363" y="12256407"/>
            <a:ext cx="2303413" cy="824221"/>
            <a:chOff x="2835275" y="5880100"/>
            <a:chExt cx="2303413" cy="824221"/>
          </a:xfrm>
        </p:grpSpPr>
        <p:sp>
          <p:nvSpPr>
            <p:cNvPr id="303" name="TextBox 302"/>
            <p:cNvSpPr txBox="1"/>
            <p:nvPr/>
          </p:nvSpPr>
          <p:spPr>
            <a:xfrm>
              <a:off x="4075789" y="5880408"/>
              <a:ext cx="1062899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36 µm</a:t>
              </a:r>
            </a:p>
          </p:txBody>
        </p:sp>
        <p:graphicFrame>
          <p:nvGraphicFramePr>
            <p:cNvPr id="304" name="Object 30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2608812"/>
                </p:ext>
              </p:extLst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5" name="Equation" r:id="rId15" imgW="723600" imgH="457200" progId="Equation.3">
                    <p:embed/>
                  </p:oleObj>
                </mc:Choice>
                <mc:Fallback>
                  <p:oleObj name="Equation" r:id="rId15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20500815"/>
                  </p:ext>
                </p:extLst>
              </p:nvPr>
            </p:nvGraphicFramePr>
            <p:xfrm>
              <a:off x="15087600" y="13857592"/>
              <a:ext cx="8166606" cy="4354208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804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0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476.3 MHz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420 pC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7.0 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 mA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10s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mm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mrad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Cathode spot radius 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 Flat-top 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1.56 mm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8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 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20500815"/>
                  </p:ext>
                </p:extLst>
              </p:nvPr>
            </p:nvGraphicFramePr>
            <p:xfrm>
              <a:off x="15087600" y="13857592"/>
              <a:ext cx="8166606" cy="4354208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804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0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476.3 MHz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420 pC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7.0 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 mA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10s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mm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mrad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210" t="-606667" r="-40966" b="-12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1.56 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mm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8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 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Rectangle 346"/>
              <p:cNvSpPr/>
              <p:nvPr/>
            </p:nvSpPr>
            <p:spPr>
              <a:xfrm>
                <a:off x="26968876" y="11408674"/>
                <a:ext cx="6120439" cy="3108543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= </a:t>
                </a:r>
                <a:r>
                  <a:rPr lang="en-US" sz="2800" dirty="0" smtClean="0"/>
                  <a:t>1 </a:t>
                </a:r>
                <a:r>
                  <a:rPr lang="en-US" sz="2800" dirty="0"/>
                  <a:t>– </a:t>
                </a:r>
                <a:r>
                  <a:rPr lang="en-US" sz="2800" dirty="0" smtClean="0"/>
                  <a:t>5 mm, </a:t>
                </a:r>
                <a:r>
                  <a:rPr lang="en-US" sz="2800" dirty="0" err="1" smtClean="0"/>
                  <a:t>B</a:t>
                </a:r>
                <a:r>
                  <a:rPr lang="en-US" sz="2800" baseline="-25000" dirty="0" err="1" smtClean="0"/>
                  <a:t>z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Bunch </a:t>
                </a:r>
                <a:r>
                  <a:rPr lang="en-US" sz="2800" dirty="0" smtClean="0"/>
                  <a:t>charge</a:t>
                </a:r>
                <a:r>
                  <a:rPr lang="en-US" sz="2800" dirty="0"/>
                  <a:t>: 1 – 500 </a:t>
                </a:r>
                <a:r>
                  <a:rPr lang="en-US" sz="28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Frequency</a:t>
                </a:r>
                <a:r>
                  <a:rPr lang="en-US" sz="2800" dirty="0"/>
                  <a:t>: </a:t>
                </a:r>
                <a:r>
                  <a:rPr lang="en-US" sz="2800" dirty="0" smtClean="0"/>
                  <a:t>15 Hz </a:t>
                </a:r>
                <a:r>
                  <a:rPr lang="en-US" sz="2800" dirty="0"/>
                  <a:t>– </a:t>
                </a:r>
                <a:r>
                  <a:rPr lang="en-US" sz="2800" dirty="0" smtClean="0"/>
                  <a:t>476.3 MHz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Bunch length: </a:t>
                </a:r>
                <a:r>
                  <a:rPr lang="en-US" sz="2800" dirty="0"/>
                  <a:t>1</a:t>
                </a:r>
                <a:r>
                  <a:rPr lang="en-US" sz="2800" dirty="0" smtClean="0"/>
                  <a:t>0 – 100 ps</a:t>
                </a:r>
                <a:endParaRPr lang="en-US" sz="28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Average currents up </a:t>
                </a:r>
                <a:r>
                  <a:rPr lang="en-US" sz="2800" dirty="0"/>
                  <a:t>to </a:t>
                </a:r>
                <a:r>
                  <a:rPr lang="en-US" sz="28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Gun </a:t>
                </a:r>
                <a:r>
                  <a:rPr lang="en-US" sz="2800" dirty="0"/>
                  <a:t>h</a:t>
                </a:r>
                <a:r>
                  <a:rPr lang="en-US" sz="2800" dirty="0" smtClean="0"/>
                  <a:t>igh voltage: 200 </a:t>
                </a:r>
                <a:r>
                  <a:rPr lang="en-US" sz="2800" dirty="0"/>
                  <a:t>– 350 </a:t>
                </a:r>
                <a:r>
                  <a:rPr lang="en-US" sz="2800" dirty="0" smtClean="0"/>
                  <a:t>kV</a:t>
                </a:r>
                <a:endParaRPr lang="en-US" sz="2800" dirty="0"/>
              </a:p>
            </p:txBody>
          </p:sp>
        </mc:Choice>
        <mc:Fallback xmlns="">
          <p:sp>
            <p:nvSpPr>
              <p:cNvPr id="347" name="Rectangle 3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8876" y="11408674"/>
                <a:ext cx="6120439" cy="3108543"/>
              </a:xfrm>
              <a:prstGeom prst="rect">
                <a:avLst/>
              </a:prstGeom>
              <a:blipFill>
                <a:blip r:embed="rId18"/>
                <a:stretch>
                  <a:fillRect l="-1693" t="-2161" b="-4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7" name="TextBox 386"/>
          <p:cNvSpPr txBox="1"/>
          <p:nvPr/>
        </p:nvSpPr>
        <p:spPr>
          <a:xfrm>
            <a:off x="27127200" y="14748570"/>
            <a:ext cx="1264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Measure </a:t>
            </a:r>
            <a:r>
              <a:rPr lang="en-US" sz="2800" dirty="0"/>
              <a:t>mechanical angular </a:t>
            </a:r>
            <a:r>
              <a:rPr lang="en-US" sz="2800" dirty="0" smtClean="0"/>
              <a:t>momentum</a:t>
            </a:r>
            <a:endParaRPr lang="en-US" sz="2800" dirty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/>
              <a:t>Measure photocathode lifetime versus solenoid field at high currents (up to 32 mA) and high voltages (200 – 350 kV) limited by in-house HV </a:t>
            </a:r>
            <a:r>
              <a:rPr lang="en-US" sz="2800" dirty="0" smtClean="0"/>
              <a:t>supplies</a:t>
            </a:r>
            <a:endParaRPr lang="en-US" sz="2800" dirty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/>
              <a:t>Study beam halo and beam loss versus </a:t>
            </a:r>
            <a:r>
              <a:rPr lang="en-US" sz="2800" dirty="0" smtClean="0"/>
              <a:t>magnetization</a:t>
            </a:r>
            <a:endParaRPr lang="en-US" sz="2800" dirty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/>
              <a:t>Use skew quads – Round-to-Flat Beam </a:t>
            </a:r>
            <a:r>
              <a:rPr lang="en-US" sz="2800" dirty="0" smtClean="0"/>
              <a:t>(RTFB) </a:t>
            </a:r>
            <a:r>
              <a:rPr lang="en-US" sz="2800" dirty="0"/>
              <a:t>Transformer – to generate flat beam and measure horizontal and vertical emittances using slit </a:t>
            </a:r>
            <a:r>
              <a:rPr lang="en-US" sz="2800" dirty="0" smtClean="0"/>
              <a:t>method</a:t>
            </a:r>
            <a:endParaRPr lang="en-US" sz="2800" dirty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/>
              <a:t>Generate very high currents magnetized beam and study beam transport and RTFB versus electron bunch </a:t>
            </a:r>
            <a:r>
              <a:rPr lang="en-US" sz="2800" dirty="0" smtClean="0"/>
              <a:t>charge</a:t>
            </a:r>
            <a:endParaRPr lang="en-US" sz="2800" dirty="0"/>
          </a:p>
        </p:txBody>
      </p:sp>
      <p:grpSp>
        <p:nvGrpSpPr>
          <p:cNvPr id="183" name="Group 182"/>
          <p:cNvGrpSpPr/>
          <p:nvPr/>
        </p:nvGrpSpPr>
        <p:grpSpPr>
          <a:xfrm>
            <a:off x="28923993" y="6813791"/>
            <a:ext cx="9099807" cy="3586069"/>
            <a:chOff x="141788" y="1616293"/>
            <a:chExt cx="9099807" cy="3586069"/>
          </a:xfrm>
        </p:grpSpPr>
        <p:grpSp>
          <p:nvGrpSpPr>
            <p:cNvPr id="184" name="Group 183"/>
            <p:cNvGrpSpPr/>
            <p:nvPr/>
          </p:nvGrpSpPr>
          <p:grpSpPr>
            <a:xfrm>
              <a:off x="141788" y="1616293"/>
              <a:ext cx="9099807" cy="3586069"/>
              <a:chOff x="61865" y="1616293"/>
              <a:chExt cx="9099807" cy="3586069"/>
            </a:xfrm>
          </p:grpSpPr>
          <p:grpSp>
            <p:nvGrpSpPr>
              <p:cNvPr id="186" name="Group 185"/>
              <p:cNvGrpSpPr/>
              <p:nvPr/>
            </p:nvGrpSpPr>
            <p:grpSpPr>
              <a:xfrm>
                <a:off x="61865" y="1616293"/>
                <a:ext cx="9099807" cy="3586069"/>
                <a:chOff x="222342" y="591234"/>
                <a:chExt cx="9099807" cy="3586069"/>
              </a:xfrm>
            </p:grpSpPr>
            <p:pic>
              <p:nvPicPr>
                <p:cNvPr id="191" name="Picture 190"/>
                <p:cNvPicPr/>
                <p:nvPr/>
              </p:nvPicPr>
              <p:blipFill rotWithShape="1"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269" t="36361" r="42154" b="36360"/>
                <a:stretch/>
              </p:blipFill>
              <p:spPr bwMode="auto">
                <a:xfrm>
                  <a:off x="232954" y="2057400"/>
                  <a:ext cx="1005840" cy="82296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192" name="Straight Arrow Connector 191"/>
                <p:cNvCxnSpPr>
                  <a:stCxn id="194" idx="2"/>
                </p:cNvCxnSpPr>
                <p:nvPr/>
              </p:nvCxnSpPr>
              <p:spPr>
                <a:xfrm flipH="1">
                  <a:off x="838200" y="2225188"/>
                  <a:ext cx="1219201" cy="289412"/>
                </a:xfrm>
                <a:prstGeom prst="straightConnector1">
                  <a:avLst/>
                </a:prstGeom>
                <a:ln>
                  <a:solidFill>
                    <a:srgbClr val="92D050"/>
                  </a:solidFill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94" name="TextBox 193"/>
                <p:cNvSpPr txBox="1"/>
                <p:nvPr/>
              </p:nvSpPr>
              <p:spPr>
                <a:xfrm>
                  <a:off x="1609201" y="1517302"/>
                  <a:ext cx="89639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Green</a:t>
                  </a:r>
                </a:p>
                <a:p>
                  <a:pPr algn="ctr"/>
                  <a:r>
                    <a:rPr lang="en-US" sz="2000" dirty="0" smtClean="0"/>
                    <a:t>Laser</a:t>
                  </a:r>
                  <a:endParaRPr lang="en-US" sz="2000" dirty="0"/>
                </a:p>
              </p:txBody>
            </p:sp>
            <p:cxnSp>
              <p:nvCxnSpPr>
                <p:cNvPr id="204" name="Straight Arrow Connector 203"/>
                <p:cNvCxnSpPr/>
                <p:nvPr/>
              </p:nvCxnSpPr>
              <p:spPr>
                <a:xfrm>
                  <a:off x="790303" y="1655801"/>
                  <a:ext cx="0" cy="5560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5" name="TextBox 204"/>
                <p:cNvSpPr txBox="1"/>
                <p:nvPr/>
              </p:nvSpPr>
              <p:spPr>
                <a:xfrm>
                  <a:off x="350983" y="1286024"/>
                  <a:ext cx="115448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Cathode</a:t>
                  </a:r>
                </a:p>
              </p:txBody>
            </p:sp>
            <p:cxnSp>
              <p:nvCxnSpPr>
                <p:cNvPr id="212" name="Straight Arrow Connector 211"/>
                <p:cNvCxnSpPr>
                  <a:stCxn id="213" idx="2"/>
                </p:cNvCxnSpPr>
                <p:nvPr/>
              </p:nvCxnSpPr>
              <p:spPr>
                <a:xfrm flipH="1">
                  <a:off x="1189612" y="2055911"/>
                  <a:ext cx="64120" cy="22414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3" name="TextBox 212"/>
                <p:cNvSpPr txBox="1"/>
                <p:nvPr/>
              </p:nvSpPr>
              <p:spPr>
                <a:xfrm>
                  <a:off x="790303" y="1655801"/>
                  <a:ext cx="92685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Anode</a:t>
                  </a:r>
                </a:p>
              </p:txBody>
            </p:sp>
            <p:cxnSp>
              <p:nvCxnSpPr>
                <p:cNvPr id="214" name="Straight Arrow Connector 213"/>
                <p:cNvCxnSpPr>
                  <a:stCxn id="215" idx="0"/>
                </p:cNvCxnSpPr>
                <p:nvPr/>
              </p:nvCxnSpPr>
              <p:spPr>
                <a:xfrm flipH="1" flipV="1">
                  <a:off x="838200" y="2613218"/>
                  <a:ext cx="267557" cy="36233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5" name="TextBox 214"/>
                <p:cNvSpPr txBox="1"/>
                <p:nvPr/>
              </p:nvSpPr>
              <p:spPr>
                <a:xfrm>
                  <a:off x="222342" y="2975557"/>
                  <a:ext cx="176683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000" dirty="0" smtClean="0">
                      <a:sym typeface="Wingdings" pitchFamily="2" charset="2"/>
                    </a:rPr>
                    <a:t>K</a:t>
                  </a:r>
                  <a:r>
                    <a:rPr lang="en-US" altLang="ja-JP" sz="2000" baseline="-25000" dirty="0" smtClean="0">
                      <a:sym typeface="Wingdings" pitchFamily="2" charset="2"/>
                    </a:rPr>
                    <a:t>2</a:t>
                  </a:r>
                  <a:r>
                    <a:rPr lang="en-US" altLang="ja-JP" sz="2000" dirty="0" smtClean="0">
                      <a:sym typeface="Wingdings" pitchFamily="2" charset="2"/>
                    </a:rPr>
                    <a:t>CsSb </a:t>
                  </a:r>
                </a:p>
                <a:p>
                  <a:pPr algn="ctr"/>
                  <a:r>
                    <a:rPr lang="en-US" altLang="ja-JP" sz="2000" dirty="0" smtClean="0">
                      <a:sym typeface="Wingdings" pitchFamily="2" charset="2"/>
                    </a:rPr>
                    <a:t>Photocathode</a:t>
                  </a:r>
                  <a:endParaRPr lang="en-US" sz="2000" dirty="0" smtClean="0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461783" y="1001486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461783" y="3792583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219" name="Straight Arrow Connector 218"/>
                <p:cNvCxnSpPr>
                  <a:stCxn id="220" idx="1"/>
                  <a:endCxn id="217" idx="3"/>
                </p:cNvCxnSpPr>
                <p:nvPr/>
              </p:nvCxnSpPr>
              <p:spPr>
                <a:xfrm flipH="1">
                  <a:off x="1214617" y="945177"/>
                  <a:ext cx="431673" cy="2040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0" name="TextBox 219"/>
                <p:cNvSpPr txBox="1"/>
                <p:nvPr/>
              </p:nvSpPr>
              <p:spPr>
                <a:xfrm>
                  <a:off x="1646290" y="591234"/>
                  <a:ext cx="118494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Cathode</a:t>
                  </a:r>
                </a:p>
                <a:p>
                  <a:pPr algn="ctr"/>
                  <a:r>
                    <a:rPr lang="en-US" sz="2000" dirty="0" smtClean="0"/>
                    <a:t>Solenoid</a:t>
                  </a:r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5646877" y="2058266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222" name="Straight Arrow Connector 221"/>
                <p:cNvCxnSpPr/>
                <p:nvPr/>
              </p:nvCxnSpPr>
              <p:spPr>
                <a:xfrm>
                  <a:off x="5683367" y="1447270"/>
                  <a:ext cx="0" cy="49861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3" name="TextBox 222"/>
                <p:cNvSpPr txBox="1"/>
                <p:nvPr/>
              </p:nvSpPr>
              <p:spPr>
                <a:xfrm>
                  <a:off x="4495782" y="787843"/>
                  <a:ext cx="240360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Diagnostic Cross 1</a:t>
                  </a:r>
                </a:p>
                <a:p>
                  <a:pPr algn="ctr"/>
                  <a:r>
                    <a:rPr lang="en-US" sz="2000" dirty="0" smtClean="0"/>
                    <a:t>(Slit + YAG Screen)</a:t>
                  </a:r>
                </a:p>
              </p:txBody>
            </p:sp>
            <p:sp>
              <p:nvSpPr>
                <p:cNvPr id="224" name="Rounded Rectangle 223"/>
                <p:cNvSpPr/>
                <p:nvPr/>
              </p:nvSpPr>
              <p:spPr>
                <a:xfrm>
                  <a:off x="3120773" y="2057401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25" name="Rounded Rectangle 224"/>
                <p:cNvSpPr/>
                <p:nvPr/>
              </p:nvSpPr>
              <p:spPr>
                <a:xfrm>
                  <a:off x="4143468" y="2057400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26" name="Rounded Rectangle 225"/>
                <p:cNvSpPr/>
                <p:nvPr/>
              </p:nvSpPr>
              <p:spPr>
                <a:xfrm>
                  <a:off x="3625385" y="2057401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27" name="TextBox 226"/>
                <p:cNvSpPr txBox="1"/>
                <p:nvPr/>
              </p:nvSpPr>
              <p:spPr>
                <a:xfrm>
                  <a:off x="1690509" y="3275798"/>
                  <a:ext cx="411394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Three Skew Quads</a:t>
                  </a:r>
                </a:p>
                <a:p>
                  <a:pPr algn="ctr"/>
                  <a:r>
                    <a:rPr lang="en-US" sz="2000" dirty="0" smtClean="0"/>
                    <a:t>(Round-to-Flat Beam Transformer)</a:t>
                  </a:r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7002306" y="2058266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8153400" y="2057401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230" name="Straight Arrow Connector 229"/>
                <p:cNvCxnSpPr/>
                <p:nvPr/>
              </p:nvCxnSpPr>
              <p:spPr>
                <a:xfrm flipH="1" flipV="1">
                  <a:off x="7051789" y="3054383"/>
                  <a:ext cx="1" cy="415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Arrow Connector 230"/>
                <p:cNvCxnSpPr/>
                <p:nvPr/>
              </p:nvCxnSpPr>
              <p:spPr>
                <a:xfrm>
                  <a:off x="8214654" y="1397443"/>
                  <a:ext cx="0" cy="57596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2" name="TextBox 231"/>
                <p:cNvSpPr txBox="1"/>
                <p:nvPr/>
              </p:nvSpPr>
              <p:spPr>
                <a:xfrm>
                  <a:off x="5942287" y="3469417"/>
                  <a:ext cx="240360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Diagnostic Cross 2</a:t>
                  </a:r>
                </a:p>
                <a:p>
                  <a:pPr algn="ctr"/>
                  <a:r>
                    <a:rPr lang="en-US" sz="2000" dirty="0" smtClean="0"/>
                    <a:t>(Slit + YAG Screen)</a:t>
                  </a:r>
                </a:p>
              </p:txBody>
            </p:sp>
            <p:sp>
              <p:nvSpPr>
                <p:cNvPr id="233" name="TextBox 232"/>
                <p:cNvSpPr txBox="1"/>
                <p:nvPr/>
              </p:nvSpPr>
              <p:spPr>
                <a:xfrm>
                  <a:off x="6984650" y="711643"/>
                  <a:ext cx="233749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Diagnostic Cross 3</a:t>
                  </a:r>
                </a:p>
                <a:p>
                  <a:pPr algn="ctr"/>
                  <a:r>
                    <a:rPr lang="en-US" sz="2000" dirty="0" smtClean="0"/>
                    <a:t>(YAG Screen)</a:t>
                  </a:r>
                </a:p>
              </p:txBody>
            </p:sp>
          </p:grpSp>
          <p:sp>
            <p:nvSpPr>
              <p:cNvPr id="187" name="Oval 186"/>
              <p:cNvSpPr/>
              <p:nvPr/>
            </p:nvSpPr>
            <p:spPr>
              <a:xfrm>
                <a:off x="2425379" y="3098764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74676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89" name="Straight Arrow Connector 188"/>
              <p:cNvCxnSpPr/>
              <p:nvPr/>
            </p:nvCxnSpPr>
            <p:spPr>
              <a:xfrm flipH="1">
                <a:off x="2577779" y="2762210"/>
                <a:ext cx="165421" cy="2879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0" name="TextBox 189"/>
              <p:cNvSpPr txBox="1"/>
              <p:nvPr/>
            </p:nvSpPr>
            <p:spPr>
              <a:xfrm>
                <a:off x="2546162" y="1812902"/>
                <a:ext cx="129715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Injector</a:t>
                </a:r>
              </a:p>
              <a:p>
                <a:pPr algn="ctr"/>
                <a:r>
                  <a:rPr lang="en-US" sz="2000" dirty="0" smtClean="0"/>
                  <a:t> Focusing</a:t>
                </a:r>
              </a:p>
              <a:p>
                <a:pPr algn="ctr"/>
                <a:r>
                  <a:rPr lang="en-US" sz="2000" dirty="0" smtClean="0"/>
                  <a:t> Solenoid</a:t>
                </a:r>
              </a:p>
            </p:txBody>
          </p:sp>
        </p:grpSp>
        <p:cxnSp>
          <p:nvCxnSpPr>
            <p:cNvPr id="185" name="Straight Arrow Connector 184"/>
            <p:cNvCxnSpPr/>
            <p:nvPr/>
          </p:nvCxnSpPr>
          <p:spPr>
            <a:xfrm flipV="1">
              <a:off x="3678995" y="4079442"/>
              <a:ext cx="0" cy="277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5" name="Content Placeholder 2"/>
          <p:cNvSpPr txBox="1">
            <a:spLocks/>
          </p:cNvSpPr>
          <p:nvPr/>
        </p:nvSpPr>
        <p:spPr>
          <a:xfrm>
            <a:off x="866528" y="21134292"/>
            <a:ext cx="5776078" cy="850750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CsSb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Photocathode Preparation Chamber, 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Gun and Beamline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delivered 1 mA to dump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(non-magnetized)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sz="2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sz="2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914400">
              <a:buClrTx/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Simulation:</a:t>
            </a:r>
            <a:endParaRPr lang="en-US" sz="2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Used ASTRA and GPT simulation to design beamline and to locate magnets and diagnostics at optimum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Simulated magnetized electron beam properties along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beamline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various starting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Simulated a round to flat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transformer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ClrTx/>
              <a:buFont typeface="Wingdings" panose="05000000000000000000" pitchFamily="2" charset="2"/>
              <a:buChar char="ü"/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" name="Picture 34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7111" y="22336645"/>
            <a:ext cx="7899170" cy="5897880"/>
          </a:xfrm>
          <a:prstGeom prst="rect">
            <a:avLst/>
          </a:prstGeom>
        </p:spPr>
      </p:pic>
      <p:sp>
        <p:nvSpPr>
          <p:cNvPr id="349" name="Content Placeholder 2"/>
          <p:cNvSpPr txBox="1">
            <a:spLocks/>
          </p:cNvSpPr>
          <p:nvPr/>
        </p:nvSpPr>
        <p:spPr>
          <a:xfrm>
            <a:off x="14580052" y="21011300"/>
            <a:ext cx="6792061" cy="124149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ClrTx/>
              <a:buNone/>
            </a:pPr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Cathode Solenoid Magnet</a:t>
            </a:r>
          </a:p>
          <a:p>
            <a:pPr>
              <a:buClrTx/>
              <a:buFont typeface="Arial" panose="020B0604020202020204" pitchFamily="34" charset="0"/>
              <a:buChar char="-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Mapped and installed at GTS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Content Placeholder 2"/>
          <p:cNvSpPr txBox="1">
            <a:spLocks/>
          </p:cNvSpPr>
          <p:nvPr/>
        </p:nvSpPr>
        <p:spPr>
          <a:xfrm>
            <a:off x="14904963" y="28230080"/>
            <a:ext cx="5961770" cy="14879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ClrTx/>
              <a:buNone/>
            </a:pPr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New Pucks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>
              <a:buClrTx/>
              <a:buFont typeface="Arial" panose="020B0604020202020204" pitchFamily="34" charset="0"/>
              <a:buChar char="̵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nhance magnetic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cathode to 2.0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1" name="Picture 35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161" y="22537698"/>
            <a:ext cx="6648450" cy="4514850"/>
          </a:xfrm>
          <a:prstGeom prst="rect">
            <a:avLst/>
          </a:prstGeom>
        </p:spPr>
      </p:pic>
      <p:sp>
        <p:nvSpPr>
          <p:cNvPr id="356" name="TextBox 355"/>
          <p:cNvSpPr txBox="1"/>
          <p:nvPr/>
        </p:nvSpPr>
        <p:spPr>
          <a:xfrm>
            <a:off x="22469902" y="29347180"/>
            <a:ext cx="102861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Steel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" name="Picture 357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6" t="21736" r="15151" b="5060"/>
          <a:stretch/>
        </p:blipFill>
        <p:spPr>
          <a:xfrm rot="5400000">
            <a:off x="26694262" y="27641044"/>
            <a:ext cx="2711366" cy="2245457"/>
          </a:xfrm>
          <a:prstGeom prst="rect">
            <a:avLst/>
          </a:prstGeom>
        </p:spPr>
      </p:pic>
      <p:pic>
        <p:nvPicPr>
          <p:cNvPr id="359" name="Picture 3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920" y="11427207"/>
            <a:ext cx="6652260" cy="3067397"/>
          </a:xfrm>
          <a:prstGeom prst="rect">
            <a:avLst/>
          </a:prstGeom>
        </p:spPr>
      </p:pic>
      <p:sp>
        <p:nvSpPr>
          <p:cNvPr id="362" name="Rounded Rectangular Callout 361"/>
          <p:cNvSpPr/>
          <p:nvPr/>
        </p:nvSpPr>
        <p:spPr bwMode="auto">
          <a:xfrm>
            <a:off x="13636811" y="5878207"/>
            <a:ext cx="10970491" cy="741340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rgbClr val="DCD8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E</a:t>
            </a:r>
            <a:r>
              <a:rPr lang="en-US" sz="2000" dirty="0" smtClean="0"/>
              <a:t>lectron </a:t>
            </a:r>
            <a:r>
              <a:rPr lang="en-US" sz="2000" dirty="0"/>
              <a:t>beam is being used </a:t>
            </a:r>
            <a:r>
              <a:rPr lang="en-US" sz="2000" dirty="0" smtClean="0"/>
              <a:t>inside </a:t>
            </a:r>
            <a:r>
              <a:rPr lang="en-US" sz="2000" dirty="0"/>
              <a:t>cooling solenoid </a:t>
            </a:r>
            <a:r>
              <a:rPr lang="en-US" sz="2000" dirty="0" smtClean="0"/>
              <a:t>where </a:t>
            </a:r>
            <a:r>
              <a:rPr lang="en-US" sz="2000" dirty="0"/>
              <a:t>it suffers an azimuthal kick when it </a:t>
            </a:r>
            <a:r>
              <a:rPr lang="en-US" sz="2000" dirty="0" smtClean="0"/>
              <a:t>enters. </a:t>
            </a:r>
            <a:r>
              <a:rPr lang="en-US" sz="2000" dirty="0"/>
              <a:t>This kick is cancelled by an earlier kick at </a:t>
            </a:r>
            <a:r>
              <a:rPr lang="en-US" sz="2000" dirty="0" smtClean="0"/>
              <a:t>exit </a:t>
            </a:r>
            <a:r>
              <a:rPr lang="en-US" sz="2000" dirty="0"/>
              <a:t>of </a:t>
            </a:r>
            <a:r>
              <a:rPr lang="en-US" sz="2000" dirty="0" smtClean="0"/>
              <a:t>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3" name="Rounded Rectangular Callout 292"/>
          <p:cNvSpPr/>
          <p:nvPr/>
        </p:nvSpPr>
        <p:spPr bwMode="auto">
          <a:xfrm>
            <a:off x="17514807" y="10265156"/>
            <a:ext cx="2339878" cy="814324"/>
          </a:xfrm>
          <a:prstGeom prst="wedgeRoundRectCallout">
            <a:avLst>
              <a:gd name="adj1" fmla="val -46403"/>
              <a:gd name="adj2" fmla="val -106382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0877" y="19812000"/>
            <a:ext cx="5362957" cy="7182612"/>
          </a:xfrm>
          <a:prstGeom prst="rect">
            <a:avLst/>
          </a:prstGeom>
        </p:spPr>
      </p:pic>
      <p:grpSp>
        <p:nvGrpSpPr>
          <p:cNvPr id="91" name="Group 90"/>
          <p:cNvGrpSpPr/>
          <p:nvPr/>
        </p:nvGrpSpPr>
        <p:grpSpPr>
          <a:xfrm>
            <a:off x="14164521" y="6934200"/>
            <a:ext cx="10164274" cy="2743200"/>
            <a:chOff x="-618279" y="840794"/>
            <a:chExt cx="10164274" cy="2743200"/>
          </a:xfrm>
        </p:grpSpPr>
        <p:grpSp>
          <p:nvGrpSpPr>
            <p:cNvPr id="94" name="Group 93"/>
            <p:cNvGrpSpPr/>
            <p:nvPr/>
          </p:nvGrpSpPr>
          <p:grpSpPr>
            <a:xfrm>
              <a:off x="-618279" y="840794"/>
              <a:ext cx="10164274" cy="2740606"/>
              <a:chOff x="-618279" y="840794"/>
              <a:chExt cx="10164274" cy="2740606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-618279" y="840794"/>
                <a:ext cx="10164274" cy="2740606"/>
                <a:chOff x="-618279" y="840794"/>
                <a:chExt cx="10164274" cy="2740606"/>
              </a:xfrm>
            </p:grpSpPr>
            <p:cxnSp>
              <p:nvCxnSpPr>
                <p:cNvPr id="103" name="Straight Arrow Connector 102"/>
                <p:cNvCxnSpPr/>
                <p:nvPr/>
              </p:nvCxnSpPr>
              <p:spPr bwMode="auto">
                <a:xfrm>
                  <a:off x="5769456" y="2551894"/>
                  <a:ext cx="205557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04" name="TextBox 103"/>
                <p:cNvSpPr txBox="1"/>
                <p:nvPr/>
              </p:nvSpPr>
              <p:spPr>
                <a:xfrm>
                  <a:off x="7772400" y="2209800"/>
                  <a:ext cx="5277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FF0000"/>
                      </a:solidFill>
                    </a:rPr>
                    <a:t>ion</a:t>
                  </a:r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105" name="Group 104"/>
                <p:cNvGrpSpPr/>
                <p:nvPr/>
              </p:nvGrpSpPr>
              <p:grpSpPr>
                <a:xfrm>
                  <a:off x="5783104" y="2317079"/>
                  <a:ext cx="1831580" cy="138046"/>
                  <a:chOff x="3049707" y="3272417"/>
                  <a:chExt cx="1831580" cy="138046"/>
                </a:xfrm>
              </p:grpSpPr>
              <p:pic>
                <p:nvPicPr>
                  <p:cNvPr id="131" name="Picture 130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3722011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" name="Picture 131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4149753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3" name="Picture 13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4551508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4" name="Picture 133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3241441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06" name="TextBox 105"/>
                <p:cNvSpPr txBox="1"/>
                <p:nvPr/>
              </p:nvSpPr>
              <p:spPr>
                <a:xfrm>
                  <a:off x="6639905" y="2011124"/>
                  <a:ext cx="10967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electron</a:t>
                  </a:r>
                  <a:endParaRPr lang="en-US" sz="20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grpSp>
              <p:nvGrpSpPr>
                <p:cNvPr id="107" name="Group 106"/>
                <p:cNvGrpSpPr/>
                <p:nvPr/>
              </p:nvGrpSpPr>
              <p:grpSpPr>
                <a:xfrm>
                  <a:off x="-618279" y="840794"/>
                  <a:ext cx="10164274" cy="2740606"/>
                  <a:chOff x="-618279" y="840794"/>
                  <a:chExt cx="10164274" cy="2740606"/>
                </a:xfrm>
              </p:grpSpPr>
              <p:grpSp>
                <p:nvGrpSpPr>
                  <p:cNvPr id="108" name="Group 107"/>
                  <p:cNvGrpSpPr/>
                  <p:nvPr/>
                </p:nvGrpSpPr>
                <p:grpSpPr>
                  <a:xfrm>
                    <a:off x="-618279" y="840794"/>
                    <a:ext cx="10164274" cy="2740606"/>
                    <a:chOff x="-613844" y="674173"/>
                    <a:chExt cx="10164274" cy="2740606"/>
                  </a:xfrm>
                </p:grpSpPr>
                <p:sp>
                  <p:nvSpPr>
                    <p:cNvPr id="111" name="Rectangle 110"/>
                    <p:cNvSpPr/>
                    <p:nvPr/>
                  </p:nvSpPr>
                  <p:spPr bwMode="auto">
                    <a:xfrm>
                      <a:off x="882650" y="2324100"/>
                      <a:ext cx="69850" cy="3810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hemeClr val="accent6"/>
                    </a:lnRef>
                    <a:fillRef idx="3">
                      <a:schemeClr val="accent6"/>
                    </a:fillRef>
                    <a:effectRef idx="3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12" name="Rectangle 111"/>
                    <p:cNvSpPr/>
                    <p:nvPr/>
                  </p:nvSpPr>
                  <p:spPr bwMode="auto">
                    <a:xfrm>
                      <a:off x="596900" y="3262379"/>
                      <a:ext cx="571500" cy="152400"/>
                    </a:xfrm>
                    <a:prstGeom prst="rect">
                      <a:avLst/>
                    </a:prstGeom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15" name="Rounded Rectangular Callout 114"/>
                    <p:cNvSpPr/>
                    <p:nvPr/>
                  </p:nvSpPr>
                  <p:spPr bwMode="auto">
                    <a:xfrm>
                      <a:off x="-613844" y="708425"/>
                      <a:ext cx="1291280" cy="700024"/>
                    </a:xfrm>
                    <a:prstGeom prst="wedgeRoundRectCallout">
                      <a:avLst>
                        <a:gd name="adj1" fmla="val 62109"/>
                        <a:gd name="adj2" fmla="val 46097"/>
                        <a:gd name="adj3" fmla="val 16667"/>
                      </a:avLst>
                    </a:prstGeom>
                    <a:noFill/>
                    <a:ln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Cathode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Solenoid</a:t>
                      </a:r>
                    </a:p>
                  </p:txBody>
                </p:sp>
                <p:grpSp>
                  <p:nvGrpSpPr>
                    <p:cNvPr id="116" name="Group 115"/>
                    <p:cNvGrpSpPr/>
                    <p:nvPr/>
                  </p:nvGrpSpPr>
                  <p:grpSpPr>
                    <a:xfrm>
                      <a:off x="171450" y="1612900"/>
                      <a:ext cx="1562100" cy="1752600"/>
                      <a:chOff x="171450" y="1612900"/>
                      <a:chExt cx="1562100" cy="1752600"/>
                    </a:xfrm>
                  </p:grpSpPr>
                  <p:cxnSp>
                    <p:nvCxnSpPr>
                      <p:cNvPr id="128" name="Straight Arrow Connector 127"/>
                      <p:cNvCxnSpPr/>
                      <p:nvPr/>
                    </p:nvCxnSpPr>
                    <p:spPr bwMode="auto">
                      <a:xfrm>
                        <a:off x="171450" y="2527300"/>
                        <a:ext cx="1485900" cy="0"/>
                      </a:xfrm>
                      <a:prstGeom prst="straightConnector1">
                        <a:avLst/>
                      </a:prstGeom>
                      <a:ln>
                        <a:headEnd type="none" w="med" len="med"/>
                        <a:tailEnd type="arrow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9" name="Arc 128"/>
                      <p:cNvSpPr/>
                      <p:nvPr/>
                    </p:nvSpPr>
                    <p:spPr bwMode="auto">
                      <a:xfrm>
                        <a:off x="171450" y="2705100"/>
                        <a:ext cx="1562100" cy="660400"/>
                      </a:xfrm>
                      <a:prstGeom prst="arc">
                        <a:avLst>
                          <a:gd name="adj1" fmla="val 11270080"/>
                          <a:gd name="adj2" fmla="val 21259627"/>
                        </a:avLst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  <p:sp>
                    <p:nvSpPr>
                      <p:cNvPr id="130" name="Arc 129"/>
                      <p:cNvSpPr/>
                      <p:nvPr/>
                    </p:nvSpPr>
                    <p:spPr bwMode="auto">
                      <a:xfrm rot="10800000">
                        <a:off x="171450" y="1612900"/>
                        <a:ext cx="1562100" cy="660400"/>
                      </a:xfrm>
                      <a:prstGeom prst="arc">
                        <a:avLst>
                          <a:gd name="adj1" fmla="val 11475052"/>
                          <a:gd name="adj2" fmla="val 21259627"/>
                        </a:avLst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</p:grpSp>
                <p:sp>
                  <p:nvSpPr>
                    <p:cNvPr id="117" name="Rectangle 116"/>
                    <p:cNvSpPr/>
                    <p:nvPr/>
                  </p:nvSpPr>
                  <p:spPr bwMode="auto">
                    <a:xfrm>
                      <a:off x="620465" y="1509779"/>
                      <a:ext cx="571500" cy="152400"/>
                    </a:xfrm>
                    <a:prstGeom prst="rect">
                      <a:avLst/>
                    </a:prstGeom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grpSp>
                  <p:nvGrpSpPr>
                    <p:cNvPr id="118" name="Group 117"/>
                    <p:cNvGrpSpPr/>
                    <p:nvPr/>
                  </p:nvGrpSpPr>
                  <p:grpSpPr>
                    <a:xfrm>
                      <a:off x="5696398" y="674173"/>
                      <a:ext cx="3854032" cy="2740605"/>
                      <a:chOff x="6273801" y="709053"/>
                      <a:chExt cx="3854032" cy="2740605"/>
                    </a:xfrm>
                  </p:grpSpPr>
                  <p:cxnSp>
                    <p:nvCxnSpPr>
                      <p:cNvPr id="124" name="Straight Arrow Connector 123"/>
                      <p:cNvCxnSpPr/>
                      <p:nvPr/>
                    </p:nvCxnSpPr>
                    <p:spPr bwMode="auto">
                      <a:xfrm>
                        <a:off x="6273801" y="2527300"/>
                        <a:ext cx="2542942" cy="0"/>
                      </a:xfrm>
                      <a:prstGeom prst="straightConnector1">
                        <a:avLst/>
                      </a:prstGeom>
                      <a:ln>
                        <a:headEnd type="none" w="med" len="med"/>
                        <a:tailEnd type="arrow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5" name="Rounded Rectangular Callout 124"/>
                      <p:cNvSpPr/>
                      <p:nvPr/>
                    </p:nvSpPr>
                    <p:spPr bwMode="auto">
                      <a:xfrm>
                        <a:off x="8864970" y="709053"/>
                        <a:ext cx="1262863" cy="700024"/>
                      </a:xfrm>
                      <a:prstGeom prst="wedgeRoundRectCallout">
                        <a:avLst>
                          <a:gd name="adj1" fmla="val -60184"/>
                          <a:gd name="adj2" fmla="val 51634"/>
                          <a:gd name="adj3" fmla="val 16667"/>
                        </a:avLst>
                      </a:prstGeom>
                      <a:noFill/>
                      <a:ln w="952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lang="en-US" sz="2000" dirty="0" smtClean="0"/>
                          <a:t>Cooling </a:t>
                        </a:r>
                        <a:r>
                          <a: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rPr>
                          <a:t>Solenoid</a:t>
                        </a:r>
                      </a:p>
                    </p:txBody>
                  </p:sp>
                  <p:sp>
                    <p:nvSpPr>
                      <p:cNvPr id="126" name="Rectangle 125"/>
                      <p:cNvSpPr/>
                      <p:nvPr/>
                    </p:nvSpPr>
                    <p:spPr bwMode="auto">
                      <a:xfrm>
                        <a:off x="6397468" y="1509601"/>
                        <a:ext cx="2549682" cy="138179"/>
                      </a:xfrm>
                      <a:prstGeom prst="rect">
                        <a:avLst/>
                      </a:prstGeom>
                      <a:pattFill prst="ltDnDiag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  <p:sp>
                    <p:nvSpPr>
                      <p:cNvPr id="127" name="Rectangle 126"/>
                      <p:cNvSpPr/>
                      <p:nvPr/>
                    </p:nvSpPr>
                    <p:spPr bwMode="auto">
                      <a:xfrm>
                        <a:off x="6397468" y="3289299"/>
                        <a:ext cx="2549682" cy="160359"/>
                      </a:xfrm>
                      <a:prstGeom prst="rect">
                        <a:avLst/>
                      </a:prstGeom>
                      <a:pattFill prst="ltDnDiag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</p:grpSp>
                <p:pic>
                  <p:nvPicPr>
                    <p:cNvPr id="119" name="Picture 118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11" t="37042" r="-3116" b="7975"/>
                    <a:stretch/>
                  </p:blipFill>
                  <p:spPr bwMode="auto">
                    <a:xfrm rot="5400000">
                      <a:off x="1110091" y="2151813"/>
                      <a:ext cx="206331" cy="52151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120" name="Rectangle 119"/>
                    <p:cNvSpPr/>
                    <p:nvPr/>
                  </p:nvSpPr>
                  <p:spPr>
                    <a:xfrm>
                      <a:off x="3493941" y="2368334"/>
                      <a:ext cx="381000" cy="292531"/>
                    </a:xfrm>
                    <a:prstGeom prst="rect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2" name="Straight Arrow Connector 121"/>
                    <p:cNvCxnSpPr>
                      <a:stCxn id="123" idx="2"/>
                      <a:endCxn id="120" idx="0"/>
                    </p:cNvCxnSpPr>
                    <p:nvPr/>
                  </p:nvCxnSpPr>
                  <p:spPr>
                    <a:xfrm>
                      <a:off x="3680209" y="1890011"/>
                      <a:ext cx="4232" cy="478323"/>
                    </a:xfrm>
                    <a:prstGeom prst="straightConnector1">
                      <a:avLst/>
                    </a:prstGeom>
                    <a:ln>
                      <a:solidFill>
                        <a:schemeClr val="accent1"/>
                      </a:solidFill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3" name="TextBox 122"/>
                    <p:cNvSpPr txBox="1"/>
                    <p:nvPr/>
                  </p:nvSpPr>
                  <p:spPr>
                    <a:xfrm>
                      <a:off x="3058671" y="1489901"/>
                      <a:ext cx="1243075" cy="40011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000" dirty="0" smtClean="0"/>
                        <a:t>SRF LINAC</a:t>
                      </a:r>
                      <a:endParaRPr lang="en-US" sz="2000" dirty="0"/>
                    </a:p>
                  </p:txBody>
                </p:sp>
              </p:grpSp>
              <p:cxnSp>
                <p:nvCxnSpPr>
                  <p:cNvPr id="109" name="Straight Arrow Connector 108"/>
                  <p:cNvCxnSpPr/>
                  <p:nvPr/>
                </p:nvCxnSpPr>
                <p:spPr bwMode="auto">
                  <a:xfrm>
                    <a:off x="5884131" y="3175000"/>
                    <a:ext cx="2364593" cy="0"/>
                  </a:xfrm>
                  <a:prstGeom prst="straightConnector1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Arrow Connector 109"/>
                  <p:cNvCxnSpPr/>
                  <p:nvPr/>
                </p:nvCxnSpPr>
                <p:spPr bwMode="auto">
                  <a:xfrm>
                    <a:off x="5867399" y="2047742"/>
                    <a:ext cx="2377440" cy="0"/>
                  </a:xfrm>
                  <a:prstGeom prst="straightConnector1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00" name="Picture 99"/>
              <p:cNvPicPr>
                <a:picLocks noChangeAspect="1"/>
              </p:cNvPicPr>
              <p:nvPr/>
            </p:nvPicPr>
            <p:blipFill rotWithShape="1"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6" t="10663" r="15290" b="13331"/>
              <a:stretch/>
            </p:blipFill>
            <p:spPr>
              <a:xfrm>
                <a:off x="1831096" y="2114755"/>
                <a:ext cx="1158247" cy="1158331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 rotWithShape="1"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6" t="10663" r="15290" b="13331"/>
              <a:stretch/>
            </p:blipFill>
            <p:spPr>
              <a:xfrm>
                <a:off x="8296652" y="2353001"/>
                <a:ext cx="694948" cy="694999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 rotWithShape="1"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6" t="10663" r="15290" b="13331"/>
              <a:stretch/>
            </p:blipFill>
            <p:spPr>
              <a:xfrm>
                <a:off x="4808979" y="2346421"/>
                <a:ext cx="694948" cy="694999"/>
              </a:xfrm>
              <a:prstGeom prst="rect">
                <a:avLst/>
              </a:prstGeom>
            </p:spPr>
          </p:pic>
        </p:grpSp>
        <p:sp>
          <p:nvSpPr>
            <p:cNvPr id="95" name="Arc 94"/>
            <p:cNvSpPr/>
            <p:nvPr/>
          </p:nvSpPr>
          <p:spPr bwMode="auto">
            <a:xfrm flipH="1">
              <a:off x="8013011" y="3177594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6" name="Arc 95"/>
            <p:cNvSpPr/>
            <p:nvPr/>
          </p:nvSpPr>
          <p:spPr bwMode="auto">
            <a:xfrm>
              <a:off x="5690374" y="3175000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7" name="Arc 96"/>
            <p:cNvSpPr/>
            <p:nvPr/>
          </p:nvSpPr>
          <p:spPr bwMode="auto">
            <a:xfrm flipH="1" flipV="1">
              <a:off x="8032655" y="1641342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8" name="Arc 97"/>
            <p:cNvSpPr/>
            <p:nvPr/>
          </p:nvSpPr>
          <p:spPr bwMode="auto">
            <a:xfrm flipV="1">
              <a:off x="5671953" y="1641342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14817" r="18820" b="13388"/>
          <a:stretch/>
        </p:blipFill>
        <p:spPr>
          <a:xfrm rot="5400000">
            <a:off x="23930615" y="27489772"/>
            <a:ext cx="2819400" cy="2439968"/>
          </a:xfrm>
          <a:prstGeom prst="rect">
            <a:avLst/>
          </a:prstGeom>
        </p:spPr>
      </p:pic>
      <p:sp>
        <p:nvSpPr>
          <p:cNvPr id="354" name="TextBox 353"/>
          <p:cNvSpPr txBox="1"/>
          <p:nvPr/>
        </p:nvSpPr>
        <p:spPr>
          <a:xfrm>
            <a:off x="21537797" y="28502162"/>
            <a:ext cx="232906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Molybdenum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3" name="Straight Arrow Connector 352"/>
          <p:cNvCxnSpPr>
            <a:stCxn id="354" idx="3"/>
          </p:cNvCxnSpPr>
          <p:nvPr/>
        </p:nvCxnSpPr>
        <p:spPr bwMode="auto">
          <a:xfrm>
            <a:off x="23866866" y="28763772"/>
            <a:ext cx="50693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5" name="Straight Arrow Connector 354"/>
          <p:cNvCxnSpPr>
            <a:stCxn id="356" idx="3"/>
          </p:cNvCxnSpPr>
          <p:nvPr/>
        </p:nvCxnSpPr>
        <p:spPr bwMode="auto">
          <a:xfrm>
            <a:off x="23498512" y="29608790"/>
            <a:ext cx="14188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6561</TotalTime>
  <Words>561</Words>
  <Application>Microsoft Office PowerPoint</Application>
  <PresentationFormat>Custom</PresentationFormat>
  <Paragraphs>100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Calibri</vt:lpstr>
      <vt:lpstr>Cambria Math</vt:lpstr>
      <vt:lpstr>Times</vt:lpstr>
      <vt:lpstr>Wingdings</vt:lpstr>
      <vt:lpstr>Office Theme</vt:lpstr>
      <vt:lpstr>Equation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source</dc:creator>
  <cp:lastModifiedBy>Riad Suleiman</cp:lastModifiedBy>
  <cp:revision>452</cp:revision>
  <cp:lastPrinted>2015-04-27T18:07:56Z</cp:lastPrinted>
  <dcterms:created xsi:type="dcterms:W3CDTF">2012-07-12T18:27:22Z</dcterms:created>
  <dcterms:modified xsi:type="dcterms:W3CDTF">2016-10-07T20:14:27Z</dcterms:modified>
</cp:coreProperties>
</file>