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8" r:id="rId3"/>
    <p:sldId id="309" r:id="rId4"/>
    <p:sldId id="302" r:id="rId5"/>
    <p:sldId id="266" r:id="rId6"/>
    <p:sldId id="267" r:id="rId7"/>
    <p:sldId id="323" r:id="rId8"/>
    <p:sldId id="293" r:id="rId9"/>
    <p:sldId id="322" r:id="rId10"/>
    <p:sldId id="268" r:id="rId11"/>
    <p:sldId id="295" r:id="rId12"/>
    <p:sldId id="297" r:id="rId13"/>
    <p:sldId id="298" r:id="rId14"/>
    <p:sldId id="272" r:id="rId15"/>
    <p:sldId id="275" r:id="rId16"/>
    <p:sldId id="279" r:id="rId17"/>
    <p:sldId id="291" r:id="rId18"/>
    <p:sldId id="305" r:id="rId19"/>
    <p:sldId id="321" r:id="rId20"/>
    <p:sldId id="324" r:id="rId21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03"/>
    <a:srgbClr val="EA01FF"/>
    <a:srgbClr val="01F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25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402" y="12"/>
      </p:cViewPr>
      <p:guideLst>
        <p:guide orient="horz" pos="4319"/>
        <p:guide pos="57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70A3C52-6317-442C-A917-823F0BD9ED69}" type="datetimeFigureOut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CEE5011-88F9-4B13-909F-1D3971A03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3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6EABA1-678A-4F8B-9982-DE7919239036}" type="datetimeFigureOut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3" tIns="46186" rIns="92373" bIns="461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6575" cy="4187825"/>
          </a:xfrm>
          <a:prstGeom prst="rect">
            <a:avLst/>
          </a:prstGeom>
        </p:spPr>
        <p:txBody>
          <a:bodyPr vert="horz" lIns="92373" tIns="46186" rIns="92373" bIns="46186" rtlCol="0"/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2373" tIns="46186" rIns="92373" bIns="461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32671C-EABC-4F1B-BED5-B7CEA8790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38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6B7-9339-4029-8A1E-469FE911D8A4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BC387-836C-4830-A5CC-76ADDFBB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5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909E-29F0-4967-A82B-C1A9453B3CB4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F3982-30E3-4A41-8621-239D02E45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D18EB-AD2E-4E14-B097-7293334F6489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A3CD-32B9-4735-A155-E7C5E0DED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9056-53E9-43B1-9004-6CF5284402A5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ABE-6D6D-4886-9B6A-6A7CB28A9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25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F870A-45C1-4F39-99D4-0AC7EAAD7395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D01D-122A-4D1F-8884-75C854CEF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2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D36B-728C-415C-A508-6F40E1C87C1C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68276-DE55-4BCA-AD80-247020DD4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AD3EF-9817-4DB5-8CC9-4B000A8B55C6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F91-DC54-4051-860B-F46EF4BF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0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334E-8DE0-4457-B83C-748EE5B92923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68F7-2D55-467F-B2B3-328A47DE3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4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C68C-6F93-4F16-A113-03D035110618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E5CA-ACFB-4697-A416-8D26856B5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7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379-AB38-48E9-B05F-434BA27FB30F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38C38-287C-44E5-8698-71B43573F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E20E-C06A-46FB-8716-E9A3D3833AD5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37C5-26DF-48D5-9DD0-261B0F058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1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C828CD-A297-4C63-885D-32E8E646AFC6}" type="datetime1">
              <a:rPr lang="en-US"/>
              <a:pPr>
                <a:defRPr/>
              </a:pPr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519604-FC4D-47AF-B442-B466DD6E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690563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DAQ Map of</a:t>
            </a:r>
            <a:br>
              <a:rPr lang="en-US" smtClean="0"/>
            </a:br>
            <a:r>
              <a:rPr lang="en-US" smtClean="0"/>
              <a:t>Electronic Components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7193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200" dirty="0" smtClean="0">
                <a:latin typeface="+mj-lt"/>
              </a:rPr>
              <a:t>R. Suleiman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400" smtClean="0">
                <a:latin typeface="+mj-lt"/>
              </a:rPr>
              <a:t>January 29, </a:t>
            </a:r>
            <a:r>
              <a:rPr lang="en-US" sz="2400" dirty="0" smtClean="0">
                <a:latin typeface="+mj-lt"/>
              </a:rPr>
              <a:t>2013</a:t>
            </a: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D975D-5E2A-425D-9967-2AC54312A65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2 – QUAD FAN IN/OUT 429A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16013" y="1190625"/>
          <a:ext cx="6753225" cy="4821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/>
                <a:gridCol w="2251075"/>
                <a:gridCol w="2251075"/>
              </a:tblGrid>
              <a:tr h="370864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QUAD FAN IN/OUT</a:t>
                      </a:r>
                      <a:endParaRPr lang="en-US" sz="1800" dirty="0"/>
                    </a:p>
                  </a:txBody>
                  <a:tcPr marL="91450" marR="91450" marT="45723" marB="4572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Delayed Helicity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Ch2</a:t>
                      </a:r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T_Settle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Ch4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Ch6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Ch4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Ch6</a:t>
                      </a:r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Pattern Sync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Ch9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S2 – Ch15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Ch9</a:t>
                      </a:r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 gridSpan="3">
                  <a:txBody>
                    <a:bodyPr/>
                    <a:lstStyle/>
                    <a:p>
                      <a:pPr algn="r"/>
                      <a:r>
                        <a:rPr lang="en-US" sz="1800" b="1" baseline="0" dirty="0" smtClean="0"/>
                        <a:t>Pair Sync </a:t>
                      </a:r>
                      <a:r>
                        <a:rPr lang="en-US" sz="1800" dirty="0" smtClean="0"/>
                        <a:t>– </a:t>
                      </a:r>
                      <a:r>
                        <a:rPr lang="en-US" sz="1800" b="1" baseline="0" dirty="0" smtClean="0"/>
                        <a:t>IN</a:t>
                      </a:r>
                      <a:endParaRPr lang="en-US" sz="1800" b="1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6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LT3 – Ch11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LT4 – Ch11</a:t>
                      </a:r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0864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50" marR="91450" marT="45723" marB="45723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82330-5E6B-46E3-9B64-783CFA9B3FB6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CHANNEL ASSIGNMENT – CAEN V538A LEVEL TRANSLATOR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57200" y="890588"/>
          <a:ext cx="2786063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/>
                <a:gridCol w="182535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 LEMO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Mott DetTr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Delayed (0.4 µs) nT_Settle</a:t>
                      </a:r>
                    </a:p>
                  </a:txBody>
                  <a:tcPr marL="91451" marR="91451" marT="45714" marB="45714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3868738"/>
          <a:ext cx="2786063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712"/>
                <a:gridCol w="182535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 ECL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TID OUT TRG (L1A)</a:t>
                      </a:r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51" marR="91451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51" marR="91451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51" marR="91451" marT="45714" marB="45714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32388" y="890588"/>
          <a:ext cx="3554413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160"/>
                <a:gridCol w="1341672"/>
                <a:gridCol w="153758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 ECL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DB1 TRG IN</a:t>
                      </a:r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TID TS#1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TID IN</a:t>
                      </a:r>
                      <a:r>
                        <a:rPr lang="en-US" sz="1200" baseline="0" dirty="0" smtClean="0"/>
                        <a:t> TRG</a:t>
                      </a: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32388" y="3868738"/>
          <a:ext cx="3554411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032"/>
                <a:gridCol w="1389165"/>
                <a:gridCol w="1478214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 LEMO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LA1 (Mott NIM)</a:t>
                      </a:r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LA1 (TDC COMM)</a:t>
                      </a:r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24" marR="91424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24" marR="91424" marT="45714" marB="45714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7AF4FC-3FD0-46A5-95C3-CD556B00F525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CHANNEL ASSIGNMENT – TRIGGER INTERFACE (TID)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506788" y="855663"/>
          <a:ext cx="2797175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544"/>
                <a:gridCol w="1832631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TID 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 Signal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TS#1 (Mott DetTr)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15" marR="91415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TRG ( Delayed nT_Settle)</a:t>
                      </a:r>
                    </a:p>
                  </a:txBody>
                  <a:tcPr marL="91415" marR="91415" marT="45714" marB="45714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506788" y="4179888"/>
          <a:ext cx="2552700" cy="246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41"/>
                <a:gridCol w="1672459"/>
              </a:tblGrid>
              <a:tr h="274285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TID 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OUT Signal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TRG (L1A)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</a:tr>
              <a:tr h="27428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marL="91416" marR="91416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16" marR="91416" marT="45714" marB="45714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3870-8984-4596-8608-B754B4135E3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228600" y="914400"/>
            <a:ext cx="861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latin typeface="Calibri" pitchFamily="34" charset="0"/>
            </a:endParaRPr>
          </a:p>
        </p:txBody>
      </p:sp>
      <p:pic>
        <p:nvPicPr>
          <p:cNvPr id="14339" name="Picture 9" descr="TEK0273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1"/>
          <p:cNvSpPr txBox="1">
            <a:spLocks noChangeArrowheads="1"/>
          </p:cNvSpPr>
          <p:nvPr/>
        </p:nvSpPr>
        <p:spPr bwMode="auto">
          <a:xfrm>
            <a:off x="5830888" y="3581400"/>
            <a:ext cx="1092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B0F0"/>
                </a:solidFill>
                <a:latin typeface="Calibri" pitchFamily="34" charset="0"/>
              </a:rPr>
              <a:t>Pair -Sync</a:t>
            </a: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5791200" y="4953000"/>
            <a:ext cx="1690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B050"/>
                </a:solidFill>
                <a:latin typeface="Calibri" pitchFamily="34" charset="0"/>
              </a:rPr>
              <a:t>Delayed Helicity</a:t>
            </a:r>
          </a:p>
        </p:txBody>
      </p:sp>
      <p:sp>
        <p:nvSpPr>
          <p:cNvPr id="16392" name="TextBox 14"/>
          <p:cNvSpPr txBox="1">
            <a:spLocks noChangeArrowheads="1"/>
          </p:cNvSpPr>
          <p:nvPr/>
        </p:nvSpPr>
        <p:spPr bwMode="auto">
          <a:xfrm>
            <a:off x="5791200" y="2590800"/>
            <a:ext cx="950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/>
                </a:solidFill>
                <a:latin typeface="+mn-lt"/>
                <a:cs typeface="+mn-cs"/>
              </a:rPr>
              <a:t>T_Settle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5859463" y="441960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7030A0"/>
                </a:solidFill>
                <a:latin typeface="Calibri" pitchFamily="34" charset="0"/>
              </a:rPr>
              <a:t>Pattern-Sync</a:t>
            </a:r>
          </a:p>
        </p:txBody>
      </p:sp>
      <p:sp>
        <p:nvSpPr>
          <p:cNvPr id="1434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HELICITY SIGNALS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87642-BF85-4497-9155-F0723C7EFCFA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CHANNEL ASSIGNMENT – MOTT FADC</a:t>
            </a:r>
          </a:p>
        </p:txBody>
      </p:sp>
      <p:pic>
        <p:nvPicPr>
          <p:cNvPr id="15363" name="Picture 4" descr="TEK004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9461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Trig_Left_24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24300"/>
            <a:ext cx="4625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689725" y="1631950"/>
            <a:ext cx="1095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+mn-lt"/>
                <a:cs typeface="+mn-cs"/>
              </a:rPr>
              <a:t>Mott Trigger</a:t>
            </a:r>
          </a:p>
        </p:txBody>
      </p:sp>
      <p:sp>
        <p:nvSpPr>
          <p:cNvPr id="15366" name="TextBox 14"/>
          <p:cNvSpPr txBox="1">
            <a:spLocks noChangeArrowheads="1"/>
          </p:cNvSpPr>
          <p:nvPr/>
        </p:nvSpPr>
        <p:spPr bwMode="auto">
          <a:xfrm>
            <a:off x="6689725" y="1939925"/>
            <a:ext cx="592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Left E</a:t>
            </a:r>
          </a:p>
        </p:txBody>
      </p:sp>
      <p:sp>
        <p:nvSpPr>
          <p:cNvPr id="15367" name="TextBox 14"/>
          <p:cNvSpPr txBox="1">
            <a:spLocks noChangeArrowheads="1"/>
          </p:cNvSpPr>
          <p:nvPr/>
        </p:nvSpPr>
        <p:spPr bwMode="auto">
          <a:xfrm>
            <a:off x="6689725" y="2247900"/>
            <a:ext cx="692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7030A0"/>
                </a:solidFill>
                <a:latin typeface="Calibri" pitchFamily="34" charset="0"/>
              </a:rPr>
              <a:t>Left ∆E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32051-5BA8-4AEC-BE31-12D2AC621934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CONTROL CHANNEL ASSIGNMENT – GATED SCALER S1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80988" y="1289050"/>
          <a:ext cx="2895600" cy="1554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483"/>
                <a:gridCol w="1897117"/>
              </a:tblGrid>
              <a:tr h="457107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/>
                        <a:t>S1 CONTROL C</a:t>
                      </a:r>
                      <a:r>
                        <a:rPr lang="en-US" sz="1200" dirty="0" smtClean="0"/>
                        <a:t>han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Signal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Load</a:t>
                      </a:r>
                      <a:r>
                        <a:rPr lang="en-US" sz="1200" baseline="0" dirty="0" smtClean="0"/>
                        <a:t>-Next-Event (LNE)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</a:t>
                      </a:r>
                      <a:r>
                        <a:rPr lang="en-US" sz="1200" baseline="0" dirty="0" smtClean="0"/>
                        <a:t> Helicity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Sync</a:t>
                      </a:r>
                      <a:endParaRPr lang="en-US" sz="1200" dirty="0"/>
                    </a:p>
                  </a:txBody>
                  <a:tcPr marT="45711" marB="45711"/>
                </a:tc>
              </a:tr>
              <a:tr h="2742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GATE (n</a:t>
                      </a:r>
                      <a:r>
                        <a:rPr lang="en-US" sz="1200" u="none" dirty="0" smtClean="0"/>
                        <a:t>T_Settle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marT="45711" marB="45711"/>
                </a:tc>
              </a:tr>
            </a:tbl>
          </a:graphicData>
        </a:graphic>
      </p:graphicFrame>
      <p:pic>
        <p:nvPicPr>
          <p:cNvPr id="16407" name="Picture 5" descr="TEK0484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6734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3328988" y="4537075"/>
            <a:ext cx="879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+mn-lt"/>
                <a:cs typeface="+mn-cs"/>
              </a:rPr>
              <a:t>nT_Settle</a:t>
            </a:r>
          </a:p>
        </p:txBody>
      </p:sp>
      <p:sp>
        <p:nvSpPr>
          <p:cNvPr id="16409" name="TextBox 14"/>
          <p:cNvSpPr txBox="1">
            <a:spLocks noChangeArrowheads="1"/>
          </p:cNvSpPr>
          <p:nvPr/>
        </p:nvSpPr>
        <p:spPr bwMode="auto">
          <a:xfrm>
            <a:off x="3146425" y="5213350"/>
            <a:ext cx="2165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Delayed </a:t>
            </a:r>
          </a:p>
          <a:p>
            <a:pPr algn="ctr"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TID nT_Settle</a:t>
            </a:r>
          </a:p>
          <a:p>
            <a:pPr algn="ctr"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Trigger (Scalers )</a:t>
            </a:r>
          </a:p>
        </p:txBody>
      </p:sp>
      <p:sp>
        <p:nvSpPr>
          <p:cNvPr id="16410" name="TextBox 8"/>
          <p:cNvSpPr txBox="1">
            <a:spLocks noChangeArrowheads="1"/>
          </p:cNvSpPr>
          <p:nvPr/>
        </p:nvSpPr>
        <p:spPr bwMode="auto">
          <a:xfrm>
            <a:off x="3522663" y="1289050"/>
            <a:ext cx="495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u="sng">
                <a:latin typeface="Calibri" pitchFamily="34" charset="0"/>
              </a:rPr>
              <a:t>nT_Settle  Trigger Setup: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>
                <a:latin typeface="Calibri" pitchFamily="34" charset="0"/>
              </a:rPr>
              <a:t>nT_Settle Trigger is delayed by 0.4 µs</a:t>
            </a:r>
          </a:p>
          <a:p>
            <a:pPr lvl="1" eaLnBrk="1" hangingPunct="1">
              <a:buFont typeface="Calibri" pitchFamily="34" charset="0"/>
              <a:buAutoNum type="romanUcPeriod"/>
            </a:pPr>
            <a:r>
              <a:rPr lang="en-US">
                <a:latin typeface="Calibri" pitchFamily="34" charset="0"/>
              </a:rPr>
              <a:t>LNE is delayed by 0.2 µs</a:t>
            </a:r>
          </a:p>
        </p:txBody>
      </p:sp>
      <p:pic>
        <p:nvPicPr>
          <p:cNvPr id="16411" name="Picture 9" descr="TEK0485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673475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018088" y="4535488"/>
            <a:ext cx="877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/>
                </a:solidFill>
                <a:latin typeface="+mn-lt"/>
                <a:cs typeface="+mn-cs"/>
              </a:rPr>
              <a:t>nT_Settle</a:t>
            </a:r>
          </a:p>
        </p:txBody>
      </p:sp>
      <p:sp>
        <p:nvSpPr>
          <p:cNvPr id="16413" name="TextBox 14"/>
          <p:cNvSpPr txBox="1">
            <a:spLocks noChangeArrowheads="1"/>
          </p:cNvSpPr>
          <p:nvPr/>
        </p:nvSpPr>
        <p:spPr bwMode="auto">
          <a:xfrm>
            <a:off x="5311775" y="4905375"/>
            <a:ext cx="463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B0F0"/>
                </a:solidFill>
                <a:latin typeface="Calibri" pitchFamily="34" charset="0"/>
              </a:rPr>
              <a:t>LNE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CF7D12-63CC-4F31-AAD5-5CE83F2AF8E5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Beat Frequency Modulation (BFM)</a:t>
            </a:r>
          </a:p>
        </p:txBody>
      </p:sp>
      <p:pic>
        <p:nvPicPr>
          <p:cNvPr id="17411" name="Picture 2" descr="TEK0035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143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14"/>
          <p:cNvSpPr txBox="1">
            <a:spLocks noChangeArrowheads="1"/>
          </p:cNvSpPr>
          <p:nvPr/>
        </p:nvSpPr>
        <p:spPr bwMode="auto">
          <a:xfrm>
            <a:off x="3363913" y="2109788"/>
            <a:ext cx="519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BFM</a:t>
            </a:r>
          </a:p>
        </p:txBody>
      </p:sp>
      <p:pic>
        <p:nvPicPr>
          <p:cNvPr id="17413" name="Picture 5" descr="TEK0036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14"/>
          <p:cNvSpPr txBox="1">
            <a:spLocks noChangeArrowheads="1"/>
          </p:cNvSpPr>
          <p:nvPr/>
        </p:nvSpPr>
        <p:spPr bwMode="auto">
          <a:xfrm>
            <a:off x="4837113" y="1801813"/>
            <a:ext cx="12588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Calibri" pitchFamily="34" charset="0"/>
              </a:rPr>
              <a:t>BFM after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-140 mV offset</a:t>
            </a:r>
          </a:p>
        </p:txBody>
      </p:sp>
      <p:pic>
        <p:nvPicPr>
          <p:cNvPr id="17415" name="Picture 7" descr="TEK0038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89255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14"/>
          <p:cNvSpPr txBox="1">
            <a:spLocks noChangeArrowheads="1"/>
          </p:cNvSpPr>
          <p:nvPr/>
        </p:nvSpPr>
        <p:spPr bwMode="auto">
          <a:xfrm>
            <a:off x="457200" y="6178550"/>
            <a:ext cx="23241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Calibri" pitchFamily="34" charset="0"/>
              </a:rPr>
              <a:t>BFM after</a:t>
            </a:r>
          </a:p>
          <a:p>
            <a:pPr algn="ctr" eaLnBrk="1" hangingPunct="1"/>
            <a:r>
              <a:rPr lang="en-US" sz="1400">
                <a:latin typeface="Calibri" pitchFamily="34" charset="0"/>
              </a:rPr>
              <a:t>-145 mV discrimination (TDC)</a:t>
            </a:r>
          </a:p>
        </p:txBody>
      </p:sp>
      <p:pic>
        <p:nvPicPr>
          <p:cNvPr id="17417" name="Picture 9" descr="BFM_237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3892550"/>
            <a:ext cx="38544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6965950" y="6178550"/>
            <a:ext cx="1117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Calibri" pitchFamily="34" charset="0"/>
              </a:rPr>
              <a:t>BFM in FADC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52496-39BD-454A-AFFD-F427BD73D834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071466"/>
              </p:ext>
            </p:extLst>
          </p:nvPr>
        </p:nvGraphicFramePr>
        <p:xfrm>
          <a:off x="379413" y="1046163"/>
          <a:ext cx="8385175" cy="29940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4120"/>
                <a:gridCol w="3066781"/>
                <a:gridCol w="2221967"/>
                <a:gridCol w="1672307"/>
              </a:tblGrid>
              <a:tr h="75930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Output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Trigger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 S1 (helicity</a:t>
                      </a:r>
                      <a:r>
                        <a:rPr lang="en-US" sz="1400" baseline="0" dirty="0" smtClean="0"/>
                        <a:t> gated</a:t>
                      </a:r>
                      <a:r>
                        <a:rPr lang="en-US" sz="1400" dirty="0" smtClean="0"/>
                        <a:t>)</a:t>
                      </a:r>
                      <a:r>
                        <a:rPr lang="en-US" sz="1400" baseline="0" dirty="0" smtClean="0"/>
                        <a:t>, S2 (un-gated)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Scalers_%d.dat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Delayed 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Mott_Sample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Mott_Sample_%d.dat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Mott_SemiInt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Mott FADC, S1, S2, TDC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Mott_SemiInt_%d.dat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Mott Detector</a:t>
                      </a:r>
                    </a:p>
                  </a:txBody>
                  <a:tcPr marT="45717" marB="45717"/>
                </a:tc>
              </a:tr>
              <a:tr h="5586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PEPPo_Int</a:t>
                      </a:r>
                      <a:endParaRPr lang="en-US" sz="14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FADC,</a:t>
                      </a:r>
                      <a:r>
                        <a:rPr lang="fr-FR" sz="1400" dirty="0" smtClean="0"/>
                        <a:t> S1, S2</a:t>
                      </a:r>
                      <a:endParaRPr lang="en-US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PEPPo_Int</a:t>
                      </a:r>
                      <a:r>
                        <a:rPr lang="en-US" sz="1400" dirty="0" smtClean="0"/>
                        <a:t>_%d.dat</a:t>
                      </a:r>
                      <a:endParaRPr lang="fr-FR" sz="1400" dirty="0" smtClean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nT_Settle</a:t>
                      </a:r>
                      <a:endParaRPr lang="en-US" sz="1400" dirty="0"/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18466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Data Taking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D223A-A815-4CDB-9007-2145A7217F05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561" y="1128713"/>
            <a:ext cx="6635540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VME Crate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52F67-A64E-4EDD-9A1C-3A39DB88D68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1416" y="1151639"/>
            <a:ext cx="6583680" cy="491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pitchFamily="34" charset="0"/>
              </a:rPr>
              <a:t>Mott </a:t>
            </a:r>
            <a:r>
              <a:rPr lang="en-US" sz="2000" dirty="0" smtClean="0">
                <a:latin typeface="Calibri" pitchFamily="34" charset="0"/>
              </a:rPr>
              <a:t>NIM Crate 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2DE63-CD59-445E-8F18-94ACECD64CD0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</a:t>
            </a:r>
          </a:p>
        </p:txBody>
      </p:sp>
      <p:pic>
        <p:nvPicPr>
          <p:cNvPr id="3075" name="Picture 4" descr="CIMG52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8226" r="15994" b="52000"/>
          <a:stretch>
            <a:fillRect/>
          </a:stretch>
        </p:blipFill>
        <p:spPr bwMode="auto">
          <a:xfrm>
            <a:off x="4795838" y="801688"/>
            <a:ext cx="4260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101" y="1716088"/>
            <a:ext cx="5596128" cy="417982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018217"/>
              </p:ext>
            </p:extLst>
          </p:nvPr>
        </p:nvGraphicFramePr>
        <p:xfrm>
          <a:off x="4986669" y="2113565"/>
          <a:ext cx="3107854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927"/>
                <a:gridCol w="1553927"/>
              </a:tblGrid>
              <a:tr h="2331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Module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Rack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opsmdaq0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IN03B24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Mott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 VME Crate</a:t>
                      </a:r>
                      <a:endParaRPr lang="en-US" sz="14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IN02B21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Mott</a:t>
                      </a: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 NIM Crate 1</a:t>
                      </a:r>
                      <a:endParaRPr lang="en-US" sz="14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IN02B21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13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8000"/>
                          </a:solidFill>
                        </a:rPr>
                        <a:t>Mott</a:t>
                      </a:r>
                      <a:r>
                        <a:rPr lang="en-US" sz="1400" baseline="0" dirty="0" smtClean="0">
                          <a:solidFill>
                            <a:srgbClr val="008000"/>
                          </a:solidFill>
                        </a:rPr>
                        <a:t> NIM Crate  2</a:t>
                      </a:r>
                      <a:endParaRPr lang="en-US" sz="1400" dirty="0" smtClean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IN02B21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5" name="Elbow Connector 14"/>
          <p:cNvCxnSpPr/>
          <p:nvPr/>
        </p:nvCxnSpPr>
        <p:spPr>
          <a:xfrm rot="10800000" flipV="1">
            <a:off x="8170863" y="1716088"/>
            <a:ext cx="885825" cy="81597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603F7-C127-4DC9-8E33-25E9DE8D83A6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23" y="947166"/>
            <a:ext cx="7242048" cy="540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Mott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NIM Crate 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D1E35-A94F-4011-B284-1CE67A0555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9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457200" y="274638"/>
            <a:ext cx="8229600" cy="3603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latin typeface="Calibri" pitchFamily="34" charset="0"/>
              </a:rPr>
              <a:t>Mott DAQ crates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1138" y="1308100"/>
          <a:ext cx="2586037" cy="539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49"/>
                <a:gridCol w="2169188"/>
              </a:tblGrid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MVME 6100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538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LEMO/ECL translator CAEN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V538A </a:t>
                      </a: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Distribution Board 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Mott FADC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Distribution Board 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68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INT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FADC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Scaler S1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Scaler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S2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TDC CAEN V775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7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6" marB="4572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326188" y="1308100"/>
          <a:ext cx="2817812" cy="317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181"/>
                <a:gridCol w="2359631"/>
              </a:tblGrid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VtoF (Single Chan) 10 V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Empty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VtoF (+/-7 V)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(LT1)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(LT2)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(LT3)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LOGIC</a:t>
                      </a:r>
                      <a:r>
                        <a:rPr lang="en-US" sz="1000" baseline="0" dirty="0" smtClean="0"/>
                        <a:t> FAN IN/OUT</a:t>
                      </a:r>
                      <a:r>
                        <a:rPr lang="en-US" sz="1000" dirty="0" smtClean="0"/>
                        <a:t> LeCroy 429A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LEVEL</a:t>
                      </a:r>
                      <a:r>
                        <a:rPr lang="en-US" sz="1000" baseline="0" dirty="0" smtClean="0"/>
                        <a:t> TRANSLATOR</a:t>
                      </a:r>
                      <a:r>
                        <a:rPr lang="en-US" sz="1000" dirty="0" smtClean="0"/>
                        <a:t> PS726 (LT4)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QUAD GATE/DELAY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GENERATOR </a:t>
                      </a:r>
                      <a:r>
                        <a:rPr lang="en-US" sz="1000" baseline="0" dirty="0" smtClean="0"/>
                        <a:t>PS794</a:t>
                      </a:r>
                      <a:endParaRPr lang="en-US" sz="1000" dirty="0" smtClean="0"/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DISCRIMINATOR</a:t>
                      </a:r>
                      <a:r>
                        <a:rPr lang="en-US" sz="1000" baseline="0" dirty="0" smtClean="0"/>
                        <a:t> PS708</a:t>
                      </a:r>
                      <a:endParaRPr lang="en-US" sz="1000" dirty="0" smtClean="0"/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LINEAR</a:t>
                      </a:r>
                      <a:r>
                        <a:rPr lang="en-US" sz="1000" baseline="0" dirty="0" smtClean="0"/>
                        <a:t> FAN IN/OUT PS740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VtoF (+/-10 V)</a:t>
                      </a:r>
                    </a:p>
                  </a:txBody>
                  <a:tcPr marL="91446" marR="91446" marT="45725" marB="45725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041650" y="1308100"/>
          <a:ext cx="3125788" cy="3173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77"/>
                <a:gridCol w="2700511"/>
              </a:tblGrid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Slot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Board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OCTAL LINEAR</a:t>
                      </a:r>
                      <a:r>
                        <a:rPr lang="en-US" sz="1000" baseline="0" dirty="0" smtClean="0"/>
                        <a:t> FAN IN/OUT PS748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OCTAL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DISCRIMINATOR PS705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FIVE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CHANNEL TIMING DISCRIMINATOR PS715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QUAD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FOUR-FOLD LOGIC UNIT PS754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OCTAL LINEAR</a:t>
                      </a:r>
                      <a:r>
                        <a:rPr lang="en-US" sz="1000" baseline="0" dirty="0" smtClean="0"/>
                        <a:t> FAN IN/OUT PS748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76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FIVE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CHANNEL TIMING DISCRIMINATOR PS715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QUAD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FOUR-FOLD LOGIC UNIT PS754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OCTAL LINEAR</a:t>
                      </a:r>
                      <a:r>
                        <a:rPr lang="en-US" sz="1000" baseline="0" dirty="0" smtClean="0"/>
                        <a:t> FAN IN/OUT PS748</a:t>
                      </a:r>
                      <a:endParaRPr lang="en-US" sz="10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Empty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DUAL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DELAY MODULE PS792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DUAL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DELAY MODULE PS792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380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QUAD GATE/DELAY 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GENERATOR </a:t>
                      </a:r>
                      <a:r>
                        <a:rPr lang="en-US" sz="1000" baseline="0" dirty="0" smtClean="0"/>
                        <a:t>PS794</a:t>
                      </a:r>
                      <a:endParaRPr lang="en-US" sz="1000" dirty="0" smtClean="0"/>
                    </a:p>
                  </a:txBody>
                  <a:tcPr marL="91435" marR="91435" marT="45713" marB="45713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258" name="TextBox 2"/>
          <p:cNvSpPr txBox="1">
            <a:spLocks noChangeArrowheads="1"/>
          </p:cNvSpPr>
          <p:nvPr/>
        </p:nvSpPr>
        <p:spPr bwMode="auto">
          <a:xfrm>
            <a:off x="785813" y="815975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>
                <a:latin typeface="Calibri" pitchFamily="34" charset="0"/>
              </a:rPr>
              <a:t>VME Crate</a:t>
            </a:r>
          </a:p>
        </p:txBody>
      </p:sp>
      <p:sp>
        <p:nvSpPr>
          <p:cNvPr id="4259" name="TextBox 16"/>
          <p:cNvSpPr txBox="1">
            <a:spLocks noChangeArrowheads="1"/>
          </p:cNvSpPr>
          <p:nvPr/>
        </p:nvSpPr>
        <p:spPr bwMode="auto">
          <a:xfrm>
            <a:off x="3998913" y="815975"/>
            <a:ext cx="1296987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</a:t>
            </a:r>
            <a:r>
              <a:rPr lang="en-US" sz="1200" dirty="0" smtClean="0">
                <a:latin typeface="Calibri" pitchFamily="34" charset="0"/>
              </a:rPr>
              <a:t>NIM Crate </a:t>
            </a:r>
            <a:r>
              <a:rPr lang="en-US" sz="1200" dirty="0">
                <a:latin typeface="Calibri" pitchFamily="34" charset="0"/>
              </a:rPr>
              <a:t>1</a:t>
            </a:r>
          </a:p>
        </p:txBody>
      </p:sp>
      <p:sp>
        <p:nvSpPr>
          <p:cNvPr id="4260" name="TextBox 17"/>
          <p:cNvSpPr txBox="1">
            <a:spLocks noChangeArrowheads="1"/>
          </p:cNvSpPr>
          <p:nvPr/>
        </p:nvSpPr>
        <p:spPr bwMode="auto">
          <a:xfrm>
            <a:off x="7113588" y="815975"/>
            <a:ext cx="1298575" cy="277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dirty="0">
                <a:latin typeface="Calibri" pitchFamily="34" charset="0"/>
              </a:rPr>
              <a:t>Mott </a:t>
            </a:r>
            <a:r>
              <a:rPr lang="en-US" sz="1200" dirty="0" smtClean="0">
                <a:latin typeface="Calibri" pitchFamily="34" charset="0"/>
              </a:rPr>
              <a:t>NIM Crate </a:t>
            </a:r>
            <a:r>
              <a:rPr lang="en-US" sz="1200" dirty="0">
                <a:latin typeface="Calibri" pitchFamily="34" charset="0"/>
              </a:rPr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D8E59-CE22-489E-ACBF-2ED53CB47402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VME CRATE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8235" y="1106677"/>
          <a:ext cx="8418564" cy="4913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989"/>
                <a:gridCol w="443989"/>
                <a:gridCol w="321713"/>
                <a:gridCol w="566265"/>
                <a:gridCol w="316237"/>
                <a:gridCol w="571741"/>
                <a:gridCol w="443989"/>
                <a:gridCol w="247038"/>
                <a:gridCol w="247038"/>
                <a:gridCol w="448101"/>
                <a:gridCol w="469674"/>
                <a:gridCol w="247038"/>
                <a:gridCol w="247038"/>
                <a:gridCol w="247038"/>
                <a:gridCol w="413316"/>
                <a:gridCol w="441495"/>
                <a:gridCol w="247038"/>
                <a:gridCol w="288228"/>
                <a:gridCol w="790875"/>
                <a:gridCol w="255148"/>
                <a:gridCol w="247038"/>
                <a:gridCol w="474538"/>
              </a:tblGrid>
              <a:tr h="4913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VME 6100 – iocmdaq1        </a:t>
                      </a:r>
                      <a:r>
                        <a:rPr lang="en-US" sz="1200" b="0" i="0" dirty="0" smtClean="0"/>
                        <a:t> </a:t>
                      </a:r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TID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CAEN V538A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DB 1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/>
                        <a:t>Mott FADC</a:t>
                      </a:r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DB 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baseline="0" dirty="0" smtClean="0"/>
                        <a:t>INT FADC</a:t>
                      </a:r>
                      <a:endParaRPr lang="en-US" sz="1200" b="1" i="0" dirty="0" smtClean="0"/>
                    </a:p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S1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S2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TDC CAEN V775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/>
                        <a:t>FT</a:t>
                      </a:r>
                      <a:endParaRPr lang="en-US" sz="1200" b="1" i="0" dirty="0"/>
                    </a:p>
                  </a:txBody>
                  <a:tcPr vert="vert27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>
            <a:off x="631825" y="4273550"/>
            <a:ext cx="0" cy="1944688"/>
          </a:xfrm>
          <a:prstGeom prst="straightConnector1">
            <a:avLst/>
          </a:prstGeom>
          <a:ln w="3175" cmpd="sng"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5" name="TextBox 118"/>
          <p:cNvSpPr txBox="1">
            <a:spLocks noChangeArrowheads="1"/>
          </p:cNvSpPr>
          <p:nvPr/>
        </p:nvSpPr>
        <p:spPr bwMode="auto">
          <a:xfrm>
            <a:off x="209550" y="6218238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Opsmdaq0</a:t>
            </a:r>
          </a:p>
        </p:txBody>
      </p:sp>
      <p:sp>
        <p:nvSpPr>
          <p:cNvPr id="5126" name="TextBox 140"/>
          <p:cNvSpPr txBox="1">
            <a:spLocks noChangeArrowheads="1"/>
          </p:cNvSpPr>
          <p:nvPr/>
        </p:nvSpPr>
        <p:spPr bwMode="auto">
          <a:xfrm>
            <a:off x="1466850" y="3576638"/>
            <a:ext cx="4683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LEMO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  <p:cxnSp>
        <p:nvCxnSpPr>
          <p:cNvPr id="142" name="Straight Arrow Connector 141"/>
          <p:cNvCxnSpPr>
            <a:stCxn id="5141" idx="0"/>
            <a:endCxn id="5128" idx="2"/>
          </p:cNvCxnSpPr>
          <p:nvPr/>
        </p:nvCxnSpPr>
        <p:spPr>
          <a:xfrm flipV="1">
            <a:off x="3487738" y="4554538"/>
            <a:ext cx="606425" cy="1801812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8" name="TextBox 248"/>
          <p:cNvSpPr txBox="1">
            <a:spLocks noChangeArrowheads="1"/>
          </p:cNvSpPr>
          <p:nvPr/>
        </p:nvSpPr>
        <p:spPr bwMode="auto">
          <a:xfrm>
            <a:off x="3805238" y="4308475"/>
            <a:ext cx="5794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1687513" y="3940175"/>
            <a:ext cx="54959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0" name="TextBox 144"/>
          <p:cNvSpPr txBox="1">
            <a:spLocks noChangeArrowheads="1"/>
          </p:cNvSpPr>
          <p:nvPr/>
        </p:nvSpPr>
        <p:spPr bwMode="auto">
          <a:xfrm>
            <a:off x="7015163" y="3940175"/>
            <a:ext cx="742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Common</a:t>
            </a:r>
          </a:p>
        </p:txBody>
      </p:sp>
      <p:sp>
        <p:nvSpPr>
          <p:cNvPr id="5131" name="TextBox 156"/>
          <p:cNvSpPr txBox="1">
            <a:spLocks noChangeArrowheads="1"/>
          </p:cNvSpPr>
          <p:nvPr/>
        </p:nvSpPr>
        <p:spPr bwMode="auto">
          <a:xfrm>
            <a:off x="2338388" y="4314825"/>
            <a:ext cx="606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TRG IN</a:t>
            </a:r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752600" y="4560888"/>
            <a:ext cx="954088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2706688" y="1965325"/>
            <a:ext cx="427037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4094163" y="1965325"/>
            <a:ext cx="428625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5" name="TextBox 184"/>
          <p:cNvSpPr txBox="1">
            <a:spLocks noChangeArrowheads="1"/>
          </p:cNvSpPr>
          <p:nvPr/>
        </p:nvSpPr>
        <p:spPr bwMode="auto">
          <a:xfrm>
            <a:off x="5927725" y="1719263"/>
            <a:ext cx="5715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 In</a:t>
            </a:r>
          </a:p>
        </p:txBody>
      </p:sp>
      <p:sp>
        <p:nvSpPr>
          <p:cNvPr id="5136" name="TextBox 291"/>
          <p:cNvSpPr txBox="1">
            <a:spLocks noChangeArrowheads="1"/>
          </p:cNvSpPr>
          <p:nvPr/>
        </p:nvSpPr>
        <p:spPr bwMode="auto">
          <a:xfrm>
            <a:off x="6989763" y="2949575"/>
            <a:ext cx="768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17 BFM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18 Mott</a:t>
            </a:r>
          </a:p>
          <a:p>
            <a:pPr eaLnBrk="1" hangingPunct="1"/>
            <a:r>
              <a:rPr lang="en-US" sz="1000">
                <a:latin typeface="Calibri" pitchFamily="34" charset="0"/>
              </a:rPr>
              <a:t> DetTr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6213475" y="1839913"/>
            <a:ext cx="969963" cy="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38" name="TextBox 77"/>
          <p:cNvSpPr txBox="1">
            <a:spLocks noChangeArrowheads="1"/>
          </p:cNvSpPr>
          <p:nvPr/>
        </p:nvSpPr>
        <p:spPr bwMode="auto">
          <a:xfrm>
            <a:off x="7169150" y="1712913"/>
            <a:ext cx="433388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Gate</a:t>
            </a:r>
          </a:p>
        </p:txBody>
      </p:sp>
      <p:sp>
        <p:nvSpPr>
          <p:cNvPr id="5139" name="TextBox 66"/>
          <p:cNvSpPr txBox="1">
            <a:spLocks noChangeArrowheads="1"/>
          </p:cNvSpPr>
          <p:nvPr/>
        </p:nvSpPr>
        <p:spPr bwMode="auto">
          <a:xfrm>
            <a:off x="3910013" y="1839913"/>
            <a:ext cx="323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0" name="TextBox 67"/>
          <p:cNvSpPr txBox="1">
            <a:spLocks noChangeArrowheads="1"/>
          </p:cNvSpPr>
          <p:nvPr/>
        </p:nvSpPr>
        <p:spPr bwMode="auto">
          <a:xfrm>
            <a:off x="2481263" y="1843088"/>
            <a:ext cx="320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1</a:t>
            </a:r>
          </a:p>
        </p:txBody>
      </p:sp>
      <p:sp>
        <p:nvSpPr>
          <p:cNvPr id="5141" name="TextBox 71"/>
          <p:cNvSpPr txBox="1">
            <a:spLocks noChangeArrowheads="1"/>
          </p:cNvSpPr>
          <p:nvPr/>
        </p:nvSpPr>
        <p:spPr bwMode="auto">
          <a:xfrm>
            <a:off x="2887663" y="6356350"/>
            <a:ext cx="1198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pitchFamily="34" charset="0"/>
              </a:rPr>
              <a:t>nT_Settle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D5FB8-D38E-4C1E-BD84-0E4661D03ED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143" name="TextBox 2"/>
          <p:cNvSpPr txBox="1">
            <a:spLocks noChangeArrowheads="1"/>
          </p:cNvSpPr>
          <p:nvPr/>
        </p:nvSpPr>
        <p:spPr bwMode="auto">
          <a:xfrm>
            <a:off x="268288" y="4062413"/>
            <a:ext cx="455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latin typeface="Calibri" pitchFamily="34" charset="0"/>
              </a:rPr>
              <a:t>LN1</a:t>
            </a:r>
          </a:p>
        </p:txBody>
      </p:sp>
      <p:sp>
        <p:nvSpPr>
          <p:cNvPr id="5144" name="TextBox 140"/>
          <p:cNvSpPr txBox="1">
            <a:spLocks noChangeArrowheads="1"/>
          </p:cNvSpPr>
          <p:nvPr/>
        </p:nvSpPr>
        <p:spPr bwMode="auto">
          <a:xfrm>
            <a:off x="1493838" y="4192588"/>
            <a:ext cx="469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">
                <a:latin typeface="Calibri" pitchFamily="34" charset="0"/>
              </a:rPr>
              <a:t>L1A</a:t>
            </a:r>
          </a:p>
          <a:p>
            <a:pPr eaLnBrk="1" hangingPunct="1"/>
            <a:r>
              <a:rPr lang="en-US" sz="800">
                <a:latin typeface="Calibri" pitchFamily="34" charset="0"/>
              </a:rPr>
              <a:t>ECL</a:t>
            </a:r>
            <a:endParaRPr lang="en-US" sz="1000">
              <a:latin typeface="Calibri" pitchFamily="34" charset="0"/>
            </a:endParaRPr>
          </a:p>
          <a:p>
            <a:pPr eaLnBrk="1" hangingPunct="1"/>
            <a:r>
              <a:rPr lang="en-US" sz="1000">
                <a:latin typeface="Calibri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Crate 2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23838" y="901700"/>
          <a:ext cx="8666160" cy="4949824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716243"/>
                <a:gridCol w="716243"/>
                <a:gridCol w="716243"/>
                <a:gridCol w="652149"/>
                <a:gridCol w="652149"/>
                <a:gridCol w="634774"/>
                <a:gridCol w="846061"/>
                <a:gridCol w="648671"/>
                <a:gridCol w="789128"/>
                <a:gridCol w="789128"/>
                <a:gridCol w="789128"/>
                <a:gridCol w="716243"/>
              </a:tblGrid>
              <a:tr h="9449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VtoF</a:t>
                      </a:r>
                    </a:p>
                    <a:p>
                      <a:pPr algn="ctr"/>
                      <a:r>
                        <a:rPr lang="en-US" sz="1400" dirty="0" smtClean="0"/>
                        <a:t>1 MHz</a:t>
                      </a:r>
                    </a:p>
                    <a:p>
                      <a:pPr algn="ctr"/>
                      <a:r>
                        <a:rPr lang="en-US" sz="1400" dirty="0" smtClean="0"/>
                        <a:t>0–10 V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VtoF</a:t>
                      </a:r>
                    </a:p>
                    <a:p>
                      <a:pPr algn="ctr"/>
                      <a:r>
                        <a:rPr lang="en-US" sz="1400" dirty="0" smtClean="0"/>
                        <a:t>2 MHz</a:t>
                      </a:r>
                    </a:p>
                    <a:p>
                      <a:pPr algn="ctr"/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7 </a:t>
                      </a:r>
                      <a:r>
                        <a:rPr lang="en-US" sz="1400" dirty="0" smtClean="0"/>
                        <a:t>–</a:t>
                      </a:r>
                      <a:r>
                        <a:rPr lang="en-US" sz="1400" baseline="0" dirty="0" smtClean="0"/>
                        <a:t> +7</a:t>
                      </a:r>
                      <a:r>
                        <a:rPr lang="en-US" sz="1400" dirty="0" smtClean="0"/>
                        <a:t> V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LT1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LT2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LT3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FAN</a:t>
                      </a:r>
                    </a:p>
                    <a:p>
                      <a:pPr algn="ctr"/>
                      <a:r>
                        <a:rPr lang="en-US" sz="1400" dirty="0" smtClean="0"/>
                        <a:t>429A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LT4</a:t>
                      </a:r>
                    </a:p>
                    <a:p>
                      <a:pPr algn="ctr"/>
                      <a:r>
                        <a:rPr lang="en-US" sz="1400" dirty="0" smtClean="0"/>
                        <a:t>726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QD</a:t>
                      </a:r>
                    </a:p>
                    <a:p>
                      <a:pPr algn="ctr"/>
                      <a:r>
                        <a:rPr lang="en-US" sz="1400" dirty="0" smtClean="0"/>
                        <a:t>794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DISC</a:t>
                      </a:r>
                    </a:p>
                    <a:p>
                      <a:pPr algn="ctr"/>
                      <a:r>
                        <a:rPr lang="en-US" sz="1400" dirty="0" smtClean="0"/>
                        <a:t>708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</a:t>
                      </a:r>
                    </a:p>
                    <a:p>
                      <a:pPr algn="ctr"/>
                      <a:r>
                        <a:rPr lang="en-US" sz="1400" dirty="0" smtClean="0"/>
                        <a:t>740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VtoF</a:t>
                      </a:r>
                    </a:p>
                    <a:p>
                      <a:pPr algn="ctr"/>
                      <a:r>
                        <a:rPr lang="en-US" sz="1400" dirty="0" smtClean="0"/>
                        <a:t>2 MHz</a:t>
                      </a:r>
                    </a:p>
                    <a:p>
                      <a:pPr algn="ctr"/>
                      <a:r>
                        <a:rPr lang="en-US" sz="1400" dirty="0" smtClean="0"/>
                        <a:t>0 – +10 V</a:t>
                      </a:r>
                      <a:endParaRPr lang="en-US" sz="1400" dirty="0"/>
                    </a:p>
                  </a:txBody>
                  <a:tcPr marL="91447" marR="91447" marT="45722" marB="45722"/>
                </a:tc>
              </a:tr>
              <a:tr h="1005890"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→ BCM 0L02 Output2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VtoF </a:t>
                      </a:r>
                    </a:p>
                    <a:p>
                      <a:r>
                        <a:rPr lang="en-US" sz="1000" dirty="0" smtClean="0"/>
                        <a:t>LT2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–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Ch</a:t>
                      </a:r>
                      <a:r>
                        <a:rPr lang="en-US" sz="1000" baseline="0" dirty="0" smtClean="0"/>
                        <a:t>1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→ </a:t>
                      </a:r>
                      <a:r>
                        <a:rPr lang="en-US" sz="1000" baseline="0" dirty="0" smtClean="0"/>
                        <a:t>LEMO Patch Panel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← LT1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← S1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Ch1 </a:t>
                      </a:r>
                      <a:r>
                        <a:rPr lang="en-US" sz="1000" dirty="0" smtClean="0"/>
                        <a:t>–</a:t>
                      </a:r>
                      <a:r>
                        <a:rPr lang="en-US" sz="1000" baseline="0" dirty="0" smtClean="0"/>
                        <a:t>CH16</a:t>
                      </a:r>
                    </a:p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Delayed Helicity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nT_Settle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</a:t>
                      </a:r>
                      <a:r>
                        <a:rPr lang="en-US" sz="1000" baseline="0" dirty="0" smtClean="0"/>
                        <a:t> 428 ns n</a:t>
                      </a:r>
                      <a:r>
                        <a:rPr lang="en-US" sz="1000" dirty="0" smtClean="0"/>
                        <a:t>T_Settle Trigger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BMF</a:t>
                      </a:r>
                    </a:p>
                    <a:p>
                      <a:r>
                        <a:rPr lang="en-US" sz="1000" dirty="0" smtClean="0"/>
                        <a:t>-145 mV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</a:t>
                      </a:r>
                    </a:p>
                    <a:p>
                      <a:r>
                        <a:rPr lang="en-US" sz="1000" dirty="0" smtClean="0"/>
                        <a:t>LT4 </a:t>
                      </a:r>
                      <a:r>
                        <a:rPr lang="en-US" sz="1000" baseline="0" dirty="0" smtClean="0"/>
                        <a:t>–</a:t>
                      </a:r>
                      <a:r>
                        <a:rPr lang="en-US" sz="1000" dirty="0" smtClean="0"/>
                        <a:t> Ch1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BFM</a:t>
                      </a:r>
                    </a:p>
                    <a:p>
                      <a:r>
                        <a:rPr lang="en-US" sz="1000" dirty="0" smtClean="0"/>
                        <a:t>-140 mV </a:t>
                      </a:r>
                    </a:p>
                    <a:p>
                      <a:r>
                        <a:rPr lang="en-US" sz="1000" dirty="0" smtClean="0"/>
                        <a:t>← Ch8</a:t>
                      </a:r>
                      <a:r>
                        <a:rPr lang="en-US" sz="1000" baseline="0" dirty="0" smtClean="0"/>
                        <a:t> FADC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← DISC</a:t>
                      </a:r>
                    </a:p>
                  </a:txBody>
                  <a:tcPr marL="91447" marR="91447" marT="45722" marB="45722"/>
                </a:tc>
                <a:tc rowSpan="4">
                  <a:txBody>
                    <a:bodyPr/>
                    <a:lstStyle/>
                    <a:p>
                      <a:r>
                        <a:rPr lang="en-US" sz="1000" dirty="0" smtClean="0"/>
                        <a:t>→ </a:t>
                      </a:r>
                      <a:r>
                        <a:rPr lang="en-US" sz="1000" baseline="0" dirty="0" smtClean="0"/>
                        <a:t>BPM</a:t>
                      </a:r>
                    </a:p>
                    <a:p>
                      <a:r>
                        <a:rPr lang="en-US" sz="1000" baseline="0" dirty="0" smtClean="0"/>
                        <a:t>Ch1 –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aseline="0" dirty="0" smtClean="0"/>
                        <a:t>16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000" baseline="0" dirty="0" smtClean="0"/>
                        <a:t>← S1</a:t>
                      </a:r>
                    </a:p>
                    <a:p>
                      <a:r>
                        <a:rPr lang="en-US" sz="1000" baseline="0" dirty="0" smtClean="0"/>
                        <a:t>Ch17 –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baseline="0" dirty="0" smtClean="0"/>
                        <a:t>32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</a:tr>
              <a:tr h="910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→ T_Settle</a:t>
                      </a:r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nT_Settle</a:t>
                      </a:r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</a:t>
                      </a:r>
                      <a:r>
                        <a:rPr lang="en-US" sz="1000" baseline="0" dirty="0" smtClean="0"/>
                        <a:t> 180 ns S1 LNE</a:t>
                      </a:r>
                      <a:endParaRPr lang="en-US" sz="1000" dirty="0" smtClean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58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→ Pattern</a:t>
                      </a:r>
                      <a:r>
                        <a:rPr lang="en-US" sz="1000" baseline="0" dirty="0" smtClean="0"/>
                        <a:t> Sync</a:t>
                      </a:r>
                      <a:endParaRPr lang="en-US" sz="1000" dirty="0" smtClean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4</a:t>
                      </a:r>
                      <a:r>
                        <a:rPr lang="en-US" sz="1000" baseline="0" dirty="0" smtClean="0"/>
                        <a:t> MHz</a:t>
                      </a:r>
                    </a:p>
                    <a:p>
                      <a:r>
                        <a:rPr lang="en-US" sz="1000" baseline="0" dirty="0" smtClean="0"/>
                        <a:t>Clock 8.16 us</a:t>
                      </a:r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121.2</a:t>
                      </a:r>
                      <a:r>
                        <a:rPr lang="en-US" sz="1000" baseline="0" dirty="0" smtClean="0"/>
                        <a:t> kHz Clock</a:t>
                      </a:r>
                    </a:p>
                    <a:p>
                      <a:r>
                        <a:rPr lang="en-US" sz="1000" baseline="0" dirty="0" smtClean="0"/>
                        <a:t>LT2 Ch4</a:t>
                      </a:r>
                    </a:p>
                  </a:txBody>
                  <a:tcPr marL="91447" marR="91447" marT="45722" marB="45722"/>
                </a:tc>
                <a:tc rowSpan="2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03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→ Pair</a:t>
                      </a:r>
                      <a:r>
                        <a:rPr lang="en-US" sz="1000" baseline="0" dirty="0" smtClean="0"/>
                        <a:t> Sync</a:t>
                      </a:r>
                      <a:endParaRPr lang="en-US" sz="1000" dirty="0" smtClean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→ Mott</a:t>
                      </a:r>
                      <a:r>
                        <a:rPr lang="en-US" sz="1000" baseline="0" dirty="0" smtClean="0"/>
                        <a:t> DetTr </a:t>
                      </a:r>
                      <a:endParaRPr lang="en-US" sz="1000" dirty="0" smtClean="0"/>
                    </a:p>
                    <a:p>
                      <a:endParaRPr lang="en-US" sz="1000" dirty="0" smtClean="0"/>
                    </a:p>
                    <a:p>
                      <a:r>
                        <a:rPr lang="en-US" sz="1000" dirty="0" smtClean="0"/>
                        <a:t>← 322</a:t>
                      </a:r>
                      <a:r>
                        <a:rPr lang="en-US" sz="1000" baseline="0" dirty="0" smtClean="0"/>
                        <a:t> ns</a:t>
                      </a:r>
                    </a:p>
                    <a:p>
                      <a:r>
                        <a:rPr lang="en-US" sz="1000" baseline="0" dirty="0" smtClean="0"/>
                        <a:t>LT4 – Ch15</a:t>
                      </a:r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91447" marR="91447" marT="45722" marB="45722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74214-306F-4B14-AB0C-CFCE2827958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 smtClean="0"/>
              <a:t>Mott NIM </a:t>
            </a:r>
            <a:r>
              <a:rPr lang="en-US" sz="2000" dirty="0" smtClean="0"/>
              <a:t>2 – </a:t>
            </a:r>
            <a:r>
              <a:rPr lang="en-US" sz="2000" dirty="0" smtClean="0"/>
              <a:t>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9713" y="827088"/>
          <a:ext cx="6018212" cy="5894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57"/>
                <a:gridCol w="1535751"/>
                <a:gridCol w="1015895"/>
                <a:gridCol w="1440256"/>
                <a:gridCol w="1504553"/>
              </a:tblGrid>
              <a:tr h="27435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3" marR="91443" marT="45726" marB="4572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LT1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27435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ECL IN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26" marB="4572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rowSpan="16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VtoF</a:t>
                      </a:r>
                    </a:p>
                    <a:p>
                      <a:pPr algn="ctr"/>
                      <a:r>
                        <a:rPr lang="en-US" sz="1200" dirty="0" smtClean="0"/>
                        <a:t>(+/- 7 V)</a:t>
                      </a:r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  <a:tr h="33410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26" marB="45726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169CC-1024-4834-AB40-9C56C910B25C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dirty="0" smtClean="0"/>
              <a:t>Mott NIM </a:t>
            </a:r>
            <a:r>
              <a:rPr lang="en-US" sz="2000" dirty="0" smtClean="0"/>
              <a:t>2 – </a:t>
            </a:r>
            <a:r>
              <a:rPr lang="en-US" sz="2000" dirty="0" smtClean="0"/>
              <a:t>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9713" y="765175"/>
          <a:ext cx="6018212" cy="5821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757"/>
                <a:gridCol w="1535751"/>
                <a:gridCol w="1015895"/>
                <a:gridCol w="1440256"/>
                <a:gridCol w="1504553"/>
              </a:tblGrid>
              <a:tr h="274295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3" marR="91443" marT="45716" marB="45716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27429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ECL OUT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3" marR="91443" marT="45716" marB="457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BCM0L02</a:t>
                      </a:r>
                      <a:r>
                        <a:rPr lang="en-US" sz="1200" baseline="0" dirty="0" smtClean="0"/>
                        <a:t> – OUTPUT2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 rowSpan="16"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S1</a:t>
                      </a:r>
                    </a:p>
                    <a:p>
                      <a:pPr algn="ctr"/>
                      <a:r>
                        <a:rPr lang="en-US" sz="1200" dirty="0" smtClean="0"/>
                        <a:t>Ch1-16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DetTr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L1A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121.2 kHz Clock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</a:tr>
              <a:tr h="36572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Scaler – Mott 4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Scaler – Mott 5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LEFT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 RIGHT</a:t>
                      </a:r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UP</a:t>
                      </a:r>
                      <a:endParaRPr lang="en-US" sz="14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 DOWN</a:t>
                      </a:r>
                      <a:endParaRPr lang="en-US" sz="1400" dirty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LEFT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RIGHT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UP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  <a:tr h="31748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Δ</a:t>
                      </a:r>
                      <a:r>
                        <a:rPr lang="en-US" sz="1400" dirty="0" smtClean="0"/>
                        <a:t>E</a:t>
                      </a:r>
                      <a:r>
                        <a:rPr lang="en-US" sz="1400" baseline="0" dirty="0" smtClean="0"/>
                        <a:t> DOWN</a:t>
                      </a:r>
                      <a:endParaRPr lang="en-US" sz="1400" dirty="0" smtClean="0"/>
                    </a:p>
                  </a:txBody>
                  <a:tcPr marL="91443" marR="91443" marT="45716" marB="45716"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3" marR="91443" marT="45716" marB="45716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3" marR="91443" marT="45716" marB="45716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4F152-839D-422C-8B6C-266B180C372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2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9788" y="796925"/>
          <a:ext cx="6826250" cy="578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/>
                <a:gridCol w="1741949"/>
                <a:gridCol w="1152294"/>
                <a:gridCol w="1633633"/>
                <a:gridCol w="1706563"/>
              </a:tblGrid>
              <a:tr h="312714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2" marB="45722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312714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TTL/ECL OUT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2" marB="4572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</a:t>
                      </a:r>
                      <a:r>
                        <a:rPr lang="en-US" sz="1200" baseline="0" dirty="0" smtClean="0"/>
                        <a:t> Helicity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Mott FADC – Ch12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T_Settle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FADC – Ch13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Ch13</a:t>
                      </a: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nT_Settle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DB2 TRG IN</a:t>
                      </a:r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 Sync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FADC – Ch14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Ch14</a:t>
                      </a: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Pair Sync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Mott FADC – Ch15</a:t>
                      </a:r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INT FADC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Ch15</a:t>
                      </a:r>
                      <a:endParaRPr lang="en-US" sz="1200" dirty="0" smtClean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L1A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LT2 – Ch3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</a:tr>
              <a:tr h="31271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2" marB="45722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2" marR="91442" marT="45722" marB="45722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68D75-B981-436C-9C46-F58148A199E4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0362"/>
          </a:xfrm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000" smtClean="0"/>
              <a:t>Mott NIM 2 – LEVEL TRANSLATOR 726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44538" y="862013"/>
          <a:ext cx="6826250" cy="56292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1811"/>
                <a:gridCol w="1741949"/>
                <a:gridCol w="1152294"/>
                <a:gridCol w="1633633"/>
                <a:gridCol w="1706563"/>
              </a:tblGrid>
              <a:tr h="312738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91442" marR="91442" marT="45725" marB="45725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LT4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  <a:tr h="31273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IN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TTL/ECL OUT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NIM OUT</a:t>
                      </a:r>
                      <a:endParaRPr lang="en-US" sz="1200" dirty="0"/>
                    </a:p>
                  </a:txBody>
                  <a:tcPr marL="91442" marR="91442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BFM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TDC –  Ch17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</a:t>
                      </a:r>
                      <a:r>
                        <a:rPr lang="en-US" sz="1200" baseline="0" dirty="0" smtClean="0"/>
                        <a:t> Helicity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S1 Control – Ch2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S2</a:t>
                      </a:r>
                      <a:r>
                        <a:rPr lang="en-US" sz="1200" baseline="0" dirty="0" smtClean="0"/>
                        <a:t> – Ch13</a:t>
                      </a: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T_Settle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S2</a:t>
                      </a:r>
                      <a:r>
                        <a:rPr lang="en-US" sz="1200" baseline="0" dirty="0" smtClean="0"/>
                        <a:t> – Ch14</a:t>
                      </a: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nT_Settle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QUAD DELAY –  Ch1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QUAD DELAY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Ch2</a:t>
                      </a:r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nT_Settle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S1 Control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– Ch4 (GATE)</a:t>
                      </a:r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Pattern Sync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S1 Control – Ch3</a:t>
                      </a:r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Pair Sync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S2 –</a:t>
                      </a:r>
                      <a:r>
                        <a:rPr lang="en-US" sz="1200" baseline="0" dirty="0" smtClean="0"/>
                        <a:t> Ch16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Mott</a:t>
                      </a:r>
                      <a:r>
                        <a:rPr lang="en-US" sz="1200" baseline="0" dirty="0" smtClean="0"/>
                        <a:t> DetTr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LT2</a:t>
                      </a:r>
                      <a:r>
                        <a:rPr lang="en-US" sz="1200" baseline="0" dirty="0" smtClean="0"/>
                        <a:t> – Ch2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QUAD DELAY –  Ch4</a:t>
                      </a:r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CAEN</a:t>
                      </a:r>
                      <a:r>
                        <a:rPr lang="en-US" sz="1200" baseline="0" dirty="0" smtClean="0"/>
                        <a:t> V538A </a:t>
                      </a:r>
                      <a:r>
                        <a:rPr lang="en-US" sz="1200" dirty="0" smtClean="0"/>
                        <a:t>– </a:t>
                      </a:r>
                      <a:r>
                        <a:rPr lang="en-US" sz="1200" baseline="0" dirty="0" smtClean="0"/>
                        <a:t>Ch1</a:t>
                      </a: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Delayed Mott</a:t>
                      </a:r>
                      <a:r>
                        <a:rPr lang="en-US" sz="1200" baseline="0" dirty="0" smtClean="0"/>
                        <a:t> DetTr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TDC – Ch18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  <a:tr h="31273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91442" marR="91442" marT="45725" marB="45725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91442" marR="91442" marT="45725" marB="45725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C81B4-B4F8-48ED-8593-009DC8A1B322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17694</TotalTime>
  <Words>1085</Words>
  <Application>Microsoft Office PowerPoint</Application>
  <PresentationFormat>On-screen Show (4:3)</PresentationFormat>
  <Paragraphs>559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DAQ Map of Electronic Components</vt:lpstr>
      <vt:lpstr>PowerPoint Presentation</vt:lpstr>
      <vt:lpstr>PowerPoint Presentation</vt:lpstr>
      <vt:lpstr>VME CRATE</vt:lpstr>
      <vt:lpstr>Mott NIM Crate 2</vt:lpstr>
      <vt:lpstr>Mott NIM 2 – LEVEL TRANSLATOR 726</vt:lpstr>
      <vt:lpstr>Mott NIM 2 – LEVEL TRANSLATOR 726</vt:lpstr>
      <vt:lpstr>Mott NIM 2 – LEVEL TRANSLATOR 726</vt:lpstr>
      <vt:lpstr>Mott NIM 2 – LEVEL TRANSLATOR 726</vt:lpstr>
      <vt:lpstr>Mott NIM 2 – QUAD FAN IN/OUT 429A</vt:lpstr>
      <vt:lpstr>CHANNEL ASSIGNMENT – CAEN V538A LEVEL TRANSLATOR</vt:lpstr>
      <vt:lpstr>CHANNEL ASSIGNMENT – TRIGGER INTERFACE (TID)</vt:lpstr>
      <vt:lpstr>HELICITY SIGNALS</vt:lpstr>
      <vt:lpstr>CHANNEL ASSIGNMENT – MOTT FADC</vt:lpstr>
      <vt:lpstr>CONTROL CHANNEL ASSIGNMENT – GATED SCALER S1</vt:lpstr>
      <vt:lpstr>Beat Frequency Modulation (BFM)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and Logic Schemes</dc:title>
  <dc:creator>E</dc:creator>
  <cp:lastModifiedBy>suleiman</cp:lastModifiedBy>
  <cp:revision>1176</cp:revision>
  <dcterms:created xsi:type="dcterms:W3CDTF">2012-01-22T19:41:35Z</dcterms:created>
  <dcterms:modified xsi:type="dcterms:W3CDTF">2013-12-13T16:49:16Z</dcterms:modified>
</cp:coreProperties>
</file>