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309" r:id="rId4"/>
    <p:sldId id="302" r:id="rId5"/>
    <p:sldId id="266" r:id="rId6"/>
    <p:sldId id="267" r:id="rId7"/>
    <p:sldId id="323" r:id="rId8"/>
    <p:sldId id="293" r:id="rId9"/>
    <p:sldId id="322" r:id="rId10"/>
    <p:sldId id="268" r:id="rId11"/>
    <p:sldId id="295" r:id="rId12"/>
    <p:sldId id="297" r:id="rId13"/>
    <p:sldId id="298" r:id="rId14"/>
    <p:sldId id="272" r:id="rId15"/>
    <p:sldId id="275" r:id="rId16"/>
    <p:sldId id="279" r:id="rId17"/>
    <p:sldId id="291" r:id="rId18"/>
    <p:sldId id="305" r:id="rId19"/>
    <p:sldId id="321" r:id="rId20"/>
    <p:sldId id="324" r:id="rId21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03"/>
    <a:srgbClr val="EA01FF"/>
    <a:srgbClr val="01F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402" y="-72"/>
      </p:cViewPr>
      <p:guideLst>
        <p:guide orient="horz" pos="4319"/>
        <p:guide pos="57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0A3C52-6317-442C-A917-823F0BD9ED69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E5011-88F9-4B13-909F-1D3971A0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3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EABA1-678A-4F8B-9982-DE7919239036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6575" cy="4187825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32671C-EABC-4F1B-BED5-B7CEA879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8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905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DAQ Map of</a:t>
            </a:r>
            <a:br>
              <a:rPr lang="en-US" smtClean="0"/>
            </a:br>
            <a:r>
              <a:rPr lang="en-US" smtClean="0"/>
              <a:t>Electronic Components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1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atin typeface="+mj-lt"/>
              </a:rPr>
              <a:t>R. Suleiman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smtClean="0">
                <a:latin typeface="+mj-lt"/>
              </a:rPr>
              <a:t>January 29, </a:t>
            </a:r>
            <a:r>
              <a:rPr lang="en-US" sz="2400" dirty="0" smtClean="0">
                <a:latin typeface="+mj-lt"/>
              </a:rPr>
              <a:t>2013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D975D-5E2A-425D-9967-2AC54312A65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6013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/>
                <a:gridCol w="2251075"/>
                <a:gridCol w="2251075"/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QUAD FAN IN/OUT</a:t>
                      </a:r>
                      <a:endParaRPr lang="en-US" sz="1800" dirty="0"/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Delayed Helicity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T_Settle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Ch4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Ch6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Ch4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Ch6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Pattern Sync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Ch9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S2 – Ch15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Ch9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 smtClean="0"/>
                        <a:t>Pair Sync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baseline="0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Ch11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Ch11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82330-5E6B-46E3-9B64-783CFA9B3FB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CAEN V538A LEVEL TRANSLATOR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890588"/>
          <a:ext cx="278606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/>
                <a:gridCol w="182535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LEMO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 DetTr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Delayed (0.4 µs) nT_Settle</a:t>
                      </a:r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868738"/>
          <a:ext cx="278606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/>
                <a:gridCol w="182535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ECL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TID OUT TRG (L1A)</a:t>
                      </a:r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32388" y="890588"/>
          <a:ext cx="355441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60"/>
                <a:gridCol w="1341672"/>
                <a:gridCol w="153758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ECL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DB1 TRG IN</a:t>
                      </a:r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TID TS#1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TID IN</a:t>
                      </a:r>
                      <a:r>
                        <a:rPr lang="en-US" sz="1200" baseline="0" dirty="0" smtClean="0"/>
                        <a:t> TRG</a:t>
                      </a: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32388" y="3868738"/>
          <a:ext cx="3554411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2"/>
                <a:gridCol w="1389165"/>
                <a:gridCol w="1478214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LEMO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LA1 (Mott NIM)</a:t>
                      </a:r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LA1 (TDC COMM)</a:t>
                      </a:r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06788" y="855663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/>
                <a:gridCol w="183263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TID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Signal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TS#1 (Mott DetTr)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TRG ( Delayed nT_Settle)</a:t>
                      </a:r>
                    </a:p>
                  </a:txBody>
                  <a:tcPr marL="91415" marR="91415" marT="45714" marB="45714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06788" y="4179888"/>
          <a:ext cx="2552700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41"/>
                <a:gridCol w="1672459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TID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Signal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TRG (L1A)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4339" name="Picture 9" descr="TEK027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5830888" y="3581400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B0F0"/>
                </a:solidFill>
                <a:latin typeface="Calibri" pitchFamily="34" charset="0"/>
              </a:rPr>
              <a:t>Pair -Sync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5791200" y="4953000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Delayed Helicity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5791200" y="2590800"/>
            <a:ext cx="950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T_Settle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5859463" y="44196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030A0"/>
                </a:solidFill>
                <a:latin typeface="Calibri" pitchFamily="34" charset="0"/>
              </a:rPr>
              <a:t>Pattern-Sync</a:t>
            </a:r>
          </a:p>
        </p:txBody>
      </p:sp>
      <p:sp>
        <p:nvSpPr>
          <p:cNvPr id="143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HELICITY SIGNALS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7642-BF85-4497-9155-F0723C7EFCF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MOTT FADC</a:t>
            </a:r>
          </a:p>
        </p:txBody>
      </p:sp>
      <p:pic>
        <p:nvPicPr>
          <p:cNvPr id="15363" name="Picture 4" descr="TEK004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9461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Trig_Left_24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4300"/>
            <a:ext cx="4625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689725" y="1631950"/>
            <a:ext cx="109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Mott Trigger</a:t>
            </a: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6689725" y="1939925"/>
            <a:ext cx="592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Left E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689725" y="2247900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7030A0"/>
                </a:solidFill>
                <a:latin typeface="Calibri" pitchFamily="34" charset="0"/>
              </a:rPr>
              <a:t>Left ∆E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2051-5BA8-4AEC-BE31-12D2AC62193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CONTROL CHANNEL ASSIGNMENT – GATED SCALER S1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0988" y="1289050"/>
          <a:ext cx="2895600" cy="155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483"/>
                <a:gridCol w="1897117"/>
              </a:tblGrid>
              <a:tr h="45710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S1 CONTROL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Signal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Load</a:t>
                      </a:r>
                      <a:r>
                        <a:rPr lang="en-US" sz="1200" baseline="0" dirty="0" smtClean="0"/>
                        <a:t>-Next-Event (LNE)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Sync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GATE (n</a:t>
                      </a:r>
                      <a:r>
                        <a:rPr lang="en-US" sz="1200" u="none" dirty="0" smtClean="0"/>
                        <a:t>T_Settle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16407" name="Picture 5" descr="TEK048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73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328988" y="4537075"/>
            <a:ext cx="879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nT_Settle</a:t>
            </a:r>
          </a:p>
        </p:txBody>
      </p:sp>
      <p:sp>
        <p:nvSpPr>
          <p:cNvPr id="16409" name="TextBox 14"/>
          <p:cNvSpPr txBox="1">
            <a:spLocks noChangeArrowheads="1"/>
          </p:cNvSpPr>
          <p:nvPr/>
        </p:nvSpPr>
        <p:spPr bwMode="auto">
          <a:xfrm>
            <a:off x="3146425" y="5213350"/>
            <a:ext cx="2165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Delayed </a:t>
            </a:r>
          </a:p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TID nT_Settle</a:t>
            </a:r>
          </a:p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Trigger (Scalers )</a:t>
            </a:r>
          </a:p>
        </p:txBody>
      </p:sp>
      <p:sp>
        <p:nvSpPr>
          <p:cNvPr id="16410" name="TextBox 8"/>
          <p:cNvSpPr txBox="1">
            <a:spLocks noChangeArrowheads="1"/>
          </p:cNvSpPr>
          <p:nvPr/>
        </p:nvSpPr>
        <p:spPr bwMode="auto">
          <a:xfrm>
            <a:off x="3522663" y="1289050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latin typeface="Calibri" pitchFamily="34" charset="0"/>
              </a:rPr>
              <a:t>nT_Settle  Trigger Setup: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>
                <a:latin typeface="Calibri" pitchFamily="34" charset="0"/>
              </a:rPr>
              <a:t>nT_Settle Trigger is delayed by 0.4 µs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>
                <a:latin typeface="Calibri" pitchFamily="34" charset="0"/>
              </a:rPr>
              <a:t>LNE is delayed by 0.2 µs</a:t>
            </a:r>
          </a:p>
        </p:txBody>
      </p:sp>
      <p:pic>
        <p:nvPicPr>
          <p:cNvPr id="16411" name="Picture 9" descr="TEK048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673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018088" y="4535488"/>
            <a:ext cx="877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nT_Settle</a:t>
            </a:r>
          </a:p>
        </p:txBody>
      </p:sp>
      <p:sp>
        <p:nvSpPr>
          <p:cNvPr id="16413" name="TextBox 14"/>
          <p:cNvSpPr txBox="1">
            <a:spLocks noChangeArrowheads="1"/>
          </p:cNvSpPr>
          <p:nvPr/>
        </p:nvSpPr>
        <p:spPr bwMode="auto">
          <a:xfrm>
            <a:off x="5311775" y="4905375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LNE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F7D12-63CC-4F31-AAD5-5CE83F2AF8E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Beat Frequency Modulation (BFM)</a:t>
            </a:r>
          </a:p>
        </p:txBody>
      </p:sp>
      <p:pic>
        <p:nvPicPr>
          <p:cNvPr id="17411" name="Picture 2" descr="TEK0035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43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3363913" y="2109788"/>
            <a:ext cx="51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BFM</a:t>
            </a:r>
          </a:p>
        </p:txBody>
      </p:sp>
      <p:pic>
        <p:nvPicPr>
          <p:cNvPr id="17413" name="Picture 5" descr="TEK003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4837113" y="1801813"/>
            <a:ext cx="1258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after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-140 mV offset</a:t>
            </a:r>
          </a:p>
        </p:txBody>
      </p:sp>
      <p:pic>
        <p:nvPicPr>
          <p:cNvPr id="17415" name="Picture 7" descr="TEK0038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925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457200" y="6178550"/>
            <a:ext cx="2324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after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-145 mV discrimination (TDC)</a:t>
            </a:r>
          </a:p>
        </p:txBody>
      </p:sp>
      <p:pic>
        <p:nvPicPr>
          <p:cNvPr id="17417" name="Picture 9" descr="BFM_237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892550"/>
            <a:ext cx="3854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6965950" y="6178550"/>
            <a:ext cx="111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in FADC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52496-39BD-454A-AFFD-F427BD73D83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71466"/>
              </p:ext>
            </p:extLst>
          </p:nvPr>
        </p:nvGraphicFramePr>
        <p:xfrm>
          <a:off x="379413" y="1046163"/>
          <a:ext cx="8385175" cy="2994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2221967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Scalers_%d.dat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Mott_SemiInt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Mott_SemiInt_%d.dat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PEPPo_Int_%d.dat</a:t>
                      </a:r>
                      <a:endParaRPr lang="fr-FR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561" y="1128713"/>
            <a:ext cx="663554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VME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416" y="1151639"/>
            <a:ext cx="6583680" cy="49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</a:t>
            </a:r>
            <a:r>
              <a:rPr lang="en-US" sz="2000" dirty="0" smtClean="0">
                <a:latin typeface="Calibri" pitchFamily="34" charset="0"/>
              </a:rPr>
              <a:t>NIM Crate 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pic>
        <p:nvPicPr>
          <p:cNvPr id="3075" name="Picture 4" descr="CIMG5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226" r="15994" b="52000"/>
          <a:stretch>
            <a:fillRect/>
          </a:stretch>
        </p:blipFill>
        <p:spPr bwMode="auto">
          <a:xfrm>
            <a:off x="4795838" y="801688"/>
            <a:ext cx="4260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101" y="1716088"/>
            <a:ext cx="5596128" cy="41798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18217"/>
              </p:ext>
            </p:extLst>
          </p:nvPr>
        </p:nvGraphicFramePr>
        <p:xfrm>
          <a:off x="4986669" y="2113565"/>
          <a:ext cx="310785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/>
                <a:gridCol w="1553927"/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opsmdaq0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IN03B24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Mott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VME Crate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Mott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NIM Crate 1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Mott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NIM Crate  2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8170863" y="1716088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23" y="947166"/>
            <a:ext cx="7242048" cy="54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Mott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NIM Crate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1E35-A94F-4011-B284-1CE67A0555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9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138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/>
                <a:gridCol w="2169188"/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MVME 6100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LEMO/ECL translator CAEN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V538A </a:t>
                      </a: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Distribution Board 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Distribution Board 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Scaler S1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Scaler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TDC CAEN V775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26188" y="1308100"/>
          <a:ext cx="2817812" cy="317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81"/>
                <a:gridCol w="2359631"/>
              </a:tblGrid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(Single Chan) 10 V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Empty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(+/-7 V)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(LT1)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(LT2)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(LT3)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LOGIC</a:t>
                      </a:r>
                      <a:r>
                        <a:rPr lang="en-US" sz="1000" baseline="0" dirty="0" smtClean="0"/>
                        <a:t> FAN IN/OUT</a:t>
                      </a:r>
                      <a:r>
                        <a:rPr lang="en-US" sz="1000" dirty="0" smtClean="0"/>
                        <a:t> LeCroy 429A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(LT4)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QUAD GATE/DELAY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GENERATOR </a:t>
                      </a:r>
                      <a:r>
                        <a:rPr lang="en-US" sz="1000" baseline="0" dirty="0" smtClean="0"/>
                        <a:t>PS794</a:t>
                      </a:r>
                      <a:endParaRPr lang="en-US" sz="1000" dirty="0" smtClean="0"/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DISCRIMINATOR</a:t>
                      </a:r>
                      <a:r>
                        <a:rPr lang="en-US" sz="1000" baseline="0" dirty="0" smtClean="0"/>
                        <a:t> PS708</a:t>
                      </a:r>
                      <a:endParaRPr lang="en-US" sz="1000" dirty="0" smtClean="0"/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LINEAR</a:t>
                      </a:r>
                      <a:r>
                        <a:rPr lang="en-US" sz="1000" baseline="0" dirty="0" smtClean="0"/>
                        <a:t> FAN IN/OUT PS740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(+/-10 V)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1650" y="1308100"/>
          <a:ext cx="3125788" cy="31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/>
                <a:gridCol w="2700511"/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OCTAL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DISCRIMINATOR PS705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CHANNEL TIMING DISCRIMINATOR PS715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FOUR-FOLD LOGIC UNIT PS754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7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CHANNEL TIMING DISCRIMINATOR PS715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FOUR-FOLD LOGIC UNIT PS754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QUAD GATE/DELAY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GENERATOR </a:t>
                      </a:r>
                      <a:r>
                        <a:rPr lang="en-US" sz="1000" baseline="0" dirty="0" smtClean="0"/>
                        <a:t>PS794</a:t>
                      </a:r>
                      <a:endParaRPr lang="en-US" sz="1000" dirty="0" smtClean="0"/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785813" y="815975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VME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3998913" y="815975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</a:t>
            </a:r>
            <a:r>
              <a:rPr lang="en-US" sz="1200" dirty="0" smtClean="0">
                <a:latin typeface="Calibri" pitchFamily="34" charset="0"/>
              </a:rPr>
              <a:t>NIM Crate </a:t>
            </a:r>
            <a:r>
              <a:rPr lang="en-US" sz="1200" dirty="0">
                <a:latin typeface="Calibri" pitchFamily="34" charset="0"/>
              </a:rPr>
              <a:t>1</a:t>
            </a:r>
          </a:p>
        </p:txBody>
      </p:sp>
      <p:sp>
        <p:nvSpPr>
          <p:cNvPr id="4260" name="TextBox 17"/>
          <p:cNvSpPr txBox="1">
            <a:spLocks noChangeArrowheads="1"/>
          </p:cNvSpPr>
          <p:nvPr/>
        </p:nvSpPr>
        <p:spPr bwMode="auto">
          <a:xfrm>
            <a:off x="7113588" y="815975"/>
            <a:ext cx="1298575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</a:t>
            </a:r>
            <a:r>
              <a:rPr lang="en-US" sz="1200" dirty="0" smtClean="0">
                <a:latin typeface="Calibri" pitchFamily="34" charset="0"/>
              </a:rPr>
              <a:t>NIM Crate </a:t>
            </a:r>
            <a:r>
              <a:rPr lang="en-US" sz="1200" dirty="0">
                <a:latin typeface="Calibri" pitchFamily="34" charset="0"/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VME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6100 – iocmdaq1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Crate 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23838" y="901700"/>
          <a:ext cx="8666160" cy="49498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16243"/>
                <a:gridCol w="716243"/>
                <a:gridCol w="716243"/>
                <a:gridCol w="652149"/>
                <a:gridCol w="652149"/>
                <a:gridCol w="634774"/>
                <a:gridCol w="846061"/>
                <a:gridCol w="648671"/>
                <a:gridCol w="789128"/>
                <a:gridCol w="789128"/>
                <a:gridCol w="789128"/>
                <a:gridCol w="716243"/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1 MHz</a:t>
                      </a:r>
                    </a:p>
                    <a:p>
                      <a:pPr algn="ctr"/>
                      <a:r>
                        <a:rPr lang="en-US" sz="1400" dirty="0" smtClean="0"/>
                        <a:t>0–10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2 MHz</a:t>
                      </a:r>
                    </a:p>
                    <a:p>
                      <a:pPr algn="ctr"/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7 </a:t>
                      </a:r>
                      <a:r>
                        <a:rPr lang="en-US" sz="1400" dirty="0" smtClean="0"/>
                        <a:t>–</a:t>
                      </a:r>
                      <a:r>
                        <a:rPr lang="en-US" sz="1400" baseline="0" dirty="0" smtClean="0"/>
                        <a:t> +7</a:t>
                      </a:r>
                      <a:r>
                        <a:rPr lang="en-US" sz="1400" dirty="0" smtClean="0"/>
                        <a:t>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LT1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LT2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LT3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FAN</a:t>
                      </a:r>
                    </a:p>
                    <a:p>
                      <a:pPr algn="ctr"/>
                      <a:r>
                        <a:rPr lang="en-US" sz="1400" dirty="0" smtClean="0"/>
                        <a:t>429A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LT4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QD</a:t>
                      </a:r>
                    </a:p>
                    <a:p>
                      <a:pPr algn="ctr"/>
                      <a:r>
                        <a:rPr lang="en-US" sz="1400" dirty="0" smtClean="0"/>
                        <a:t>794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DISC</a:t>
                      </a:r>
                    </a:p>
                    <a:p>
                      <a:pPr algn="ctr"/>
                      <a:r>
                        <a:rPr lang="en-US" sz="1400" dirty="0" smtClean="0"/>
                        <a:t>708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</a:t>
                      </a:r>
                    </a:p>
                    <a:p>
                      <a:pPr algn="ctr"/>
                      <a:r>
                        <a:rPr lang="en-US" sz="1400" dirty="0" smtClean="0"/>
                        <a:t>740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2 MHz</a:t>
                      </a:r>
                    </a:p>
                    <a:p>
                      <a:pPr algn="ctr"/>
                      <a:r>
                        <a:rPr lang="en-US" sz="1400" dirty="0" smtClean="0"/>
                        <a:t>0 – +10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</a:tr>
              <a:tr h="1005890"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BCM 0L02 Output2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VtoF </a:t>
                      </a:r>
                    </a:p>
                    <a:p>
                      <a:r>
                        <a:rPr lang="en-US" sz="1000" dirty="0" smtClean="0"/>
                        <a:t>LT2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–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Ch</a:t>
                      </a:r>
                      <a:r>
                        <a:rPr lang="en-US" sz="1000" baseline="0" dirty="0" smtClean="0"/>
                        <a:t>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</a:t>
                      </a:r>
                      <a:r>
                        <a:rPr lang="en-US" sz="1000" baseline="0" dirty="0" smtClean="0"/>
                        <a:t>LEMO Patch Panel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LT1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← S1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Ch1 </a:t>
                      </a:r>
                      <a:r>
                        <a:rPr lang="en-US" sz="1000" dirty="0" smtClean="0"/>
                        <a:t>–</a:t>
                      </a:r>
                      <a:r>
                        <a:rPr lang="en-US" sz="1000" baseline="0" dirty="0" smtClean="0"/>
                        <a:t>CH16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Delayed Helicity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nT_Settle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</a:t>
                      </a:r>
                      <a:r>
                        <a:rPr lang="en-US" sz="1000" baseline="0" dirty="0" smtClean="0"/>
                        <a:t> 428 ns n</a:t>
                      </a:r>
                      <a:r>
                        <a:rPr lang="en-US" sz="1000" dirty="0" smtClean="0"/>
                        <a:t>T_Settle Trigger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BMF</a:t>
                      </a:r>
                    </a:p>
                    <a:p>
                      <a:r>
                        <a:rPr lang="en-US" sz="1000" dirty="0" smtClean="0"/>
                        <a:t>-145 mV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</a:t>
                      </a:r>
                    </a:p>
                    <a:p>
                      <a:r>
                        <a:rPr lang="en-US" sz="1000" dirty="0" smtClean="0"/>
                        <a:t>LT4 </a:t>
                      </a:r>
                      <a:r>
                        <a:rPr lang="en-US" sz="1000" baseline="0" dirty="0" smtClean="0"/>
                        <a:t>–</a:t>
                      </a:r>
                      <a:r>
                        <a:rPr lang="en-US" sz="1000" dirty="0" smtClean="0"/>
                        <a:t> Ch1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BFM</a:t>
                      </a:r>
                    </a:p>
                    <a:p>
                      <a:r>
                        <a:rPr lang="en-US" sz="1000" dirty="0" smtClean="0"/>
                        <a:t>-140 mV </a:t>
                      </a:r>
                    </a:p>
                    <a:p>
                      <a:r>
                        <a:rPr lang="en-US" sz="1000" dirty="0" smtClean="0"/>
                        <a:t>← Ch8</a:t>
                      </a:r>
                      <a:r>
                        <a:rPr lang="en-US" sz="1000" baseline="0" dirty="0" smtClean="0"/>
                        <a:t> FADC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DISC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</a:t>
                      </a:r>
                      <a:r>
                        <a:rPr lang="en-US" sz="1000" baseline="0" dirty="0" smtClean="0"/>
                        <a:t>BPM</a:t>
                      </a:r>
                    </a:p>
                    <a:p>
                      <a:r>
                        <a:rPr lang="en-US" sz="1000" baseline="0" dirty="0" smtClean="0"/>
                        <a:t>Ch1 –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16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S1</a:t>
                      </a:r>
                    </a:p>
                    <a:p>
                      <a:r>
                        <a:rPr lang="en-US" sz="1000" baseline="0" dirty="0" smtClean="0"/>
                        <a:t>Ch17 –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32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T_Settle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nT_Settle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</a:t>
                      </a:r>
                      <a:r>
                        <a:rPr lang="en-US" sz="1000" baseline="0" dirty="0" smtClean="0"/>
                        <a:t> 180 ns S1 LNE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Pattern</a:t>
                      </a:r>
                      <a:r>
                        <a:rPr lang="en-US" sz="1000" baseline="0" dirty="0" smtClean="0"/>
                        <a:t> Sync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4</a:t>
                      </a:r>
                      <a:r>
                        <a:rPr lang="en-US" sz="1000" baseline="0" dirty="0" smtClean="0"/>
                        <a:t> MHz</a:t>
                      </a:r>
                    </a:p>
                    <a:p>
                      <a:r>
                        <a:rPr lang="en-US" sz="1000" baseline="0" dirty="0" smtClean="0"/>
                        <a:t>Clock 8.16 us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121.2</a:t>
                      </a:r>
                      <a:r>
                        <a:rPr lang="en-US" sz="1000" baseline="0" dirty="0" smtClean="0"/>
                        <a:t> kHz Clock</a:t>
                      </a:r>
                    </a:p>
                    <a:p>
                      <a:r>
                        <a:rPr lang="en-US" sz="1000" baseline="0" dirty="0" smtClean="0"/>
                        <a:t>LT2 Ch4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Pair</a:t>
                      </a:r>
                      <a:r>
                        <a:rPr lang="en-US" sz="1000" baseline="0" dirty="0" smtClean="0"/>
                        <a:t> Sync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Mott</a:t>
                      </a:r>
                      <a:r>
                        <a:rPr lang="en-US" sz="1000" baseline="0" dirty="0" smtClean="0"/>
                        <a:t> DetTr 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322</a:t>
                      </a:r>
                      <a:r>
                        <a:rPr lang="en-US" sz="1000" baseline="0" dirty="0" smtClean="0"/>
                        <a:t> ns</a:t>
                      </a:r>
                    </a:p>
                    <a:p>
                      <a:r>
                        <a:rPr lang="en-US" sz="1000" baseline="0" dirty="0" smtClean="0"/>
                        <a:t>LT4 – Ch15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9713" y="827088"/>
          <a:ext cx="6018212" cy="589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57"/>
                <a:gridCol w="1535751"/>
                <a:gridCol w="1015895"/>
                <a:gridCol w="1440256"/>
                <a:gridCol w="1504553"/>
              </a:tblGrid>
              <a:tr h="27435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3" marR="91443" marT="45726" marB="4572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743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ECL IN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rowSpan="16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VtoF</a:t>
                      </a:r>
                    </a:p>
                    <a:p>
                      <a:pPr algn="ctr"/>
                      <a:r>
                        <a:rPr lang="en-US" sz="1200" dirty="0" smtClean="0"/>
                        <a:t>(+/- 7 V)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169CC-1024-4834-AB40-9C56C910B25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90013"/>
              </p:ext>
            </p:extLst>
          </p:nvPr>
        </p:nvGraphicFramePr>
        <p:xfrm>
          <a:off x="1010093" y="899975"/>
          <a:ext cx="6921869" cy="582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101"/>
                <a:gridCol w="1766350"/>
                <a:gridCol w="1168435"/>
                <a:gridCol w="1656516"/>
                <a:gridCol w="1730467"/>
              </a:tblGrid>
              <a:tr h="2742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3" marR="91443" marT="45716" marB="4571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ECL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BCM0L02</a:t>
                      </a:r>
                      <a:r>
                        <a:rPr lang="en-US" sz="1400" baseline="0" dirty="0" smtClean="0"/>
                        <a:t> – OUTPUT2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rowSpan="16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S1</a:t>
                      </a:r>
                    </a:p>
                    <a:p>
                      <a:pPr algn="ctr"/>
                      <a:r>
                        <a:rPr lang="en-US" sz="1200" dirty="0" smtClean="0"/>
                        <a:t>Ch1-16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DetTr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L1A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121.2 kHz Clock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LEFT Coincidence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RIGHT Coincidence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UP Coincidence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DOWN Coincidence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LEFT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 RIGHT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UP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DOWN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LEFT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RIGHT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UP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DOWN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4F152-839D-422C-8B6C-266B180C372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9788" y="796925"/>
          <a:ext cx="6826250" cy="57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/>
                <a:gridCol w="1741949"/>
                <a:gridCol w="1152294"/>
                <a:gridCol w="1633633"/>
                <a:gridCol w="1706563"/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TTL/ECL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 FADC – Ch12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T_Settle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Ch13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DB2 TRG IN</a:t>
                      </a:r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Sync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Ch14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Pair Sync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Ch15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L1A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LT2 – Ch3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4538" y="862013"/>
          <a:ext cx="6826250" cy="562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/>
                <a:gridCol w="1741949"/>
                <a:gridCol w="1152294"/>
                <a:gridCol w="1633633"/>
                <a:gridCol w="1706563"/>
              </a:tblGrid>
              <a:tr h="31273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5" marB="45725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TTL/ECL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BFM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–  Ch17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 Control – Ch2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</a:t>
                      </a:r>
                      <a:r>
                        <a:rPr lang="en-US" sz="1200" baseline="0" dirty="0" smtClean="0"/>
                        <a:t> – Ch13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</a:t>
                      </a:r>
                      <a:r>
                        <a:rPr lang="en-US" sz="1200" baseline="0" dirty="0" smtClean="0"/>
                        <a:t> – Ch14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QUAD DELAY –  Ch1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QUAD DELAY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Ch2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Control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– Ch4 (GATE)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Sync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Control – Ch3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Pair Sync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 –</a:t>
                      </a:r>
                      <a:r>
                        <a:rPr lang="en-US" sz="1200" baseline="0" dirty="0" smtClean="0"/>
                        <a:t> Ch16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</a:t>
                      </a:r>
                      <a:r>
                        <a:rPr lang="en-US" sz="1200" baseline="0" dirty="0" smtClean="0"/>
                        <a:t> DetTr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LT2</a:t>
                      </a:r>
                      <a:r>
                        <a:rPr lang="en-US" sz="1200" baseline="0" dirty="0" smtClean="0"/>
                        <a:t> – Ch2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QUAD DELAY –  Ch4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CAEN</a:t>
                      </a:r>
                      <a:r>
                        <a:rPr lang="en-US" sz="1200" baseline="0" dirty="0" smtClean="0"/>
                        <a:t> V538A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 Mott</a:t>
                      </a:r>
                      <a:r>
                        <a:rPr lang="en-US" sz="1200" baseline="0" dirty="0" smtClean="0"/>
                        <a:t> DetTr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– Ch18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C81B4-B4F8-48ED-8593-009DC8A1B32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17697</TotalTime>
  <Words>1085</Words>
  <Application>Microsoft Office PowerPoint</Application>
  <PresentationFormat>On-screen Show (4:3)</PresentationFormat>
  <Paragraphs>561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DAQ Map of Electronic Components</vt:lpstr>
      <vt:lpstr>PowerPoint Presentation</vt:lpstr>
      <vt:lpstr>PowerPoint Presentation</vt:lpstr>
      <vt:lpstr>VME CRATE</vt:lpstr>
      <vt:lpstr>Mott NIM Crate 2</vt:lpstr>
      <vt:lpstr>Mott NIM 2 – LEVEL TRANSLATOR 726</vt:lpstr>
      <vt:lpstr>Mott NIM 2 – LEVEL TRANSLATOR 726</vt:lpstr>
      <vt:lpstr>Mott NIM 2 – LEVEL TRANSLATOR 726</vt:lpstr>
      <vt:lpstr>Mott NIM 2 – LEVEL TRANSLATOR 726</vt:lpstr>
      <vt:lpstr>Mott NIM 2 – QUAD FAN IN/OUT 429A</vt:lpstr>
      <vt:lpstr>CHANNEL ASSIGNMENT – CAEN V538A LEVEL TRANSLATOR</vt:lpstr>
      <vt:lpstr>CHANNEL ASSIGNMENT – TRIGGER INTERFACE (TID)</vt:lpstr>
      <vt:lpstr>HELICITY SIGNALS</vt:lpstr>
      <vt:lpstr>CHANNEL ASSIGNMENT – MOTT FADC</vt:lpstr>
      <vt:lpstr>CONTROL CHANNEL ASSIGNMENT – GATED SCALER S1</vt:lpstr>
      <vt:lpstr>Beat Frequency Modulation (BFM)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and Logic Schemes</dc:title>
  <dc:creator>E</dc:creator>
  <cp:lastModifiedBy>suleiman</cp:lastModifiedBy>
  <cp:revision>1177</cp:revision>
  <dcterms:created xsi:type="dcterms:W3CDTF">2012-01-22T19:41:35Z</dcterms:created>
  <dcterms:modified xsi:type="dcterms:W3CDTF">2013-12-16T17:31:02Z</dcterms:modified>
</cp:coreProperties>
</file>