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08" r:id="rId3"/>
    <p:sldId id="309" r:id="rId4"/>
    <p:sldId id="302" r:id="rId5"/>
    <p:sldId id="266" r:id="rId6"/>
    <p:sldId id="326" r:id="rId7"/>
    <p:sldId id="325" r:id="rId8"/>
    <p:sldId id="267" r:id="rId9"/>
    <p:sldId id="323" r:id="rId10"/>
    <p:sldId id="293" r:id="rId11"/>
    <p:sldId id="322" r:id="rId12"/>
    <p:sldId id="268" r:id="rId13"/>
    <p:sldId id="295" r:id="rId14"/>
    <p:sldId id="297" r:id="rId15"/>
    <p:sldId id="298" r:id="rId16"/>
    <p:sldId id="272" r:id="rId17"/>
    <p:sldId id="275" r:id="rId18"/>
    <p:sldId id="279" r:id="rId19"/>
    <p:sldId id="327" r:id="rId20"/>
    <p:sldId id="291" r:id="rId21"/>
    <p:sldId id="305" r:id="rId22"/>
    <p:sldId id="321" r:id="rId23"/>
    <p:sldId id="324" r:id="rId24"/>
  </p:sldIdLst>
  <p:sldSz cx="9144000" cy="6858000" type="screen4x3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1FF"/>
    <a:srgbClr val="FFDE03"/>
    <a:srgbClr val="01F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25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84" y="60"/>
      </p:cViewPr>
      <p:guideLst>
        <p:guide orient="horz" pos="4319"/>
        <p:guide pos="57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0A3C52-6317-442C-A917-823F0BD9ED69}" type="datetimeFigureOut">
              <a:rPr lang="en-US"/>
              <a:pPr>
                <a:defRPr/>
              </a:pPr>
              <a:t>1/2/2014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CEE5011-88F9-4B13-909F-1D3971A03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53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D6EABA1-678A-4F8B-9982-DE7919239036}" type="datetimeFigureOut">
              <a:rPr lang="en-US"/>
              <a:pPr>
                <a:defRPr/>
              </a:pPr>
              <a:t>1/2/2014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3" tIns="46186" rIns="92373" bIns="4618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3263" y="4422775"/>
            <a:ext cx="5616575" cy="4187825"/>
          </a:xfrm>
          <a:prstGeom prst="rect">
            <a:avLst/>
          </a:prstGeom>
        </p:spPr>
        <p:txBody>
          <a:bodyPr vert="horz" lIns="92373" tIns="46186" rIns="92373" bIns="46186" rtlCol="0"/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B32671C-EABC-4F1B-BED5-B7CEA8790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387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BE6B7-9339-4029-8A1E-469FE911D8A4}" type="datetime1">
              <a:rPr lang="en-US"/>
              <a:pPr>
                <a:defRPr/>
              </a:pPr>
              <a:t>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BC387-836C-4830-A5CC-76ADDFBBF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5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7909E-29F0-4967-A82B-C1A9453B3CB4}" type="datetime1">
              <a:rPr lang="en-US"/>
              <a:pPr>
                <a:defRPr/>
              </a:pPr>
              <a:t>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F3982-30E3-4A41-8621-239D02E45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D18EB-AD2E-4E14-B097-7293334F6489}" type="datetime1">
              <a:rPr lang="en-US"/>
              <a:pPr>
                <a:defRPr/>
              </a:pPr>
              <a:t>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AA3CD-32B9-4735-A155-E7C5E0DED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22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59056-53E9-43B1-9004-6CF5284402A5}" type="datetime1">
              <a:rPr lang="en-US"/>
              <a:pPr>
                <a:defRPr/>
              </a:pPr>
              <a:t>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6BABE-6D6D-4886-9B6A-6A7CB28A9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2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F870A-45C1-4F39-99D4-0AC7EAAD7395}" type="datetime1">
              <a:rPr lang="en-US"/>
              <a:pPr>
                <a:defRPr/>
              </a:pPr>
              <a:t>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0D01D-122A-4D1F-8884-75C854CEF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9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DD36B-728C-415C-A508-6F40E1C87C1C}" type="datetime1">
              <a:rPr lang="en-US"/>
              <a:pPr>
                <a:defRPr/>
              </a:pPr>
              <a:t>1/2/2014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68276-DE55-4BCA-AD80-247020DD4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5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AD3EF-9817-4DB5-8CC9-4B000A8B55C6}" type="datetime1">
              <a:rPr lang="en-US"/>
              <a:pPr>
                <a:defRPr/>
              </a:pPr>
              <a:t>1/2/2014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94F91-DC54-4051-860B-F46EF4BF6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0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F334E-8DE0-4457-B83C-748EE5B92923}" type="datetime1">
              <a:rPr lang="en-US"/>
              <a:pPr>
                <a:defRPr/>
              </a:pPr>
              <a:t>1/2/2014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B68F7-2D55-467F-B2B3-328A47DE3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CC68C-6F93-4F16-A113-03D035110618}" type="datetime1">
              <a:rPr lang="en-US"/>
              <a:pPr>
                <a:defRPr/>
              </a:pPr>
              <a:t>1/2/2014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0E5CA-ACFB-4697-A416-8D26856B5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6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C1379-AB38-48E9-B05F-434BA27FB30F}" type="datetime1">
              <a:rPr lang="en-US"/>
              <a:pPr>
                <a:defRPr/>
              </a:pPr>
              <a:t>1/2/2014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38C38-287C-44E5-8698-71B43573F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7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7E20E-C06A-46FB-8716-E9A3D3833AD5}" type="datetime1">
              <a:rPr lang="en-US"/>
              <a:pPr>
                <a:defRPr/>
              </a:pPr>
              <a:t>1/2/2014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837C5-26DF-48D5-9DD0-261B0F058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1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C828CD-A297-4C63-885D-32E8E646AFC6}" type="datetime1">
              <a:rPr lang="en-US"/>
              <a:pPr>
                <a:defRPr/>
              </a:pPr>
              <a:t>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519604-FC4D-47AF-B442-B466DD6E0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690563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DAQ Map of</a:t>
            </a:r>
            <a:br>
              <a:rPr lang="en-US" smtClean="0"/>
            </a:br>
            <a:r>
              <a:rPr lang="en-US" smtClean="0"/>
              <a:t>Electronic Components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71938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200" dirty="0" smtClean="0">
                <a:latin typeface="+mj-lt"/>
              </a:rPr>
              <a:t>R. Suleiman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1400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smtClean="0">
                <a:latin typeface="+mj-lt"/>
              </a:rPr>
              <a:t>January 29, </a:t>
            </a:r>
            <a:r>
              <a:rPr lang="en-US" sz="2400" dirty="0" smtClean="0">
                <a:latin typeface="+mj-lt"/>
              </a:rPr>
              <a:t>2013</a:t>
            </a: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FD975D-5E2A-425D-9967-2AC54312A652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Mott NIM 2 – LEVEL TRANSLATOR 726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9788" y="796925"/>
          <a:ext cx="6826250" cy="5788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811"/>
                <a:gridCol w="1741949"/>
                <a:gridCol w="1152294"/>
                <a:gridCol w="1633633"/>
                <a:gridCol w="1706563"/>
              </a:tblGrid>
              <a:tr h="312714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2" marR="91442" marT="45722" marB="45722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LT3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312714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IN</a:t>
                      </a:r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TTL/ECL OUT</a:t>
                      </a:r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Delayed</a:t>
                      </a:r>
                      <a:r>
                        <a:rPr lang="en-US" sz="1200" baseline="0" dirty="0" smtClean="0"/>
                        <a:t> Helicity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Mott FADC – Ch12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INT FADC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Ch12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T_Settle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Mott FADC – Ch13</a:t>
                      </a:r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INT FADC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Ch13</a:t>
                      </a: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nT_Settle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DB2 TRG IN</a:t>
                      </a:r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Pattern Sync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Mott FADC – Ch14</a:t>
                      </a:r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INT FADC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Ch14</a:t>
                      </a: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Pair Sync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Mott FADC – Ch15</a:t>
                      </a:r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INT FADC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Ch15</a:t>
                      </a: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6577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L1A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LT2 – Ch3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6577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2" marR="91442" marT="45722" marB="45722"/>
                </a:tc>
              </a:tr>
              <a:tr h="36577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2" marR="91442" marT="45722" marB="45722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68D75-B981-436C-9C46-F58148A199E4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Mott NIM 2 – LEVEL TRANSLATOR 726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44538" y="862013"/>
          <a:ext cx="6826250" cy="56292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811"/>
                <a:gridCol w="1741949"/>
                <a:gridCol w="1152294"/>
                <a:gridCol w="1633633"/>
                <a:gridCol w="1706563"/>
              </a:tblGrid>
              <a:tr h="312738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2" marR="91442" marT="45725" marB="45725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LT4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31273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IN</a:t>
                      </a:r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TTL/ECL OUT</a:t>
                      </a:r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BFM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TDC –  Ch17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Delayed</a:t>
                      </a:r>
                      <a:r>
                        <a:rPr lang="en-US" sz="1200" baseline="0" dirty="0" smtClean="0"/>
                        <a:t> Helicity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S1 Control – Ch2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S2</a:t>
                      </a:r>
                      <a:r>
                        <a:rPr lang="en-US" sz="1200" baseline="0" dirty="0" smtClean="0"/>
                        <a:t> – Ch13</a:t>
                      </a: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T_Settle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S2</a:t>
                      </a:r>
                      <a:r>
                        <a:rPr lang="en-US" sz="1200" baseline="0" dirty="0" smtClean="0"/>
                        <a:t> – Ch14</a:t>
                      </a: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nT_Settle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QUAD DELAY –  Ch1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QUAD DELAY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Ch2</a:t>
                      </a:r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nT_Settle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S1 Control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– Ch4 (GATE)</a:t>
                      </a:r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Pattern Sync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S1 Control – Ch3</a:t>
                      </a:r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Pair Sync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S2 –</a:t>
                      </a:r>
                      <a:r>
                        <a:rPr lang="en-US" sz="1200" baseline="0" dirty="0" smtClean="0"/>
                        <a:t> Ch16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Mott</a:t>
                      </a:r>
                      <a:r>
                        <a:rPr lang="en-US" sz="1200" baseline="0" dirty="0" smtClean="0"/>
                        <a:t> DetTr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LT2</a:t>
                      </a:r>
                      <a:r>
                        <a:rPr lang="en-US" sz="1200" baseline="0" dirty="0" smtClean="0"/>
                        <a:t> – Ch2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QUAD DELAY –  Ch4</a:t>
                      </a:r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CAEN</a:t>
                      </a:r>
                      <a:r>
                        <a:rPr lang="en-US" sz="1200" baseline="0" dirty="0" smtClean="0"/>
                        <a:t> V538A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</a:t>
                      </a: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Delayed Mott</a:t>
                      </a:r>
                      <a:r>
                        <a:rPr lang="en-US" sz="1200" baseline="0" dirty="0" smtClean="0"/>
                        <a:t> DetTr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TDC – Ch18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C81B4-B4F8-48ED-8593-009DC8A1B322}" type="slidenum">
              <a:rPr lang="en-US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Mott NIM 2 – QUAD FAN IN/OUT 429A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16013" y="1190625"/>
          <a:ext cx="6753225" cy="4821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1075"/>
                <a:gridCol w="2251075"/>
                <a:gridCol w="2251075"/>
              </a:tblGrid>
              <a:tr h="37086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QUAD FAN IN/OUT</a:t>
                      </a:r>
                      <a:endParaRPr lang="en-US" sz="1800" dirty="0"/>
                    </a:p>
                  </a:txBody>
                  <a:tcPr marL="91450" marR="91450" marT="45723" marB="4572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Delayed Helicity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sz="1800" b="1" dirty="0" smtClean="0"/>
                        <a:t>IN</a:t>
                      </a:r>
                      <a:endParaRPr lang="en-US" sz="1800" b="1" dirty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Ch2</a:t>
                      </a:r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Ch2</a:t>
                      </a:r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T_Settle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sz="1800" b="1" dirty="0" smtClean="0"/>
                        <a:t>IN</a:t>
                      </a:r>
                      <a:endParaRPr lang="en-US" sz="1800" b="1" dirty="0"/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Ch4</a:t>
                      </a:r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Ch6</a:t>
                      </a:r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Ch4</a:t>
                      </a:r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Ch6</a:t>
                      </a:r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Pattern Sync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sz="1800" b="1" dirty="0" smtClean="0"/>
                        <a:t>IN</a:t>
                      </a:r>
                      <a:endParaRPr lang="en-US" sz="1800" b="1" dirty="0"/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Ch9</a:t>
                      </a:r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S2 – Ch15</a:t>
                      </a:r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Ch9</a:t>
                      </a:r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baseline="0" dirty="0" smtClean="0"/>
                        <a:t>Pair Sync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sz="1800" b="1" baseline="0" dirty="0" smtClean="0"/>
                        <a:t>IN</a:t>
                      </a:r>
                      <a:endParaRPr lang="en-US" sz="1800" b="1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Ch11</a:t>
                      </a:r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Ch11</a:t>
                      </a:r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82330-5E6B-46E3-9B64-783CFA9B3FB6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CHANNEL ASSIGNMENT – CAEN V538A LEVEL TRANSLATOR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57200" y="890588"/>
          <a:ext cx="2786063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712"/>
                <a:gridCol w="1825351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 LEMO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Mott DetTr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Delayed (0.4 µs) nT_Settle</a:t>
                      </a:r>
                    </a:p>
                  </a:txBody>
                  <a:tcPr marL="91451" marR="91451" marT="45714" marB="45714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3868738"/>
          <a:ext cx="2786063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712"/>
                <a:gridCol w="1825351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 ECL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TID OUT TRG (L1A)</a:t>
                      </a:r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132388" y="890588"/>
          <a:ext cx="3554413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160"/>
                <a:gridCol w="1341672"/>
                <a:gridCol w="1537581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OUT ECL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DB1 TRG IN</a:t>
                      </a:r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TID TS#1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TID IN</a:t>
                      </a:r>
                      <a:r>
                        <a:rPr lang="en-US" sz="1200" baseline="0" dirty="0" smtClean="0"/>
                        <a:t> TRG</a:t>
                      </a: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132388" y="3868738"/>
          <a:ext cx="3554411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032"/>
                <a:gridCol w="1389165"/>
                <a:gridCol w="1478214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OUT LEMO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LA1 (Mott NIM)</a:t>
                      </a:r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LA1 (TDC COMM)</a:t>
                      </a:r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AF4FC-3FD0-46A5-95C3-CD556B00F525}" type="slidenum">
              <a:rPr lang="en-US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CHANNEL ASSIGNMENT – TRIGGER INTERFACE (TID)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506788" y="855663"/>
          <a:ext cx="2797175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544"/>
                <a:gridCol w="1832631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TID 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 Signal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TS#1 (Mott DetTr)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TRG ( Delayed nT_Settle)</a:t>
                      </a:r>
                    </a:p>
                  </a:txBody>
                  <a:tcPr marL="91415" marR="91415" marT="45714" marB="45714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506788" y="4179888"/>
          <a:ext cx="2552700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241"/>
                <a:gridCol w="1672459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TID 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OUT Signal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TRG (L1A)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923870-8984-4596-8608-B754B4135E38}" type="slidenum">
              <a:rPr lang="en-US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228600" y="914400"/>
            <a:ext cx="8610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400">
              <a:latin typeface="Calibri" pitchFamily="34" charset="0"/>
            </a:endParaRPr>
          </a:p>
        </p:txBody>
      </p:sp>
      <p:pic>
        <p:nvPicPr>
          <p:cNvPr id="14339" name="Picture 9" descr="TEK027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11"/>
          <p:cNvSpPr txBox="1">
            <a:spLocks noChangeArrowheads="1"/>
          </p:cNvSpPr>
          <p:nvPr/>
        </p:nvSpPr>
        <p:spPr bwMode="auto">
          <a:xfrm>
            <a:off x="5830888" y="358140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B0F0"/>
                </a:solidFill>
                <a:latin typeface="Calibri" pitchFamily="34" charset="0"/>
              </a:rPr>
              <a:t>Pair -Sync</a:t>
            </a:r>
          </a:p>
        </p:txBody>
      </p:sp>
      <p:sp>
        <p:nvSpPr>
          <p:cNvPr id="14341" name="TextBox 12"/>
          <p:cNvSpPr txBox="1">
            <a:spLocks noChangeArrowheads="1"/>
          </p:cNvSpPr>
          <p:nvPr/>
        </p:nvSpPr>
        <p:spPr bwMode="auto">
          <a:xfrm>
            <a:off x="5791200" y="4953000"/>
            <a:ext cx="1690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B050"/>
                </a:solidFill>
                <a:latin typeface="Calibri" pitchFamily="34" charset="0"/>
              </a:rPr>
              <a:t>Delayed Helicity</a:t>
            </a:r>
          </a:p>
        </p:txBody>
      </p:sp>
      <p:sp>
        <p:nvSpPr>
          <p:cNvPr id="16392" name="TextBox 14"/>
          <p:cNvSpPr txBox="1">
            <a:spLocks noChangeArrowheads="1"/>
          </p:cNvSpPr>
          <p:nvPr/>
        </p:nvSpPr>
        <p:spPr bwMode="auto">
          <a:xfrm>
            <a:off x="5791200" y="2590800"/>
            <a:ext cx="950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/>
                </a:solidFill>
                <a:latin typeface="+mn-lt"/>
                <a:cs typeface="+mn-cs"/>
              </a:rPr>
              <a:t>T_Settle</a:t>
            </a:r>
          </a:p>
        </p:txBody>
      </p:sp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5859463" y="4419600"/>
            <a:ext cx="1368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7030A0"/>
                </a:solidFill>
                <a:latin typeface="Calibri" pitchFamily="34" charset="0"/>
              </a:rPr>
              <a:t>Pattern-Sync</a:t>
            </a:r>
          </a:p>
        </p:txBody>
      </p:sp>
      <p:sp>
        <p:nvSpPr>
          <p:cNvPr id="1434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HELICITY SIGNALS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87642-BF85-4497-9155-F0723C7EFCFA}" type="slidenum">
              <a:rPr lang="en-US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CHANNEL ASSIGNMENT – MOTT FADC</a:t>
            </a:r>
          </a:p>
        </p:txBody>
      </p:sp>
      <p:pic>
        <p:nvPicPr>
          <p:cNvPr id="15363" name="Picture 4" descr="TEK004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9461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Trig_Left_240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924300"/>
            <a:ext cx="4625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6689725" y="1631950"/>
            <a:ext cx="1095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Mott Trigger</a:t>
            </a:r>
          </a:p>
        </p:txBody>
      </p:sp>
      <p:sp>
        <p:nvSpPr>
          <p:cNvPr id="15366" name="TextBox 14"/>
          <p:cNvSpPr txBox="1">
            <a:spLocks noChangeArrowheads="1"/>
          </p:cNvSpPr>
          <p:nvPr/>
        </p:nvSpPr>
        <p:spPr bwMode="auto">
          <a:xfrm>
            <a:off x="6689725" y="1939925"/>
            <a:ext cx="592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Left E</a:t>
            </a:r>
          </a:p>
        </p:txBody>
      </p:sp>
      <p:sp>
        <p:nvSpPr>
          <p:cNvPr id="15367" name="TextBox 14"/>
          <p:cNvSpPr txBox="1">
            <a:spLocks noChangeArrowheads="1"/>
          </p:cNvSpPr>
          <p:nvPr/>
        </p:nvSpPr>
        <p:spPr bwMode="auto">
          <a:xfrm>
            <a:off x="6689725" y="2247900"/>
            <a:ext cx="69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7030A0"/>
                </a:solidFill>
                <a:latin typeface="Calibri" pitchFamily="34" charset="0"/>
              </a:rPr>
              <a:t>Left ∆E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2051-5BA8-4AEC-BE31-12D2AC621934}" type="slidenum">
              <a:rPr lang="en-US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CONTROL CHANNEL ASSIGNMENT – GATED SCALER S1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80988" y="1289050"/>
          <a:ext cx="2895600" cy="1554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483"/>
                <a:gridCol w="1897117"/>
              </a:tblGrid>
              <a:tr h="457107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S1 CONTROL 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Signal</a:t>
                      </a:r>
                      <a:endParaRPr lang="en-US" sz="1200" dirty="0"/>
                    </a:p>
                  </a:txBody>
                  <a:tcPr marT="45711" marB="45711"/>
                </a:tc>
              </a:tr>
              <a:tr h="2742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Load</a:t>
                      </a:r>
                      <a:r>
                        <a:rPr lang="en-US" sz="1200" baseline="0" dirty="0" smtClean="0"/>
                        <a:t>-Next-Event (LNE)</a:t>
                      </a:r>
                      <a:endParaRPr lang="en-US" sz="1200" dirty="0"/>
                    </a:p>
                  </a:txBody>
                  <a:tcPr marT="45711" marB="45711"/>
                </a:tc>
              </a:tr>
              <a:tr h="2742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Delayed</a:t>
                      </a:r>
                      <a:r>
                        <a:rPr lang="en-US" sz="1200" baseline="0" dirty="0" smtClean="0"/>
                        <a:t> Helicity</a:t>
                      </a:r>
                      <a:endParaRPr lang="en-US" sz="1200" dirty="0"/>
                    </a:p>
                  </a:txBody>
                  <a:tcPr marT="45711" marB="45711"/>
                </a:tc>
              </a:tr>
              <a:tr h="2742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Pattern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Sync</a:t>
                      </a:r>
                      <a:endParaRPr lang="en-US" sz="1200" dirty="0"/>
                    </a:p>
                  </a:txBody>
                  <a:tcPr marT="45711" marB="45711"/>
                </a:tc>
              </a:tr>
              <a:tr h="2742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GATE (n</a:t>
                      </a:r>
                      <a:r>
                        <a:rPr lang="en-US" sz="1200" u="none" dirty="0" smtClean="0"/>
                        <a:t>T_Settle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T="45711" marB="45711"/>
                </a:tc>
              </a:tr>
            </a:tbl>
          </a:graphicData>
        </a:graphic>
      </p:graphicFrame>
      <p:pic>
        <p:nvPicPr>
          <p:cNvPr id="16407" name="Picture 5" descr="TEK048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67347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3328988" y="4537075"/>
            <a:ext cx="879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nT_Settle</a:t>
            </a:r>
          </a:p>
        </p:txBody>
      </p:sp>
      <p:sp>
        <p:nvSpPr>
          <p:cNvPr id="16409" name="TextBox 14"/>
          <p:cNvSpPr txBox="1">
            <a:spLocks noChangeArrowheads="1"/>
          </p:cNvSpPr>
          <p:nvPr/>
        </p:nvSpPr>
        <p:spPr bwMode="auto">
          <a:xfrm>
            <a:off x="3146425" y="5213350"/>
            <a:ext cx="21653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Delayed </a:t>
            </a:r>
          </a:p>
          <a:p>
            <a:pPr algn="ctr"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TID nT_Settle</a:t>
            </a:r>
          </a:p>
          <a:p>
            <a:pPr algn="ctr"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Trigger (Scalers )</a:t>
            </a:r>
          </a:p>
        </p:txBody>
      </p:sp>
      <p:sp>
        <p:nvSpPr>
          <p:cNvPr id="16410" name="TextBox 8"/>
          <p:cNvSpPr txBox="1">
            <a:spLocks noChangeArrowheads="1"/>
          </p:cNvSpPr>
          <p:nvPr/>
        </p:nvSpPr>
        <p:spPr bwMode="auto">
          <a:xfrm>
            <a:off x="3522663" y="1289050"/>
            <a:ext cx="4953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57250" indent="-4000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u="sng">
                <a:latin typeface="Calibri" pitchFamily="34" charset="0"/>
              </a:rPr>
              <a:t>nT_Settle  Trigger Setup:</a:t>
            </a:r>
          </a:p>
          <a:p>
            <a:pPr lvl="1" eaLnBrk="1" hangingPunct="1">
              <a:buFont typeface="Calibri" pitchFamily="34" charset="0"/>
              <a:buAutoNum type="romanUcPeriod"/>
            </a:pPr>
            <a:r>
              <a:rPr lang="en-US">
                <a:latin typeface="Calibri" pitchFamily="34" charset="0"/>
              </a:rPr>
              <a:t>nT_Settle Trigger is delayed by 0.4 µs</a:t>
            </a:r>
          </a:p>
          <a:p>
            <a:pPr lvl="1" eaLnBrk="1" hangingPunct="1">
              <a:buFont typeface="Calibri" pitchFamily="34" charset="0"/>
              <a:buAutoNum type="romanUcPeriod"/>
            </a:pPr>
            <a:r>
              <a:rPr lang="en-US">
                <a:latin typeface="Calibri" pitchFamily="34" charset="0"/>
              </a:rPr>
              <a:t>LNE is delayed by 0.2 µs</a:t>
            </a:r>
          </a:p>
        </p:txBody>
      </p:sp>
      <p:pic>
        <p:nvPicPr>
          <p:cNvPr id="16411" name="Picture 9" descr="TEK0485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367347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5018088" y="4535488"/>
            <a:ext cx="877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nT_Settle</a:t>
            </a:r>
          </a:p>
        </p:txBody>
      </p:sp>
      <p:sp>
        <p:nvSpPr>
          <p:cNvPr id="16413" name="TextBox 14"/>
          <p:cNvSpPr txBox="1">
            <a:spLocks noChangeArrowheads="1"/>
          </p:cNvSpPr>
          <p:nvPr/>
        </p:nvSpPr>
        <p:spPr bwMode="auto">
          <a:xfrm>
            <a:off x="5311775" y="4905375"/>
            <a:ext cx="46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LNE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D12-63CC-4F31-AAD5-5CE83F2AF8E5}" type="slidenum">
              <a:rPr lang="en-US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Beat Frequency Modulation (BFM</a:t>
            </a:r>
            <a:r>
              <a:rPr lang="en-US" sz="2000" dirty="0" smtClean="0"/>
              <a:t>) – Hansknecht (new) UPDATE PLEASE</a:t>
            </a:r>
            <a:endParaRPr lang="en-US" sz="2000" dirty="0" smtClean="0"/>
          </a:p>
        </p:txBody>
      </p:sp>
      <p:pic>
        <p:nvPicPr>
          <p:cNvPr id="17411" name="Picture 2" descr="TEK0035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143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4"/>
          <p:cNvSpPr txBox="1">
            <a:spLocks noChangeArrowheads="1"/>
          </p:cNvSpPr>
          <p:nvPr/>
        </p:nvSpPr>
        <p:spPr bwMode="auto">
          <a:xfrm>
            <a:off x="3363913" y="2109788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latin typeface="Calibri" pitchFamily="34" charset="0"/>
              </a:rPr>
              <a:t>BFM</a:t>
            </a:r>
          </a:p>
        </p:txBody>
      </p:sp>
      <p:pic>
        <p:nvPicPr>
          <p:cNvPr id="17413" name="Picture 5" descr="TEK0036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4"/>
          <p:cNvSpPr txBox="1">
            <a:spLocks noChangeArrowheads="1"/>
          </p:cNvSpPr>
          <p:nvPr/>
        </p:nvSpPr>
        <p:spPr bwMode="auto">
          <a:xfrm>
            <a:off x="4837113" y="1801813"/>
            <a:ext cx="1258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Calibri" pitchFamily="34" charset="0"/>
              </a:rPr>
              <a:t>BFM after</a:t>
            </a:r>
          </a:p>
          <a:p>
            <a:pPr algn="ctr" eaLnBrk="1" hangingPunct="1"/>
            <a:r>
              <a:rPr lang="en-US" sz="1400">
                <a:latin typeface="Calibri" pitchFamily="34" charset="0"/>
              </a:rPr>
              <a:t>-140 mV offset</a:t>
            </a:r>
          </a:p>
        </p:txBody>
      </p:sp>
      <p:pic>
        <p:nvPicPr>
          <p:cNvPr id="17415" name="Picture 7" descr="TEK0038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8925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4"/>
          <p:cNvSpPr txBox="1">
            <a:spLocks noChangeArrowheads="1"/>
          </p:cNvSpPr>
          <p:nvPr/>
        </p:nvSpPr>
        <p:spPr bwMode="auto">
          <a:xfrm>
            <a:off x="457200" y="6178550"/>
            <a:ext cx="23241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Calibri" pitchFamily="34" charset="0"/>
              </a:rPr>
              <a:t>BFM after</a:t>
            </a:r>
          </a:p>
          <a:p>
            <a:pPr algn="ctr" eaLnBrk="1" hangingPunct="1"/>
            <a:r>
              <a:rPr lang="en-US" sz="1400">
                <a:latin typeface="Calibri" pitchFamily="34" charset="0"/>
              </a:rPr>
              <a:t>-145 mV discrimination (TDC)</a:t>
            </a:r>
          </a:p>
        </p:txBody>
      </p:sp>
      <p:pic>
        <p:nvPicPr>
          <p:cNvPr id="17417" name="Picture 9" descr="BFM_2376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3892550"/>
            <a:ext cx="38544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4"/>
          <p:cNvSpPr txBox="1">
            <a:spLocks noChangeArrowheads="1"/>
          </p:cNvSpPr>
          <p:nvPr/>
        </p:nvSpPr>
        <p:spPr bwMode="auto">
          <a:xfrm>
            <a:off x="6965950" y="6178550"/>
            <a:ext cx="1117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Calibri" pitchFamily="34" charset="0"/>
              </a:rPr>
              <a:t>BFM in FADC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52496-39BD-454A-AFFD-F427BD73D834}" type="slidenum">
              <a:rPr lang="en-US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Beat Frequency Modulation (BFM</a:t>
            </a:r>
            <a:r>
              <a:rPr lang="en-US" sz="2000" dirty="0" smtClean="0"/>
              <a:t>) – Musson (old)</a:t>
            </a:r>
            <a:endParaRPr lang="en-US" sz="2000" dirty="0" smtClean="0"/>
          </a:p>
        </p:txBody>
      </p:sp>
      <p:pic>
        <p:nvPicPr>
          <p:cNvPr id="17411" name="Picture 2" descr="TEK0035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143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4"/>
          <p:cNvSpPr txBox="1">
            <a:spLocks noChangeArrowheads="1"/>
          </p:cNvSpPr>
          <p:nvPr/>
        </p:nvSpPr>
        <p:spPr bwMode="auto">
          <a:xfrm>
            <a:off x="3363913" y="2109788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BFM</a:t>
            </a:r>
          </a:p>
        </p:txBody>
      </p:sp>
      <p:pic>
        <p:nvPicPr>
          <p:cNvPr id="17413" name="Picture 5" descr="TEK0036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4"/>
          <p:cNvSpPr txBox="1">
            <a:spLocks noChangeArrowheads="1"/>
          </p:cNvSpPr>
          <p:nvPr/>
        </p:nvSpPr>
        <p:spPr bwMode="auto">
          <a:xfrm>
            <a:off x="4837113" y="1801813"/>
            <a:ext cx="1258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BFM after</a:t>
            </a:r>
          </a:p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-140 mV offset</a:t>
            </a:r>
          </a:p>
        </p:txBody>
      </p:sp>
      <p:pic>
        <p:nvPicPr>
          <p:cNvPr id="17415" name="Picture 7" descr="TEK0038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8925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4"/>
          <p:cNvSpPr txBox="1">
            <a:spLocks noChangeArrowheads="1"/>
          </p:cNvSpPr>
          <p:nvPr/>
        </p:nvSpPr>
        <p:spPr bwMode="auto">
          <a:xfrm>
            <a:off x="457200" y="6178550"/>
            <a:ext cx="23241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BFM after</a:t>
            </a:r>
          </a:p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-145 mV discrimination (TDC)</a:t>
            </a:r>
          </a:p>
        </p:txBody>
      </p:sp>
      <p:pic>
        <p:nvPicPr>
          <p:cNvPr id="17417" name="Picture 9" descr="BFM_2376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3892550"/>
            <a:ext cx="38544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4"/>
          <p:cNvSpPr txBox="1">
            <a:spLocks noChangeArrowheads="1"/>
          </p:cNvSpPr>
          <p:nvPr/>
        </p:nvSpPr>
        <p:spPr bwMode="auto">
          <a:xfrm>
            <a:off x="6965950" y="6178550"/>
            <a:ext cx="1117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BFM in FADC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52496-39BD-454A-AFFD-F427BD73D8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Mott DAQ</a:t>
            </a:r>
          </a:p>
        </p:txBody>
      </p:sp>
      <p:pic>
        <p:nvPicPr>
          <p:cNvPr id="3075" name="Picture 4" descr="CIMG52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7" t="28226" r="15994" b="52000"/>
          <a:stretch>
            <a:fillRect/>
          </a:stretch>
        </p:blipFill>
        <p:spPr bwMode="auto">
          <a:xfrm>
            <a:off x="4795838" y="801688"/>
            <a:ext cx="4260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1101" y="1716088"/>
            <a:ext cx="5596128" cy="417982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018217"/>
              </p:ext>
            </p:extLst>
          </p:nvPr>
        </p:nvGraphicFramePr>
        <p:xfrm>
          <a:off x="4986669" y="2113565"/>
          <a:ext cx="3107854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927"/>
                <a:gridCol w="1553927"/>
              </a:tblGrid>
              <a:tr h="23313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Module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Rack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3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opsmdaq0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IN03B24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3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Mott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VME Crate</a:t>
                      </a:r>
                      <a:endParaRPr lang="en-US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IN02B21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3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Mott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 NIM Crate 1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IN02B21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3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Mott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 NIM Crate  2</a:t>
                      </a:r>
                      <a:endParaRPr lang="en-US" sz="140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IN02B21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5" name="Elbow Connector 14"/>
          <p:cNvCxnSpPr/>
          <p:nvPr/>
        </p:nvCxnSpPr>
        <p:spPr>
          <a:xfrm rot="10800000" flipV="1">
            <a:off x="8170863" y="1716088"/>
            <a:ext cx="885825" cy="815975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603F7-C127-4DC9-8E33-25E9DE8D83A6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071466"/>
              </p:ext>
            </p:extLst>
          </p:nvPr>
        </p:nvGraphicFramePr>
        <p:xfrm>
          <a:off x="379413" y="1046163"/>
          <a:ext cx="8385175" cy="299402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24120"/>
                <a:gridCol w="3066781"/>
                <a:gridCol w="2221967"/>
                <a:gridCol w="1672307"/>
              </a:tblGrid>
              <a:tr h="7593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Readout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Output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Trigger</a:t>
                      </a:r>
                      <a:endParaRPr lang="en-US" sz="1400" dirty="0"/>
                    </a:p>
                  </a:txBody>
                  <a:tcPr marT="45717" marB="45717"/>
                </a:tc>
              </a:tr>
              <a:tr h="5586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Scalers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Scaler S1 (helicity</a:t>
                      </a:r>
                      <a:r>
                        <a:rPr lang="en-US" sz="1400" baseline="0" dirty="0" smtClean="0"/>
                        <a:t> gated</a:t>
                      </a:r>
                      <a:r>
                        <a:rPr lang="en-US" sz="1400" dirty="0" smtClean="0"/>
                        <a:t>)</a:t>
                      </a:r>
                      <a:r>
                        <a:rPr lang="en-US" sz="1400" baseline="0" dirty="0" smtClean="0"/>
                        <a:t>, S2 (un-gated)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Scalers_%d.dat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Delayed nT_Settle</a:t>
                      </a:r>
                      <a:endParaRPr lang="en-US" sz="1400" dirty="0"/>
                    </a:p>
                  </a:txBody>
                  <a:tcPr marT="45717" marB="45717"/>
                </a:tc>
              </a:tr>
              <a:tr h="5586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Mott_Sample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Mott FADC, S1, S2, TDC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Mott_Sample_%d.dat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 Detector</a:t>
                      </a:r>
                    </a:p>
                  </a:txBody>
                  <a:tcPr marT="45717" marB="45717"/>
                </a:tc>
              </a:tr>
              <a:tr h="5586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Mott_SemiInt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Mott FADC, S1, S2, TDC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Mott_SemiInt_%d.dat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 Detector</a:t>
                      </a:r>
                    </a:p>
                  </a:txBody>
                  <a:tcPr marT="45717" marB="45717"/>
                </a:tc>
              </a:tr>
              <a:tr h="5586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PEPPo_Int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FADC,</a:t>
                      </a:r>
                      <a:r>
                        <a:rPr lang="fr-FR" sz="1400" dirty="0" smtClean="0"/>
                        <a:t> S1, S2</a:t>
                      </a:r>
                      <a:endParaRPr lang="en-US" sz="1400" dirty="0" smtClean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PEPPo_Int_%d.dat</a:t>
                      </a:r>
                      <a:endParaRPr lang="fr-FR" sz="1400" dirty="0" smtClean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nT_Settle</a:t>
                      </a:r>
                      <a:endParaRPr lang="en-US" sz="1400" dirty="0"/>
                    </a:p>
                  </a:txBody>
                  <a:tcPr marT="45717" marB="45717"/>
                </a:tc>
              </a:tr>
            </a:tbl>
          </a:graphicData>
        </a:graphic>
      </p:graphicFrame>
      <p:sp>
        <p:nvSpPr>
          <p:cNvPr id="18466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Data Taking Modes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D223A-A815-4CDB-9007-2145A7217F05}" type="slidenum">
              <a:rPr lang="en-US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7561" y="1128713"/>
            <a:ext cx="663554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VME Crate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52F67-A64E-4EDD-9A1C-3A39DB88D68E}" type="slidenum">
              <a:rPr lang="en-US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1416" y="1151639"/>
            <a:ext cx="6583680" cy="491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latin typeface="Calibri" pitchFamily="34" charset="0"/>
              </a:rPr>
              <a:t>Mott </a:t>
            </a:r>
            <a:r>
              <a:rPr lang="en-US" sz="2000" dirty="0" smtClean="0">
                <a:latin typeface="Calibri" pitchFamily="34" charset="0"/>
              </a:rPr>
              <a:t>NIM Crate 1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2DE63-CD59-445E-8F18-94ACECD64CD0}" type="slidenum">
              <a:rPr lang="en-US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523" y="947166"/>
            <a:ext cx="7242048" cy="540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Mott </a:t>
            </a: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NIM Crate 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ED1E35-A94F-4011-B284-1CE67A0555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91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Mott DAQ crates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1138" y="1308100"/>
          <a:ext cx="2586037" cy="5397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849"/>
                <a:gridCol w="2169188"/>
              </a:tblGrid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Slot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Board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MVME 6100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TID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538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LEMO/ECL translator CAEN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V538A </a:t>
                      </a: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Distribution Board 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Mott FADC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Distribution Board 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68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INT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FADC 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Scaler S1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Scaler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S2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TDC CAEN V775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326188" y="1308100"/>
          <a:ext cx="2817812" cy="3170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181"/>
                <a:gridCol w="2359631"/>
              </a:tblGrid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Slot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Board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VtoF (Single Chan) 10 V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Empty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VtoF (+/-7 V)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</a:t>
                      </a:r>
                      <a:r>
                        <a:rPr lang="en-US" sz="1000" baseline="0" dirty="0" smtClean="0"/>
                        <a:t> TRANSLATOR</a:t>
                      </a:r>
                      <a:r>
                        <a:rPr lang="en-US" sz="1000" dirty="0" smtClean="0"/>
                        <a:t> PS726 (LT1)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</a:t>
                      </a:r>
                      <a:r>
                        <a:rPr lang="en-US" sz="1000" baseline="0" dirty="0" smtClean="0"/>
                        <a:t> TRANSLATOR</a:t>
                      </a:r>
                      <a:r>
                        <a:rPr lang="en-US" sz="1000" dirty="0" smtClean="0"/>
                        <a:t> PS726 (LT2)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</a:t>
                      </a:r>
                      <a:r>
                        <a:rPr lang="en-US" sz="1000" baseline="0" dirty="0" smtClean="0"/>
                        <a:t> TRANSLATOR</a:t>
                      </a:r>
                      <a:r>
                        <a:rPr lang="en-US" sz="1000" dirty="0" smtClean="0"/>
                        <a:t> PS726 (LT3)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LOGIC</a:t>
                      </a:r>
                      <a:r>
                        <a:rPr lang="en-US" sz="1000" baseline="0" dirty="0" smtClean="0"/>
                        <a:t> FAN IN/OUT</a:t>
                      </a:r>
                      <a:r>
                        <a:rPr lang="en-US" sz="1000" dirty="0" smtClean="0"/>
                        <a:t> LeCroy 429A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</a:t>
                      </a:r>
                      <a:r>
                        <a:rPr lang="en-US" sz="1000" baseline="0" dirty="0" smtClean="0"/>
                        <a:t> TRANSLATOR</a:t>
                      </a:r>
                      <a:r>
                        <a:rPr lang="en-US" sz="1000" dirty="0" smtClean="0"/>
                        <a:t> PS726 (LT4)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QUAD GATE/DELAY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GENERATOR </a:t>
                      </a:r>
                      <a:r>
                        <a:rPr lang="en-US" sz="1000" baseline="0" dirty="0" smtClean="0"/>
                        <a:t>PS794</a:t>
                      </a:r>
                      <a:endParaRPr lang="en-US" sz="1000" dirty="0" smtClean="0"/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DISCRIMINATOR</a:t>
                      </a:r>
                      <a:r>
                        <a:rPr lang="en-US" sz="1000" baseline="0" dirty="0" smtClean="0"/>
                        <a:t> PS708</a:t>
                      </a:r>
                      <a:endParaRPr lang="en-US" sz="1000" dirty="0" smtClean="0"/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LINEAR</a:t>
                      </a:r>
                      <a:r>
                        <a:rPr lang="en-US" sz="1000" baseline="0" dirty="0" smtClean="0"/>
                        <a:t> FAN IN/OUT PS740</a:t>
                      </a:r>
                      <a:endParaRPr lang="en-US" sz="10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VtoF (+/-10 V)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812217"/>
              </p:ext>
            </p:extLst>
          </p:nvPr>
        </p:nvGraphicFramePr>
        <p:xfrm>
          <a:off x="3041650" y="1308100"/>
          <a:ext cx="3125788" cy="3173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277"/>
                <a:gridCol w="2700511"/>
              </a:tblGrid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Slot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Board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OCTAL LINEAR</a:t>
                      </a:r>
                      <a:r>
                        <a:rPr lang="en-US" sz="1000" baseline="0" dirty="0" smtClean="0"/>
                        <a:t> FAN IN/OUT PS748</a:t>
                      </a:r>
                      <a:endParaRPr lang="en-US" sz="10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OCTAL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DISCRIMINATOR PS705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FIVE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CHANNEL TIMING DISCRIMINATOR PS715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QUAD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FOUR-FOLD LOGIC UNIT PS754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OCTAL LINEAR</a:t>
                      </a:r>
                      <a:r>
                        <a:rPr lang="en-US" sz="1000" baseline="0" dirty="0" smtClean="0"/>
                        <a:t> FAN IN/OUT PS748</a:t>
                      </a:r>
                      <a:endParaRPr lang="en-US" sz="10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7767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FIVE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CHANNEL TIMING DISCRIMINATOR PS715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QUAD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FOUR-FOLD LOGIC UNIT PS754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DUAL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DELAY MODULE PS792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DUAL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DELAY MODULE PS792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Empty</a:t>
                      </a:r>
                      <a:endParaRPr lang="en-US" sz="1000" dirty="0" smtClean="0"/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258" name="TextBox 2"/>
          <p:cNvSpPr txBox="1">
            <a:spLocks noChangeArrowheads="1"/>
          </p:cNvSpPr>
          <p:nvPr/>
        </p:nvSpPr>
        <p:spPr bwMode="auto">
          <a:xfrm>
            <a:off x="785813" y="815975"/>
            <a:ext cx="1296987" cy="277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>
                <a:latin typeface="Calibri" pitchFamily="34" charset="0"/>
              </a:rPr>
              <a:t>VME Crate</a:t>
            </a:r>
          </a:p>
        </p:txBody>
      </p:sp>
      <p:sp>
        <p:nvSpPr>
          <p:cNvPr id="4259" name="TextBox 16"/>
          <p:cNvSpPr txBox="1">
            <a:spLocks noChangeArrowheads="1"/>
          </p:cNvSpPr>
          <p:nvPr/>
        </p:nvSpPr>
        <p:spPr bwMode="auto">
          <a:xfrm>
            <a:off x="3998913" y="815975"/>
            <a:ext cx="1296987" cy="277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dirty="0">
                <a:latin typeface="Calibri" pitchFamily="34" charset="0"/>
              </a:rPr>
              <a:t>Mott </a:t>
            </a:r>
            <a:r>
              <a:rPr lang="en-US" sz="1200" dirty="0" smtClean="0">
                <a:latin typeface="Calibri" pitchFamily="34" charset="0"/>
              </a:rPr>
              <a:t>NIM Crate </a:t>
            </a:r>
            <a:r>
              <a:rPr lang="en-US" sz="1200" dirty="0">
                <a:latin typeface="Calibri" pitchFamily="34" charset="0"/>
              </a:rPr>
              <a:t>1</a:t>
            </a:r>
          </a:p>
        </p:txBody>
      </p:sp>
      <p:sp>
        <p:nvSpPr>
          <p:cNvPr id="4260" name="TextBox 17"/>
          <p:cNvSpPr txBox="1">
            <a:spLocks noChangeArrowheads="1"/>
          </p:cNvSpPr>
          <p:nvPr/>
        </p:nvSpPr>
        <p:spPr bwMode="auto">
          <a:xfrm>
            <a:off x="7113588" y="815975"/>
            <a:ext cx="1298575" cy="277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dirty="0">
                <a:latin typeface="Calibri" pitchFamily="34" charset="0"/>
              </a:rPr>
              <a:t>Mott </a:t>
            </a:r>
            <a:r>
              <a:rPr lang="en-US" sz="1200" dirty="0" smtClean="0">
                <a:latin typeface="Calibri" pitchFamily="34" charset="0"/>
              </a:rPr>
              <a:t>NIM Crate </a:t>
            </a:r>
            <a:r>
              <a:rPr lang="en-US" sz="1200" dirty="0">
                <a:latin typeface="Calibri" pitchFamily="34" charset="0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D8E59-CE22-489E-ACBF-2ED53CB47402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VME CRATE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68235" y="1106677"/>
          <a:ext cx="8418564" cy="49131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989"/>
                <a:gridCol w="443989"/>
                <a:gridCol w="321713"/>
                <a:gridCol w="566265"/>
                <a:gridCol w="316237"/>
                <a:gridCol w="571741"/>
                <a:gridCol w="443989"/>
                <a:gridCol w="247038"/>
                <a:gridCol w="247038"/>
                <a:gridCol w="448101"/>
                <a:gridCol w="469674"/>
                <a:gridCol w="247038"/>
                <a:gridCol w="247038"/>
                <a:gridCol w="247038"/>
                <a:gridCol w="413316"/>
                <a:gridCol w="441495"/>
                <a:gridCol w="247038"/>
                <a:gridCol w="288228"/>
                <a:gridCol w="790875"/>
                <a:gridCol w="255148"/>
                <a:gridCol w="247038"/>
                <a:gridCol w="474538"/>
              </a:tblGrid>
              <a:tr h="491312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VME 6100 – iocmdaq1        </a:t>
                      </a:r>
                      <a:r>
                        <a:rPr lang="en-US" sz="1200" b="0" i="0" dirty="0" smtClean="0"/>
                        <a:t> </a:t>
                      </a:r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TID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CAEN V538A</a:t>
                      </a:r>
                    </a:p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DB 1</a:t>
                      </a:r>
                    </a:p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Mott FADC</a:t>
                      </a:r>
                    </a:p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DB 2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baseline="0" dirty="0" smtClean="0"/>
                        <a:t>INT FADC</a:t>
                      </a:r>
                      <a:endParaRPr lang="en-US" sz="1200" b="1" i="0" dirty="0" smtClean="0"/>
                    </a:p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S1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S2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TDC CAEN V775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FT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14" name="Straight Arrow Connector 113"/>
          <p:cNvCxnSpPr/>
          <p:nvPr/>
        </p:nvCxnSpPr>
        <p:spPr>
          <a:xfrm>
            <a:off x="631825" y="4273550"/>
            <a:ext cx="0" cy="1944688"/>
          </a:xfrm>
          <a:prstGeom prst="straightConnector1">
            <a:avLst/>
          </a:prstGeom>
          <a:ln w="3175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5" name="TextBox 118"/>
          <p:cNvSpPr txBox="1">
            <a:spLocks noChangeArrowheads="1"/>
          </p:cNvSpPr>
          <p:nvPr/>
        </p:nvSpPr>
        <p:spPr bwMode="auto">
          <a:xfrm>
            <a:off x="209550" y="6218238"/>
            <a:ext cx="1050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Opsmdaq0</a:t>
            </a:r>
          </a:p>
        </p:txBody>
      </p:sp>
      <p:sp>
        <p:nvSpPr>
          <p:cNvPr id="5126" name="TextBox 140"/>
          <p:cNvSpPr txBox="1">
            <a:spLocks noChangeArrowheads="1"/>
          </p:cNvSpPr>
          <p:nvPr/>
        </p:nvSpPr>
        <p:spPr bwMode="auto">
          <a:xfrm>
            <a:off x="1466850" y="3576638"/>
            <a:ext cx="4683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800">
                <a:latin typeface="Calibri" pitchFamily="34" charset="0"/>
              </a:rPr>
              <a:t>L1A</a:t>
            </a:r>
          </a:p>
          <a:p>
            <a:pPr eaLnBrk="1" hangingPunct="1"/>
            <a:r>
              <a:rPr lang="en-US" sz="800">
                <a:latin typeface="Calibri" pitchFamily="34" charset="0"/>
              </a:rPr>
              <a:t>LEMO</a:t>
            </a:r>
            <a:endParaRPr lang="en-US" sz="1000">
              <a:latin typeface="Calibri" pitchFamily="34" charset="0"/>
            </a:endParaRPr>
          </a:p>
          <a:p>
            <a:pPr eaLnBrk="1" hangingPunct="1"/>
            <a:r>
              <a:rPr lang="en-US" sz="1000">
                <a:latin typeface="Calibri" pitchFamily="34" charset="0"/>
              </a:rPr>
              <a:t>4</a:t>
            </a:r>
          </a:p>
        </p:txBody>
      </p:sp>
      <p:cxnSp>
        <p:nvCxnSpPr>
          <p:cNvPr id="142" name="Straight Arrow Connector 141"/>
          <p:cNvCxnSpPr>
            <a:stCxn id="5141" idx="0"/>
            <a:endCxn id="5128" idx="2"/>
          </p:cNvCxnSpPr>
          <p:nvPr/>
        </p:nvCxnSpPr>
        <p:spPr>
          <a:xfrm flipV="1">
            <a:off x="3487738" y="4554538"/>
            <a:ext cx="606425" cy="1801812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8" name="TextBox 248"/>
          <p:cNvSpPr txBox="1">
            <a:spLocks noChangeArrowheads="1"/>
          </p:cNvSpPr>
          <p:nvPr/>
        </p:nvSpPr>
        <p:spPr bwMode="auto">
          <a:xfrm>
            <a:off x="3805238" y="4308475"/>
            <a:ext cx="579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TRG IN</a:t>
            </a: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1687513" y="3940175"/>
            <a:ext cx="5495925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0" name="TextBox 144"/>
          <p:cNvSpPr txBox="1">
            <a:spLocks noChangeArrowheads="1"/>
          </p:cNvSpPr>
          <p:nvPr/>
        </p:nvSpPr>
        <p:spPr bwMode="auto">
          <a:xfrm>
            <a:off x="7015163" y="3940175"/>
            <a:ext cx="7429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Common</a:t>
            </a:r>
          </a:p>
        </p:txBody>
      </p:sp>
      <p:sp>
        <p:nvSpPr>
          <p:cNvPr id="5131" name="TextBox 156"/>
          <p:cNvSpPr txBox="1">
            <a:spLocks noChangeArrowheads="1"/>
          </p:cNvSpPr>
          <p:nvPr/>
        </p:nvSpPr>
        <p:spPr bwMode="auto">
          <a:xfrm>
            <a:off x="2338388" y="4314825"/>
            <a:ext cx="606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TRG IN</a:t>
            </a:r>
          </a:p>
        </p:txBody>
      </p:sp>
      <p:cxnSp>
        <p:nvCxnSpPr>
          <p:cNvPr id="159" name="Straight Arrow Connector 158"/>
          <p:cNvCxnSpPr/>
          <p:nvPr/>
        </p:nvCxnSpPr>
        <p:spPr>
          <a:xfrm>
            <a:off x="1752600" y="4560888"/>
            <a:ext cx="954088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>
            <a:off x="2706688" y="1965325"/>
            <a:ext cx="427037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>
            <a:off x="4094163" y="1965325"/>
            <a:ext cx="428625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5" name="TextBox 184"/>
          <p:cNvSpPr txBox="1">
            <a:spLocks noChangeArrowheads="1"/>
          </p:cNvSpPr>
          <p:nvPr/>
        </p:nvSpPr>
        <p:spPr bwMode="auto">
          <a:xfrm>
            <a:off x="5927725" y="1719263"/>
            <a:ext cx="571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1 In</a:t>
            </a:r>
          </a:p>
        </p:txBody>
      </p:sp>
      <p:sp>
        <p:nvSpPr>
          <p:cNvPr id="5136" name="TextBox 291"/>
          <p:cNvSpPr txBox="1">
            <a:spLocks noChangeArrowheads="1"/>
          </p:cNvSpPr>
          <p:nvPr/>
        </p:nvSpPr>
        <p:spPr bwMode="auto">
          <a:xfrm>
            <a:off x="6989763" y="2949575"/>
            <a:ext cx="768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17 BFM</a:t>
            </a:r>
          </a:p>
          <a:p>
            <a:pPr eaLnBrk="1" hangingPunct="1"/>
            <a:r>
              <a:rPr lang="en-US" sz="1000">
                <a:latin typeface="Calibri" pitchFamily="34" charset="0"/>
              </a:rPr>
              <a:t>18 Mott</a:t>
            </a:r>
          </a:p>
          <a:p>
            <a:pPr eaLnBrk="1" hangingPunct="1"/>
            <a:r>
              <a:rPr lang="en-US" sz="1000">
                <a:latin typeface="Calibri" pitchFamily="34" charset="0"/>
              </a:rPr>
              <a:t> DetTr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6213475" y="1839913"/>
            <a:ext cx="969963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8" name="TextBox 77"/>
          <p:cNvSpPr txBox="1">
            <a:spLocks noChangeArrowheads="1"/>
          </p:cNvSpPr>
          <p:nvPr/>
        </p:nvSpPr>
        <p:spPr bwMode="auto">
          <a:xfrm>
            <a:off x="7169150" y="1712913"/>
            <a:ext cx="433388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Gate</a:t>
            </a:r>
          </a:p>
        </p:txBody>
      </p:sp>
      <p:sp>
        <p:nvSpPr>
          <p:cNvPr id="5139" name="TextBox 66"/>
          <p:cNvSpPr txBox="1">
            <a:spLocks noChangeArrowheads="1"/>
          </p:cNvSpPr>
          <p:nvPr/>
        </p:nvSpPr>
        <p:spPr bwMode="auto">
          <a:xfrm>
            <a:off x="3910013" y="1839913"/>
            <a:ext cx="323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1</a:t>
            </a:r>
          </a:p>
        </p:txBody>
      </p:sp>
      <p:sp>
        <p:nvSpPr>
          <p:cNvPr id="5140" name="TextBox 67"/>
          <p:cNvSpPr txBox="1">
            <a:spLocks noChangeArrowheads="1"/>
          </p:cNvSpPr>
          <p:nvPr/>
        </p:nvSpPr>
        <p:spPr bwMode="auto">
          <a:xfrm>
            <a:off x="2481263" y="1843088"/>
            <a:ext cx="320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1</a:t>
            </a:r>
          </a:p>
        </p:txBody>
      </p:sp>
      <p:sp>
        <p:nvSpPr>
          <p:cNvPr id="5141" name="TextBox 71"/>
          <p:cNvSpPr txBox="1">
            <a:spLocks noChangeArrowheads="1"/>
          </p:cNvSpPr>
          <p:nvPr/>
        </p:nvSpPr>
        <p:spPr bwMode="auto">
          <a:xfrm>
            <a:off x="2887663" y="6356350"/>
            <a:ext cx="1198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nT_Settle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D5FB8-D38E-4C1E-BD84-0E4661D03ED8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143" name="TextBox 2"/>
          <p:cNvSpPr txBox="1">
            <a:spLocks noChangeArrowheads="1"/>
          </p:cNvSpPr>
          <p:nvPr/>
        </p:nvSpPr>
        <p:spPr bwMode="auto">
          <a:xfrm>
            <a:off x="268288" y="4062413"/>
            <a:ext cx="455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LN1</a:t>
            </a:r>
          </a:p>
        </p:txBody>
      </p:sp>
      <p:sp>
        <p:nvSpPr>
          <p:cNvPr id="5144" name="TextBox 140"/>
          <p:cNvSpPr txBox="1">
            <a:spLocks noChangeArrowheads="1"/>
          </p:cNvSpPr>
          <p:nvPr/>
        </p:nvSpPr>
        <p:spPr bwMode="auto">
          <a:xfrm>
            <a:off x="1493838" y="4192588"/>
            <a:ext cx="4699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800">
                <a:latin typeface="Calibri" pitchFamily="34" charset="0"/>
              </a:rPr>
              <a:t>L1A</a:t>
            </a:r>
          </a:p>
          <a:p>
            <a:pPr eaLnBrk="1" hangingPunct="1"/>
            <a:r>
              <a:rPr lang="en-US" sz="800">
                <a:latin typeface="Calibri" pitchFamily="34" charset="0"/>
              </a:rPr>
              <a:t>ECL</a:t>
            </a:r>
            <a:endParaRPr lang="en-US" sz="1000">
              <a:latin typeface="Calibri" pitchFamily="34" charset="0"/>
            </a:endParaRPr>
          </a:p>
          <a:p>
            <a:pPr eaLnBrk="1" hangingPunct="1"/>
            <a:r>
              <a:rPr lang="en-US" sz="1000">
                <a:latin typeface="Calibri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Mott NIM Crate </a:t>
            </a:r>
            <a:r>
              <a:rPr lang="en-US" sz="2000" dirty="0" smtClean="0"/>
              <a:t>1</a:t>
            </a:r>
            <a:endParaRPr lang="en-US" sz="2000" dirty="0" smtClean="0"/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469513"/>
              </p:ext>
            </p:extLst>
          </p:nvPr>
        </p:nvGraphicFramePr>
        <p:xfrm>
          <a:off x="223838" y="901700"/>
          <a:ext cx="8666160" cy="4988204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716243"/>
                <a:gridCol w="716243"/>
                <a:gridCol w="682839"/>
                <a:gridCol w="669851"/>
                <a:gridCol w="712381"/>
                <a:gridCol w="590244"/>
                <a:gridCol w="962110"/>
                <a:gridCol w="520995"/>
                <a:gridCol w="574158"/>
                <a:gridCol w="914400"/>
                <a:gridCol w="890453"/>
                <a:gridCol w="716243"/>
              </a:tblGrid>
              <a:tr h="9449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LIN</a:t>
                      </a:r>
                    </a:p>
                    <a:p>
                      <a:pPr algn="ctr"/>
                      <a:r>
                        <a:rPr lang="en-US" sz="1400" dirty="0" smtClean="0"/>
                        <a:t>748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endParaRPr lang="en-US" sz="1400" dirty="0" smtClean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Octal</a:t>
                      </a:r>
                    </a:p>
                    <a:p>
                      <a:pPr algn="ctr"/>
                      <a:r>
                        <a:rPr lang="en-US" sz="1400" dirty="0" smtClean="0"/>
                        <a:t>DISC</a:t>
                      </a:r>
                    </a:p>
                    <a:p>
                      <a:pPr algn="ctr"/>
                      <a:r>
                        <a:rPr lang="en-US" sz="1400" dirty="0" smtClean="0"/>
                        <a:t>705</a:t>
                      </a:r>
                    </a:p>
                    <a:p>
                      <a:pPr algn="ctr"/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</a:t>
                      </a:r>
                    </a:p>
                    <a:p>
                      <a:pPr algn="ctr"/>
                      <a:r>
                        <a:rPr lang="en-US" sz="1400" dirty="0" smtClean="0"/>
                        <a:t>DISC</a:t>
                      </a:r>
                    </a:p>
                    <a:p>
                      <a:pPr algn="ctr"/>
                      <a:r>
                        <a:rPr lang="en-US" sz="1400" dirty="0" smtClean="0"/>
                        <a:t>715</a:t>
                      </a:r>
                    </a:p>
                    <a:p>
                      <a:pPr algn="ctr"/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endParaRPr lang="en-US" sz="1400" dirty="0" smtClean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QUAD</a:t>
                      </a:r>
                    </a:p>
                    <a:p>
                      <a:pPr algn="ctr"/>
                      <a:r>
                        <a:rPr lang="en-US" sz="1400" dirty="0" smtClean="0"/>
                        <a:t>Logic</a:t>
                      </a:r>
                    </a:p>
                    <a:p>
                      <a:pPr algn="ctr"/>
                      <a:r>
                        <a:rPr lang="en-US" sz="1400" dirty="0" smtClean="0"/>
                        <a:t>754</a:t>
                      </a:r>
                    </a:p>
                    <a:p>
                      <a:pPr algn="ctr"/>
                      <a:r>
                        <a:rPr lang="en-US" sz="1400" i="1" dirty="0" smtClean="0"/>
                        <a:t>AND</a:t>
                      </a:r>
                      <a:endParaRPr lang="en-US" sz="1400" i="1" dirty="0" smtClean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LIN</a:t>
                      </a:r>
                    </a:p>
                    <a:p>
                      <a:pPr algn="ctr"/>
                      <a:r>
                        <a:rPr lang="en-US" sz="1400" dirty="0" smtClean="0"/>
                        <a:t>748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E</a:t>
                      </a:r>
                      <a:endParaRPr lang="en-US" sz="1400" dirty="0" smtClean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</a:t>
                      </a:r>
                    </a:p>
                    <a:p>
                      <a:pPr algn="ctr"/>
                      <a:r>
                        <a:rPr lang="en-US" sz="1400" dirty="0" smtClean="0"/>
                        <a:t>DISC</a:t>
                      </a:r>
                    </a:p>
                    <a:p>
                      <a:pPr algn="ctr"/>
                      <a:r>
                        <a:rPr lang="en-US" sz="1400" dirty="0" smtClean="0"/>
                        <a:t>715</a:t>
                      </a:r>
                    </a:p>
                    <a:p>
                      <a:pPr algn="ctr"/>
                      <a:r>
                        <a:rPr lang="en-US" sz="1400" dirty="0" smtClean="0"/>
                        <a:t>E</a:t>
                      </a:r>
                      <a:endParaRPr lang="en-US" sz="1400" dirty="0" smtClean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QUAD</a:t>
                      </a:r>
                    </a:p>
                    <a:p>
                      <a:pPr algn="ctr"/>
                      <a:r>
                        <a:rPr lang="en-US" sz="1400" dirty="0" smtClean="0"/>
                        <a:t>Logic</a:t>
                      </a:r>
                    </a:p>
                    <a:p>
                      <a:pPr algn="ctr"/>
                      <a:r>
                        <a:rPr lang="en-US" sz="1400" dirty="0" smtClean="0"/>
                        <a:t>754</a:t>
                      </a:r>
                    </a:p>
                    <a:p>
                      <a:pPr algn="ctr"/>
                      <a:r>
                        <a:rPr lang="en-US" sz="1400" i="1" u="none" dirty="0" smtClean="0"/>
                        <a:t>OR</a:t>
                      </a:r>
                      <a:endParaRPr lang="en-US" sz="1400" i="1" u="none" dirty="0" smtClean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Delay</a:t>
                      </a:r>
                    </a:p>
                    <a:p>
                      <a:pPr algn="ctr"/>
                      <a:r>
                        <a:rPr lang="en-US" sz="1400" dirty="0" smtClean="0"/>
                        <a:t>792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Delay</a:t>
                      </a:r>
                    </a:p>
                    <a:p>
                      <a:pPr algn="ctr"/>
                      <a:r>
                        <a:rPr lang="en-US" sz="1400" dirty="0" smtClean="0"/>
                        <a:t>792</a:t>
                      </a:r>
                      <a:endParaRPr lang="en-US" sz="1400" dirty="0" smtClean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1447" marR="91447" marT="45722" marB="45722"/>
                </a:tc>
              </a:tr>
              <a:tr h="1005890"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  <a:endParaRPr lang="en-US" sz="1000" dirty="0" smtClean="0"/>
                    </a:p>
                    <a:p>
                      <a:r>
                        <a:rPr lang="en-US" sz="1000" dirty="0" smtClean="0"/>
                        <a:t>FADC</a:t>
                      </a:r>
                      <a:r>
                        <a:rPr lang="en-US" sz="1000" baseline="0" dirty="0" smtClean="0"/>
                        <a:t> CH5</a:t>
                      </a:r>
                    </a:p>
                    <a:p>
                      <a:r>
                        <a:rPr lang="en-US" sz="1000" baseline="0" dirty="0" smtClean="0"/>
                        <a:t>OD Ch1</a:t>
                      </a:r>
                    </a:p>
                    <a:p>
                      <a:r>
                        <a:rPr lang="en-US" sz="1000" baseline="0" dirty="0" smtClean="0"/>
                        <a:t>TD CH1</a:t>
                      </a:r>
                    </a:p>
                    <a:p>
                      <a:endParaRPr lang="en-US" sz="1000" dirty="0" smtClean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  <a:p>
                      <a:r>
                        <a:rPr lang="en-US" sz="1000" dirty="0" smtClean="0"/>
                        <a:t>← Veto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r>
                        <a:rPr lang="en-US" sz="1000" baseline="0" dirty="0" smtClean="0"/>
                        <a:t>(2ns Delay)</a:t>
                      </a:r>
                      <a:endParaRPr lang="en-US" sz="1000" baseline="0" dirty="0" smtClean="0"/>
                    </a:p>
                    <a:p>
                      <a:endParaRPr lang="en-US" sz="10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← </a:t>
                      </a:r>
                      <a:endParaRPr lang="en-US" sz="10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QL </a:t>
                      </a:r>
                      <a:r>
                        <a:rPr lang="en-US" sz="1000" i="1" baseline="0" dirty="0" smtClean="0"/>
                        <a:t>AND</a:t>
                      </a:r>
                    </a:p>
                    <a:p>
                      <a:r>
                        <a:rPr lang="en-US" sz="1000" baseline="0" dirty="0" smtClean="0"/>
                        <a:t>Ch1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baseline="0" dirty="0" smtClean="0"/>
                        <a:t>S1 Ch13</a:t>
                      </a:r>
                      <a:endParaRPr lang="en-US" sz="1000" dirty="0" smtClean="0"/>
                    </a:p>
                    <a:p>
                      <a:endParaRPr lang="en-US" sz="1000" baseline="0" dirty="0" smtClean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Veto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E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LEFT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</a:t>
                      </a:r>
                    </a:p>
                    <a:p>
                      <a:r>
                        <a:rPr lang="en-US" sz="1000" baseline="0" dirty="0" smtClean="0"/>
                        <a:t>QL </a:t>
                      </a:r>
                      <a:r>
                        <a:rPr lang="en-US" sz="1000" i="1" baseline="0" dirty="0" smtClean="0"/>
                        <a:t>OR</a:t>
                      </a:r>
                    </a:p>
                    <a:p>
                      <a:r>
                        <a:rPr lang="en-US" sz="1000" baseline="0" dirty="0" smtClean="0"/>
                        <a:t>Ch1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S1 Ch5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E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LEFT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FADC</a:t>
                      </a:r>
                      <a:r>
                        <a:rPr lang="en-US" sz="1000" baseline="0" dirty="0" smtClean="0"/>
                        <a:t> CH1</a:t>
                      </a:r>
                    </a:p>
                    <a:p>
                      <a:r>
                        <a:rPr lang="en-US" sz="1000" baseline="0" dirty="0" smtClean="0"/>
                        <a:t>TD CH1</a:t>
                      </a:r>
                    </a:p>
                    <a:p>
                      <a:endParaRPr lang="en-US" sz="1000" baseline="0" dirty="0" smtClean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E LEFT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(4ns Delay)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</a:t>
                      </a:r>
                    </a:p>
                    <a:p>
                      <a:r>
                        <a:rPr lang="en-US" sz="1000" baseline="0" dirty="0" smtClean="0"/>
                        <a:t>QL </a:t>
                      </a:r>
                      <a:r>
                        <a:rPr lang="en-US" sz="1000" i="1" baseline="0" dirty="0" smtClean="0"/>
                        <a:t>AND</a:t>
                      </a:r>
                    </a:p>
                    <a:p>
                      <a:r>
                        <a:rPr lang="en-US" sz="1000" baseline="0" dirty="0" smtClean="0"/>
                        <a:t>Ch1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S1 Ch9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n-US" sz="1000" dirty="0" smtClean="0"/>
                        <a:t>LEFT</a:t>
                      </a:r>
                    </a:p>
                    <a:p>
                      <a:r>
                        <a:rPr lang="en-US" sz="1000" baseline="0" dirty="0" smtClean="0"/>
                        <a:t>     RIGHT</a:t>
                      </a:r>
                    </a:p>
                    <a:p>
                      <a:r>
                        <a:rPr lang="en-US" sz="1000" baseline="0" dirty="0" smtClean="0"/>
                        <a:t>     UP</a:t>
                      </a:r>
                    </a:p>
                    <a:p>
                      <a:r>
                        <a:rPr lang="en-US" sz="1000" baseline="0" dirty="0" smtClean="0"/>
                        <a:t>     DOWN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dirty="0" smtClean="0"/>
                        <a:t>← Mott</a:t>
                      </a:r>
                      <a:r>
                        <a:rPr lang="en-US" sz="1000" baseline="0" dirty="0" smtClean="0"/>
                        <a:t> DetTr</a:t>
                      </a:r>
                    </a:p>
                    <a:p>
                      <a:r>
                        <a:rPr lang="en-US" sz="1000" baseline="0" dirty="0" smtClean="0"/>
                        <a:t>     S1 Ch2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  <a:endParaRPr lang="en-US" sz="1000" dirty="0" smtClean="0"/>
                    </a:p>
                    <a:p>
                      <a:r>
                        <a:rPr lang="en-US" sz="1000" dirty="0" smtClean="0"/>
                        <a:t>1+2+8 ns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LIN</a:t>
                      </a:r>
                      <a:r>
                        <a:rPr lang="en-US" sz="1000" baseline="0" dirty="0" smtClean="0"/>
                        <a:t> 748 CH1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RIGHT</a:t>
                      </a:r>
                    </a:p>
                    <a:p>
                      <a:r>
                        <a:rPr lang="en-US" sz="1000" dirty="0" smtClean="0"/>
                        <a:t>4+8 ns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LIN</a:t>
                      </a:r>
                      <a:r>
                        <a:rPr lang="en-US" sz="1000" baseline="0" dirty="0" smtClean="0"/>
                        <a:t> 748 CH3</a:t>
                      </a:r>
                      <a:endParaRPr lang="en-US" sz="1000" dirty="0" smtClean="0"/>
                    </a:p>
                    <a:p>
                      <a:endParaRPr lang="en-US" sz="1000" baseline="0" dirty="0" smtClean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</a:tr>
              <a:tr h="910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443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UP</a:t>
                      </a:r>
                    </a:p>
                    <a:p>
                      <a:r>
                        <a:rPr lang="en-US" sz="1000" dirty="0" smtClean="0"/>
                        <a:t>0.5+4+8 ns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LIN</a:t>
                      </a:r>
                      <a:r>
                        <a:rPr lang="en-US" sz="1000" baseline="0" dirty="0" smtClean="0"/>
                        <a:t> 748 CH5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DOWN</a:t>
                      </a:r>
                    </a:p>
                    <a:p>
                      <a:r>
                        <a:rPr lang="en-US" sz="1000" dirty="0" smtClean="0"/>
                        <a:t>1+4+8 ns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LIN</a:t>
                      </a:r>
                      <a:r>
                        <a:rPr lang="en-US" sz="1000" baseline="0" dirty="0" smtClean="0"/>
                        <a:t> 748 CH7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03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74214-306F-4B14-AB0C-CFCE28279581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Mott Detector Trigger Logic Diagram</a:t>
            </a:r>
            <a:endParaRPr lang="en-US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74214-306F-4B14-AB0C-CFCE282795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35419" y="6356350"/>
            <a:ext cx="80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FADC</a:t>
            </a:r>
          </a:p>
        </p:txBody>
      </p:sp>
      <p:cxnSp>
        <p:nvCxnSpPr>
          <p:cNvPr id="31" name="Elbow Connector 30"/>
          <p:cNvCxnSpPr/>
          <p:nvPr/>
        </p:nvCxnSpPr>
        <p:spPr>
          <a:xfrm>
            <a:off x="5872982" y="2964629"/>
            <a:ext cx="811808" cy="1109642"/>
          </a:xfrm>
          <a:prstGeom prst="bentConnector3">
            <a:avLst>
              <a:gd name="adj1" fmla="val 3952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7" idx="2"/>
            <a:endCxn id="27" idx="0"/>
          </p:cNvCxnSpPr>
          <p:nvPr/>
        </p:nvCxnSpPr>
        <p:spPr>
          <a:xfrm>
            <a:off x="2935561" y="5997132"/>
            <a:ext cx="0" cy="359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223284" y="4872886"/>
            <a:ext cx="3272719" cy="1124246"/>
            <a:chOff x="223284" y="5057552"/>
            <a:chExt cx="3272719" cy="1124246"/>
          </a:xfrm>
        </p:grpSpPr>
        <p:sp>
          <p:nvSpPr>
            <p:cNvPr id="7" name="TextBox 6"/>
            <p:cNvSpPr txBox="1"/>
            <p:nvPr/>
          </p:nvSpPr>
          <p:spPr>
            <a:xfrm>
              <a:off x="319464" y="5798289"/>
              <a:ext cx="123623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Delay Box</a:t>
              </a:r>
              <a:endParaRPr lang="en-US" dirty="0"/>
            </a:p>
          </p:txBody>
        </p:sp>
        <p:cxnSp>
          <p:nvCxnSpPr>
            <p:cNvPr id="36" name="Straight Connector 35"/>
            <p:cNvCxnSpPr>
              <a:stCxn id="7" idx="3"/>
            </p:cNvCxnSpPr>
            <p:nvPr/>
          </p:nvCxnSpPr>
          <p:spPr>
            <a:xfrm>
              <a:off x="1555700" y="5982955"/>
              <a:ext cx="8194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375119" y="5812466"/>
              <a:ext cx="1120884" cy="36933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FANOUT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3284" y="5057552"/>
              <a:ext cx="142859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l-GR" dirty="0"/>
                <a:t>Δ</a:t>
              </a:r>
              <a:r>
                <a:rPr lang="en-US" dirty="0" smtClean="0"/>
                <a:t>E Detector</a:t>
              </a:r>
              <a:endParaRPr lang="en-US" dirty="0"/>
            </a:p>
          </p:txBody>
        </p:sp>
        <p:cxnSp>
          <p:nvCxnSpPr>
            <p:cNvPr id="41" name="Straight Arrow Connector 40"/>
            <p:cNvCxnSpPr>
              <a:stCxn id="39" idx="2"/>
              <a:endCxn id="7" idx="0"/>
            </p:cNvCxnSpPr>
            <p:nvPr/>
          </p:nvCxnSpPr>
          <p:spPr>
            <a:xfrm>
              <a:off x="937582" y="5426884"/>
              <a:ext cx="0" cy="3714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Flowchart: Delay 45"/>
          <p:cNvSpPr/>
          <p:nvPr/>
        </p:nvSpPr>
        <p:spPr>
          <a:xfrm>
            <a:off x="6684790" y="3852899"/>
            <a:ext cx="612648" cy="612648"/>
          </a:xfrm>
          <a:prstGeom prst="flowChartDela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7428226" y="4027296"/>
            <a:ext cx="651793" cy="697836"/>
            <a:chOff x="6032997" y="4917507"/>
            <a:chExt cx="651793" cy="697836"/>
          </a:xfrm>
        </p:grpSpPr>
        <p:sp>
          <p:nvSpPr>
            <p:cNvPr id="55" name="Flowchart: Delay 54"/>
            <p:cNvSpPr/>
            <p:nvPr/>
          </p:nvSpPr>
          <p:spPr>
            <a:xfrm>
              <a:off x="6072142" y="4952579"/>
              <a:ext cx="612648" cy="612648"/>
            </a:xfrm>
            <a:prstGeom prst="flowChartDela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lowchart: Delay 55"/>
            <p:cNvSpPr/>
            <p:nvPr/>
          </p:nvSpPr>
          <p:spPr>
            <a:xfrm>
              <a:off x="6032997" y="4917507"/>
              <a:ext cx="306324" cy="697836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7297437" y="4157644"/>
            <a:ext cx="427191" cy="1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080018" y="4437452"/>
            <a:ext cx="427191" cy="1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080019" y="4308760"/>
            <a:ext cx="427191" cy="1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8210410" y="3948592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067229" y="4494013"/>
            <a:ext cx="753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Mott</a:t>
            </a:r>
          </a:p>
          <a:p>
            <a:pPr algn="ctr"/>
            <a:r>
              <a:rPr lang="en-US" dirty="0" smtClean="0"/>
              <a:t>DetTr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7444069" y="4346137"/>
            <a:ext cx="306324" cy="7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7418305" y="4490049"/>
            <a:ext cx="306324" cy="7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7357871" y="4652883"/>
            <a:ext cx="306324" cy="7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388858" y="4817178"/>
            <a:ext cx="148412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Timing DISC</a:t>
            </a:r>
            <a:endParaRPr lang="en-US" dirty="0"/>
          </a:p>
        </p:txBody>
      </p:sp>
      <p:cxnSp>
        <p:nvCxnSpPr>
          <p:cNvPr id="72" name="Elbow Connector 71"/>
          <p:cNvCxnSpPr>
            <a:stCxn id="71" idx="3"/>
            <a:endCxn id="46" idx="1"/>
          </p:cNvCxnSpPr>
          <p:nvPr/>
        </p:nvCxnSpPr>
        <p:spPr>
          <a:xfrm flipV="1">
            <a:off x="5872982" y="4159223"/>
            <a:ext cx="811808" cy="842621"/>
          </a:xfrm>
          <a:prstGeom prst="bentConnector3">
            <a:avLst>
              <a:gd name="adj1" fmla="val 4083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344108" y="5627800"/>
            <a:ext cx="133882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Octal DISC</a:t>
            </a:r>
            <a:endParaRPr lang="en-US" dirty="0"/>
          </a:p>
        </p:txBody>
      </p:sp>
      <p:cxnSp>
        <p:nvCxnSpPr>
          <p:cNvPr id="75" name="Elbow Connector 74"/>
          <p:cNvCxnSpPr>
            <a:stCxn id="74" idx="3"/>
            <a:endCxn id="46" idx="2"/>
          </p:cNvCxnSpPr>
          <p:nvPr/>
        </p:nvCxnSpPr>
        <p:spPr>
          <a:xfrm flipV="1">
            <a:off x="5682936" y="4465547"/>
            <a:ext cx="1308178" cy="134691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974239" y="5258468"/>
            <a:ext cx="64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Veto</a:t>
            </a:r>
          </a:p>
        </p:txBody>
      </p:sp>
      <p:cxnSp>
        <p:nvCxnSpPr>
          <p:cNvPr id="80" name="Straight Connector 79"/>
          <p:cNvCxnSpPr>
            <a:stCxn id="37" idx="3"/>
            <a:endCxn id="74" idx="1"/>
          </p:cNvCxnSpPr>
          <p:nvPr/>
        </p:nvCxnSpPr>
        <p:spPr>
          <a:xfrm>
            <a:off x="3496003" y="5812466"/>
            <a:ext cx="8481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37" idx="0"/>
            <a:endCxn id="71" idx="1"/>
          </p:cNvCxnSpPr>
          <p:nvPr/>
        </p:nvCxnSpPr>
        <p:spPr>
          <a:xfrm rot="5400000" flipH="1" flipV="1">
            <a:off x="3349231" y="4588174"/>
            <a:ext cx="625956" cy="1453297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71" idx="0"/>
          </p:cNvCxnSpPr>
          <p:nvPr/>
        </p:nvCxnSpPr>
        <p:spPr>
          <a:xfrm flipH="1" flipV="1">
            <a:off x="5087518" y="4247050"/>
            <a:ext cx="43402" cy="570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4850173" y="3878659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S1</a:t>
            </a:r>
          </a:p>
        </p:txBody>
      </p:sp>
      <p:cxnSp>
        <p:nvCxnSpPr>
          <p:cNvPr id="92" name="Straight Arrow Connector 91"/>
          <p:cNvCxnSpPr>
            <a:stCxn id="46" idx="0"/>
          </p:cNvCxnSpPr>
          <p:nvPr/>
        </p:nvCxnSpPr>
        <p:spPr>
          <a:xfrm flipV="1">
            <a:off x="6991114" y="3234247"/>
            <a:ext cx="0" cy="6186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757716" y="2843389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292" y="2739347"/>
            <a:ext cx="12747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 Detector</a:t>
            </a:r>
            <a:endParaRPr lang="en-US" dirty="0"/>
          </a:p>
        </p:txBody>
      </p:sp>
      <p:cxnSp>
        <p:nvCxnSpPr>
          <p:cNvPr id="6" name="Straight Connector 5"/>
          <p:cNvCxnSpPr>
            <a:stCxn id="4" idx="3"/>
          </p:cNvCxnSpPr>
          <p:nvPr/>
        </p:nvCxnSpPr>
        <p:spPr>
          <a:xfrm>
            <a:off x="1484000" y="2924013"/>
            <a:ext cx="9155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99599" y="2753157"/>
            <a:ext cx="112088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FANOUT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9" idx="0"/>
          </p:cNvCxnSpPr>
          <p:nvPr/>
        </p:nvCxnSpPr>
        <p:spPr>
          <a:xfrm flipV="1">
            <a:off x="2960041" y="2197086"/>
            <a:ext cx="0" cy="5560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374866" y="2754736"/>
            <a:ext cx="148412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Timing DISC</a:t>
            </a:r>
            <a:endParaRPr lang="en-US" dirty="0"/>
          </a:p>
        </p:txBody>
      </p:sp>
      <p:cxnSp>
        <p:nvCxnSpPr>
          <p:cNvPr id="29" name="Straight Connector 28"/>
          <p:cNvCxnSpPr>
            <a:stCxn id="19" idx="3"/>
            <a:endCxn id="28" idx="1"/>
          </p:cNvCxnSpPr>
          <p:nvPr/>
        </p:nvCxnSpPr>
        <p:spPr>
          <a:xfrm>
            <a:off x="3520483" y="2937823"/>
            <a:ext cx="854383" cy="1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065632" y="2198665"/>
            <a:ext cx="0" cy="5560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832235" y="1794000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59899" y="1790086"/>
            <a:ext cx="80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FADC</a:t>
            </a:r>
          </a:p>
        </p:txBody>
      </p:sp>
      <p:sp>
        <p:nvSpPr>
          <p:cNvPr id="94" name="Rounded Rectangular Callout 93"/>
          <p:cNvSpPr/>
          <p:nvPr/>
        </p:nvSpPr>
        <p:spPr>
          <a:xfrm>
            <a:off x="5396957" y="1422953"/>
            <a:ext cx="1346767" cy="1064379"/>
          </a:xfrm>
          <a:prstGeom prst="wedgeRoundRectCallout">
            <a:avLst>
              <a:gd name="adj1" fmla="val -44214"/>
              <a:gd name="adj2" fmla="val 71612"/>
              <a:gd name="adj3" fmla="val 16667"/>
            </a:avLst>
          </a:prstGeom>
          <a:ln>
            <a:solidFill>
              <a:srgbClr val="EA01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Shaping Delay = 4 ns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Thresholds: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LEFT: -25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RIGHT: -25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UP: -30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DOWN: -30 mV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7" name="Rounded Rectangular Callout 96"/>
          <p:cNvSpPr/>
          <p:nvPr/>
        </p:nvSpPr>
        <p:spPr>
          <a:xfrm>
            <a:off x="3042091" y="3675513"/>
            <a:ext cx="1346767" cy="1064379"/>
          </a:xfrm>
          <a:prstGeom prst="wedgeRoundRectCallout">
            <a:avLst>
              <a:gd name="adj1" fmla="val 42630"/>
              <a:gd name="adj2" fmla="val 63620"/>
              <a:gd name="adj3" fmla="val 16667"/>
            </a:avLst>
          </a:prstGeom>
          <a:ln>
            <a:solidFill>
              <a:srgbClr val="EA01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Shaping Delay = 2 ns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Thresholds: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LEFT:-25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RIGHT: -29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UP: -27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DOWN: -42 mV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8" name="Rounded Rectangular Callout 97"/>
          <p:cNvSpPr/>
          <p:nvPr/>
        </p:nvSpPr>
        <p:spPr>
          <a:xfrm>
            <a:off x="5809670" y="5938727"/>
            <a:ext cx="1346767" cy="835245"/>
          </a:xfrm>
          <a:prstGeom prst="wedgeRoundRectCallout">
            <a:avLst>
              <a:gd name="adj1" fmla="val -66320"/>
              <a:gd name="adj2" fmla="val -39492"/>
              <a:gd name="adj3" fmla="val 16667"/>
            </a:avLst>
          </a:prstGeom>
          <a:ln>
            <a:solidFill>
              <a:srgbClr val="EA01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Thresholds: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LEFT: -185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RIGHT: -189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UP: -185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DOWN: -186 mV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383434" y="3981174"/>
            <a:ext cx="2551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L</a:t>
            </a:r>
            <a:endParaRPr lang="en-US" sz="900" b="1" dirty="0" smtClean="0"/>
          </a:p>
        </p:txBody>
      </p:sp>
      <p:sp>
        <p:nvSpPr>
          <p:cNvPr id="100" name="TextBox 99"/>
          <p:cNvSpPr txBox="1"/>
          <p:nvPr/>
        </p:nvSpPr>
        <p:spPr>
          <a:xfrm>
            <a:off x="7261404" y="4212006"/>
            <a:ext cx="2680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R</a:t>
            </a:r>
            <a:endParaRPr lang="en-US" sz="900" b="1" dirty="0" smtClean="0"/>
          </a:p>
        </p:txBody>
      </p:sp>
      <p:sp>
        <p:nvSpPr>
          <p:cNvPr id="101" name="TextBox 100"/>
          <p:cNvSpPr txBox="1"/>
          <p:nvPr/>
        </p:nvSpPr>
        <p:spPr>
          <a:xfrm>
            <a:off x="7246325" y="4368692"/>
            <a:ext cx="2680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U</a:t>
            </a:r>
            <a:endParaRPr lang="en-US" sz="900" b="1" dirty="0" smtClean="0"/>
          </a:p>
        </p:txBody>
      </p:sp>
      <p:sp>
        <p:nvSpPr>
          <p:cNvPr id="102" name="TextBox 101"/>
          <p:cNvSpPr txBox="1"/>
          <p:nvPr/>
        </p:nvSpPr>
        <p:spPr>
          <a:xfrm>
            <a:off x="7193154" y="4532113"/>
            <a:ext cx="2680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D</a:t>
            </a:r>
            <a:endParaRPr lang="en-US" sz="900" b="1" dirty="0" smtClean="0"/>
          </a:p>
        </p:txBody>
      </p:sp>
    </p:spTree>
    <p:extLst>
      <p:ext uri="{BB962C8B-B14F-4D97-AF65-F5344CB8AC3E}">
        <p14:creationId xmlns:p14="http://schemas.microsoft.com/office/powerpoint/2010/main" val="12988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Mott NIM Crate 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223838" y="901700"/>
          <a:ext cx="8666160" cy="4949824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716243"/>
                <a:gridCol w="716243"/>
                <a:gridCol w="716243"/>
                <a:gridCol w="652149"/>
                <a:gridCol w="652149"/>
                <a:gridCol w="634774"/>
                <a:gridCol w="846061"/>
                <a:gridCol w="648671"/>
                <a:gridCol w="789128"/>
                <a:gridCol w="789128"/>
                <a:gridCol w="789128"/>
                <a:gridCol w="716243"/>
              </a:tblGrid>
              <a:tr h="9449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VtoF</a:t>
                      </a:r>
                    </a:p>
                    <a:p>
                      <a:pPr algn="ctr"/>
                      <a:r>
                        <a:rPr lang="en-US" sz="1400" dirty="0" smtClean="0"/>
                        <a:t>1 MHz</a:t>
                      </a:r>
                    </a:p>
                    <a:p>
                      <a:pPr algn="ctr"/>
                      <a:r>
                        <a:rPr lang="en-US" sz="1400" dirty="0" smtClean="0"/>
                        <a:t>0–10 V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VtoF</a:t>
                      </a:r>
                    </a:p>
                    <a:p>
                      <a:pPr algn="ctr"/>
                      <a:r>
                        <a:rPr lang="en-US" sz="1400" dirty="0" smtClean="0"/>
                        <a:t>2 MHz</a:t>
                      </a:r>
                    </a:p>
                    <a:p>
                      <a:pPr algn="ctr"/>
                      <a:r>
                        <a:rPr lang="en-US" sz="1400" dirty="0" smtClean="0"/>
                        <a:t>-</a:t>
                      </a:r>
                      <a:r>
                        <a:rPr lang="en-US" sz="1400" baseline="0" dirty="0" smtClean="0"/>
                        <a:t> 7 </a:t>
                      </a:r>
                      <a:r>
                        <a:rPr lang="en-US" sz="1400" dirty="0" smtClean="0"/>
                        <a:t>–</a:t>
                      </a:r>
                      <a:r>
                        <a:rPr lang="en-US" sz="1400" baseline="0" dirty="0" smtClean="0"/>
                        <a:t> +7</a:t>
                      </a:r>
                      <a:r>
                        <a:rPr lang="en-US" sz="1400" dirty="0" smtClean="0"/>
                        <a:t> V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LT1</a:t>
                      </a:r>
                    </a:p>
                    <a:p>
                      <a:pPr algn="ctr"/>
                      <a:r>
                        <a:rPr lang="en-US" sz="1400" dirty="0" smtClean="0"/>
                        <a:t>726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LT2</a:t>
                      </a:r>
                    </a:p>
                    <a:p>
                      <a:pPr algn="ctr"/>
                      <a:r>
                        <a:rPr lang="en-US" sz="1400" dirty="0" smtClean="0"/>
                        <a:t>726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LT3</a:t>
                      </a:r>
                    </a:p>
                    <a:p>
                      <a:pPr algn="ctr"/>
                      <a:r>
                        <a:rPr lang="en-US" sz="1400" dirty="0" smtClean="0"/>
                        <a:t>726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FAN</a:t>
                      </a:r>
                    </a:p>
                    <a:p>
                      <a:pPr algn="ctr"/>
                      <a:r>
                        <a:rPr lang="en-US" sz="1400" dirty="0" smtClean="0"/>
                        <a:t>429A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LT4</a:t>
                      </a:r>
                    </a:p>
                    <a:p>
                      <a:pPr algn="ctr"/>
                      <a:r>
                        <a:rPr lang="en-US" sz="1400" dirty="0" smtClean="0"/>
                        <a:t>726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QD</a:t>
                      </a:r>
                    </a:p>
                    <a:p>
                      <a:pPr algn="ctr"/>
                      <a:r>
                        <a:rPr lang="en-US" sz="1400" dirty="0" smtClean="0"/>
                        <a:t>794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DISC</a:t>
                      </a:r>
                    </a:p>
                    <a:p>
                      <a:pPr algn="ctr"/>
                      <a:r>
                        <a:rPr lang="en-US" sz="1400" dirty="0" smtClean="0"/>
                        <a:t>708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LIN</a:t>
                      </a:r>
                    </a:p>
                    <a:p>
                      <a:pPr algn="ctr"/>
                      <a:r>
                        <a:rPr lang="en-US" sz="1400" dirty="0" smtClean="0"/>
                        <a:t>740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VtoF</a:t>
                      </a:r>
                    </a:p>
                    <a:p>
                      <a:pPr algn="ctr"/>
                      <a:r>
                        <a:rPr lang="en-US" sz="1400" dirty="0" smtClean="0"/>
                        <a:t>2 MHz</a:t>
                      </a:r>
                    </a:p>
                    <a:p>
                      <a:pPr algn="ctr"/>
                      <a:r>
                        <a:rPr lang="en-US" sz="1400" dirty="0" smtClean="0"/>
                        <a:t>0 – +10 V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</a:tr>
              <a:tr h="1005890">
                <a:tc rowSpan="4">
                  <a:txBody>
                    <a:bodyPr/>
                    <a:lstStyle/>
                    <a:p>
                      <a:r>
                        <a:rPr lang="en-US" sz="1000" dirty="0" smtClean="0"/>
                        <a:t>→ BCM 0L02 Output2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VtoF </a:t>
                      </a:r>
                    </a:p>
                    <a:p>
                      <a:r>
                        <a:rPr lang="en-US" sz="1000" dirty="0" smtClean="0"/>
                        <a:t>LT2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–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Ch</a:t>
                      </a:r>
                      <a:r>
                        <a:rPr lang="en-US" sz="1000" baseline="0" dirty="0" smtClean="0"/>
                        <a:t>1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n-US" sz="1000" baseline="0" dirty="0" smtClean="0"/>
                        <a:t>LEMO Patch Panel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LT1</a:t>
                      </a:r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← S1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Ch1 </a:t>
                      </a:r>
                      <a:r>
                        <a:rPr lang="en-US" sz="1000" dirty="0" smtClean="0"/>
                        <a:t>–</a:t>
                      </a:r>
                      <a:r>
                        <a:rPr lang="en-US" sz="1000" baseline="0" dirty="0" smtClean="0"/>
                        <a:t>CH16</a:t>
                      </a:r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Delayed Helicity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nT_Settle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</a:t>
                      </a:r>
                      <a:r>
                        <a:rPr lang="en-US" sz="1000" baseline="0" dirty="0" smtClean="0"/>
                        <a:t> 428 ns n</a:t>
                      </a:r>
                      <a:r>
                        <a:rPr lang="en-US" sz="1000" dirty="0" smtClean="0"/>
                        <a:t>T_Settle Trigger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BMF</a:t>
                      </a:r>
                    </a:p>
                    <a:p>
                      <a:r>
                        <a:rPr lang="en-US" sz="1000" dirty="0" smtClean="0"/>
                        <a:t>-145 mV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LT4 </a:t>
                      </a:r>
                      <a:r>
                        <a:rPr lang="en-US" sz="1000" baseline="0" dirty="0" smtClean="0"/>
                        <a:t>–</a:t>
                      </a:r>
                      <a:r>
                        <a:rPr lang="en-US" sz="1000" dirty="0" smtClean="0"/>
                        <a:t> Ch1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BFM</a:t>
                      </a:r>
                    </a:p>
                    <a:p>
                      <a:r>
                        <a:rPr lang="en-US" sz="1000" dirty="0" smtClean="0"/>
                        <a:t>-140 mV </a:t>
                      </a:r>
                    </a:p>
                    <a:p>
                      <a:r>
                        <a:rPr lang="en-US" sz="1000" dirty="0" smtClean="0"/>
                        <a:t>← Ch8</a:t>
                      </a:r>
                      <a:r>
                        <a:rPr lang="en-US" sz="1000" baseline="0" dirty="0" smtClean="0"/>
                        <a:t> FADC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DISC</a:t>
                      </a:r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n-US" sz="1000" baseline="0" dirty="0" smtClean="0"/>
                        <a:t>BPM</a:t>
                      </a:r>
                    </a:p>
                    <a:p>
                      <a:r>
                        <a:rPr lang="en-US" sz="1000" baseline="0" dirty="0" smtClean="0"/>
                        <a:t>Ch1 –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baseline="0" dirty="0" smtClean="0"/>
                        <a:t>16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S1</a:t>
                      </a:r>
                    </a:p>
                    <a:p>
                      <a:r>
                        <a:rPr lang="en-US" sz="1000" baseline="0" dirty="0" smtClean="0"/>
                        <a:t>Ch17 –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baseline="0" dirty="0" smtClean="0"/>
                        <a:t>32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</a:tr>
              <a:tr h="910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T_Settle</a:t>
                      </a:r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nT_Settle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</a:t>
                      </a:r>
                      <a:r>
                        <a:rPr lang="en-US" sz="1000" baseline="0" dirty="0" smtClean="0"/>
                        <a:t> 180 ns S1 LNE</a:t>
                      </a:r>
                      <a:endParaRPr lang="en-US" sz="1000" dirty="0" smtClean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58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Pattern</a:t>
                      </a:r>
                      <a:r>
                        <a:rPr lang="en-US" sz="1000" baseline="0" dirty="0" smtClean="0"/>
                        <a:t> Sync</a:t>
                      </a: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4</a:t>
                      </a:r>
                      <a:r>
                        <a:rPr lang="en-US" sz="1000" baseline="0" dirty="0" smtClean="0"/>
                        <a:t> MHz</a:t>
                      </a:r>
                    </a:p>
                    <a:p>
                      <a:r>
                        <a:rPr lang="en-US" sz="1000" baseline="0" dirty="0" smtClean="0"/>
                        <a:t>Clock 8.16 us</a:t>
                      </a:r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121.2</a:t>
                      </a:r>
                      <a:r>
                        <a:rPr lang="en-US" sz="1000" baseline="0" dirty="0" smtClean="0"/>
                        <a:t> kHz Clock</a:t>
                      </a:r>
                    </a:p>
                    <a:p>
                      <a:r>
                        <a:rPr lang="en-US" sz="1000" baseline="0" dirty="0" smtClean="0"/>
                        <a:t>LT2 Ch4</a:t>
                      </a:r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03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Pair</a:t>
                      </a:r>
                      <a:r>
                        <a:rPr lang="en-US" sz="1000" baseline="0" dirty="0" smtClean="0"/>
                        <a:t> Sync</a:t>
                      </a: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Mott</a:t>
                      </a:r>
                      <a:r>
                        <a:rPr lang="en-US" sz="1000" baseline="0" dirty="0" smtClean="0"/>
                        <a:t> DetTr </a:t>
                      </a:r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322</a:t>
                      </a:r>
                      <a:r>
                        <a:rPr lang="en-US" sz="1000" baseline="0" dirty="0" smtClean="0"/>
                        <a:t> ns</a:t>
                      </a:r>
                    </a:p>
                    <a:p>
                      <a:r>
                        <a:rPr lang="en-US" sz="1000" baseline="0" dirty="0" smtClean="0"/>
                        <a:t>LT4 – Ch15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74214-306F-4B14-AB0C-CFCE282795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6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Mott NIM 2 – LEVEL TRANSLATOR 726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09713" y="827088"/>
          <a:ext cx="6018212" cy="5894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757"/>
                <a:gridCol w="1535751"/>
                <a:gridCol w="1015895"/>
                <a:gridCol w="1440256"/>
                <a:gridCol w="1504553"/>
              </a:tblGrid>
              <a:tr h="274354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3" marR="91443" marT="45726" marB="45726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LT1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274354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IN</a:t>
                      </a:r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ECL IN</a:t>
                      </a:r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rowSpan="16"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VtoF</a:t>
                      </a:r>
                    </a:p>
                    <a:p>
                      <a:pPr algn="ctr"/>
                      <a:r>
                        <a:rPr lang="en-US" sz="1200" dirty="0" smtClean="0"/>
                        <a:t>(+/- 7 V)</a:t>
                      </a:r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9169CC-1024-4834-AB40-9C56C910B25C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Mott NIM 2 – LEVEL TRANSLATOR 726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090013"/>
              </p:ext>
            </p:extLst>
          </p:nvPr>
        </p:nvGraphicFramePr>
        <p:xfrm>
          <a:off x="1010093" y="899975"/>
          <a:ext cx="6921869" cy="5821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0101"/>
                <a:gridCol w="1766350"/>
                <a:gridCol w="1168435"/>
                <a:gridCol w="1656516"/>
                <a:gridCol w="1730467"/>
              </a:tblGrid>
              <a:tr h="274295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3" marR="91443" marT="45716" marB="45716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LT2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27429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IN</a:t>
                      </a:r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ECL OUT</a:t>
                      </a:r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BCM0L02</a:t>
                      </a:r>
                      <a:r>
                        <a:rPr lang="en-US" sz="1400" baseline="0" dirty="0" smtClean="0"/>
                        <a:t> – OUTPUT2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rowSpan="16"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S1</a:t>
                      </a:r>
                    </a:p>
                    <a:p>
                      <a:pPr algn="ctr"/>
                      <a:r>
                        <a:rPr lang="en-US" sz="1200" dirty="0" smtClean="0"/>
                        <a:t>Ch1-16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 DetTr</a:t>
                      </a:r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</a:tr>
              <a:tr h="365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L1A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</a:tr>
              <a:tr h="365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121.2 kHz Clock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</a:tr>
              <a:tr h="365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LEFT Coincidence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</a:tr>
              <a:tr h="365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RIGHT Coincidence</a:t>
                      </a:r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UP Coincidence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DOWN Coincidence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LEFT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 RIGHT</a:t>
                      </a:r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 UP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 DOWN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LEFT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RIGHT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UP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DOWN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4F152-839D-422C-8B6C-266B180C3723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17908</TotalTime>
  <Words>1387</Words>
  <Application>Microsoft Office PowerPoint</Application>
  <PresentationFormat>On-screen Show (4:3)</PresentationFormat>
  <Paragraphs>714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DAQ Map of Electronic Components</vt:lpstr>
      <vt:lpstr>PowerPoint Presentation</vt:lpstr>
      <vt:lpstr>PowerPoint Presentation</vt:lpstr>
      <vt:lpstr>VME CRATE</vt:lpstr>
      <vt:lpstr>Mott NIM Crate 1</vt:lpstr>
      <vt:lpstr>Mott Detector Trigger Logic Diagram</vt:lpstr>
      <vt:lpstr>Mott NIM Crate 2</vt:lpstr>
      <vt:lpstr>Mott NIM 2 – LEVEL TRANSLATOR 726</vt:lpstr>
      <vt:lpstr>Mott NIM 2 – LEVEL TRANSLATOR 726</vt:lpstr>
      <vt:lpstr>Mott NIM 2 – LEVEL TRANSLATOR 726</vt:lpstr>
      <vt:lpstr>Mott NIM 2 – LEVEL TRANSLATOR 726</vt:lpstr>
      <vt:lpstr>Mott NIM 2 – QUAD FAN IN/OUT 429A</vt:lpstr>
      <vt:lpstr>CHANNEL ASSIGNMENT – CAEN V538A LEVEL TRANSLATOR</vt:lpstr>
      <vt:lpstr>CHANNEL ASSIGNMENT – TRIGGER INTERFACE (TID)</vt:lpstr>
      <vt:lpstr>HELICITY SIGNALS</vt:lpstr>
      <vt:lpstr>CHANNEL ASSIGNMENT – MOTT FADC</vt:lpstr>
      <vt:lpstr>CONTROL CHANNEL ASSIGNMENT – GATED SCALER S1</vt:lpstr>
      <vt:lpstr>Beat Frequency Modulation (BFM) – Hansknecht (new) UPDATE PLEASE</vt:lpstr>
      <vt:lpstr>Beat Frequency Modulation (BFM) – Musson (old)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 and Logic Schemes</dc:title>
  <dc:creator>E</dc:creator>
  <cp:lastModifiedBy>suleiman</cp:lastModifiedBy>
  <cp:revision>1203</cp:revision>
  <cp:lastPrinted>2014-01-02T22:07:26Z</cp:lastPrinted>
  <dcterms:created xsi:type="dcterms:W3CDTF">2012-01-22T19:41:35Z</dcterms:created>
  <dcterms:modified xsi:type="dcterms:W3CDTF">2014-01-02T22:07:28Z</dcterms:modified>
</cp:coreProperties>
</file>