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2918400" cy="43891200"/>
  <p:notesSz cx="6929438" cy="9286875"/>
  <p:defaultTextStyle>
    <a:defPPr>
      <a:defRPr lang="en-US"/>
    </a:defPPr>
    <a:lvl1pPr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2338" indent="-1735138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6263" indent="-3471863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78600" indent="-5207000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2525" indent="-6943725" algn="l" defTabSz="4386263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E75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21" d="100"/>
          <a:sy n="21" d="100"/>
        </p:scale>
        <p:origin x="3144" y="-38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sajini/Downloads/Magnetized%20Beam%20Experimental%20Data_laser%20at%20center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Beam Size</a:t>
            </a:r>
            <a:r>
              <a:rPr lang="en-US" sz="2000" baseline="0" dirty="0">
                <a:solidFill>
                  <a:schemeClr val="tx2">
                    <a:lumMod val="10000"/>
                  </a:schemeClr>
                </a:solidFill>
              </a:rPr>
              <a:t> vs Gun Solenoid Current on Three Viewers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c:rich>
      </c:tx>
      <c:layout>
        <c:manualLayout>
          <c:xMode val="edge"/>
          <c:yMode val="edge"/>
          <c:x val="0.15635986137105159"/>
          <c:y val="2.2824339791824206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Summary!$C$3</c:f>
              <c:strCache>
                <c:ptCount val="1"/>
                <c:pt idx="0">
                  <c:v>σ (V1)</c:v>
                </c:pt>
              </c:strCache>
            </c:strRef>
          </c:tx>
          <c:spPr>
            <a:ln w="12700">
              <a:solidFill>
                <a:srgbClr val="C00000"/>
              </a:solidFill>
              <a:prstDash val="sysDash"/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xVal>
            <c:numRef>
              <c:f>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Summary!$C$4:$C$44</c:f>
              <c:numCache>
                <c:formatCode>General</c:formatCode>
                <c:ptCount val="41"/>
                <c:pt idx="0">
                  <c:v>4.2186805667502627</c:v>
                </c:pt>
                <c:pt idx="1">
                  <c:v>4.1364942914503517</c:v>
                </c:pt>
                <c:pt idx="2">
                  <c:v>4.0355883699361224</c:v>
                </c:pt>
                <c:pt idx="3">
                  <c:v>3.5672239643709833</c:v>
                </c:pt>
                <c:pt idx="4">
                  <c:v>3.4483874373515886</c:v>
                </c:pt>
                <c:pt idx="5">
                  <c:v>2.7940771365365045</c:v>
                </c:pt>
                <c:pt idx="6">
                  <c:v>1.9864365937766786</c:v>
                </c:pt>
                <c:pt idx="7">
                  <c:v>1.1013567361163845</c:v>
                </c:pt>
                <c:pt idx="8">
                  <c:v>0.85911517776084001</c:v>
                </c:pt>
                <c:pt idx="9">
                  <c:v>2.7441874549529754</c:v>
                </c:pt>
                <c:pt idx="10">
                  <c:v>3.9267328695831236</c:v>
                </c:pt>
                <c:pt idx="11">
                  <c:v>3.3981621898593284</c:v>
                </c:pt>
                <c:pt idx="12">
                  <c:v>1.813382002517461</c:v>
                </c:pt>
                <c:pt idx="13">
                  <c:v>2.1098559177171774</c:v>
                </c:pt>
                <c:pt idx="14">
                  <c:v>3.6258457169768112</c:v>
                </c:pt>
                <c:pt idx="15">
                  <c:v>3.765895265519744</c:v>
                </c:pt>
                <c:pt idx="16">
                  <c:v>2.3538094772399272</c:v>
                </c:pt>
                <c:pt idx="17">
                  <c:v>1.7026846651032312</c:v>
                </c:pt>
                <c:pt idx="18">
                  <c:v>2.4810735758767821</c:v>
                </c:pt>
                <c:pt idx="19">
                  <c:v>2.304636705061021</c:v>
                </c:pt>
                <c:pt idx="20">
                  <c:v>1.4525149934956691</c:v>
                </c:pt>
                <c:pt idx="21">
                  <c:v>1.0397710887556997</c:v>
                </c:pt>
                <c:pt idx="22">
                  <c:v>1.1910430999191679</c:v>
                </c:pt>
                <c:pt idx="23">
                  <c:v>0.99282540570870947</c:v>
                </c:pt>
                <c:pt idx="24">
                  <c:v>0.88574280767387747</c:v>
                </c:pt>
                <c:pt idx="25">
                  <c:v>1.3712877477599845</c:v>
                </c:pt>
                <c:pt idx="26">
                  <c:v>1.9517235866853793</c:v>
                </c:pt>
                <c:pt idx="27">
                  <c:v>2.3173523415226889</c:v>
                </c:pt>
                <c:pt idx="28">
                  <c:v>3.1994237357250235</c:v>
                </c:pt>
                <c:pt idx="29">
                  <c:v>4.0306789851810256</c:v>
                </c:pt>
                <c:pt idx="30">
                  <c:v>4.4818463415014573</c:v>
                </c:pt>
                <c:pt idx="31">
                  <c:v>4.7415460946675543</c:v>
                </c:pt>
                <c:pt idx="32">
                  <c:v>5.8148520662090739</c:v>
                </c:pt>
                <c:pt idx="33">
                  <c:v>6.6284625501388739</c:v>
                </c:pt>
                <c:pt idx="34">
                  <c:v>7.3979575132039432</c:v>
                </c:pt>
                <c:pt idx="35">
                  <c:v>7.0897398055408312</c:v>
                </c:pt>
                <c:pt idx="36">
                  <c:v>6.9297700562423703</c:v>
                </c:pt>
                <c:pt idx="37">
                  <c:v>8.3442414290289566</c:v>
                </c:pt>
                <c:pt idx="38">
                  <c:v>8.2379473746780505</c:v>
                </c:pt>
                <c:pt idx="39">
                  <c:v>8.4420537853691826</c:v>
                </c:pt>
                <c:pt idx="40">
                  <c:v>7.8597369095268679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2C4-A945-B329-05991C13BA20}"/>
            </c:ext>
          </c:extLst>
        </c:ser>
        <c:ser>
          <c:idx val="1"/>
          <c:order val="1"/>
          <c:tx>
            <c:strRef>
              <c:f>Summary!$D$3</c:f>
              <c:strCache>
                <c:ptCount val="1"/>
                <c:pt idx="0">
                  <c:v>σ (V2)</c:v>
                </c:pt>
              </c:strCache>
            </c:strRef>
          </c:tx>
          <c:spPr>
            <a:ln w="127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c:spPr>
          <c:marker>
            <c:spPr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c:spPr>
          </c:marker>
          <c:xVal>
            <c:numRef>
              <c:f>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Summary!$D$4:$D$44</c:f>
              <c:numCache>
                <c:formatCode>General</c:formatCode>
                <c:ptCount val="41"/>
                <c:pt idx="0">
                  <c:v>4.5924842511442279</c:v>
                </c:pt>
                <c:pt idx="1">
                  <c:v>4.8449093289884164</c:v>
                </c:pt>
                <c:pt idx="2">
                  <c:v>4.8867310431116575</c:v>
                </c:pt>
                <c:pt idx="3">
                  <c:v>4.6129922114566382</c:v>
                </c:pt>
                <c:pt idx="4">
                  <c:v>4.1972833905222311</c:v>
                </c:pt>
                <c:pt idx="5">
                  <c:v>3.6336841861150715</c:v>
                </c:pt>
                <c:pt idx="6">
                  <c:v>2.370645013365495</c:v>
                </c:pt>
                <c:pt idx="7">
                  <c:v>1.30470210696969</c:v>
                </c:pt>
                <c:pt idx="8">
                  <c:v>1.2438724797185456</c:v>
                </c:pt>
                <c:pt idx="9">
                  <c:v>4.0026359853327502</c:v>
                </c:pt>
                <c:pt idx="10">
                  <c:v>5.2902068985972672</c:v>
                </c:pt>
                <c:pt idx="11">
                  <c:v>4.587152137007406</c:v>
                </c:pt>
                <c:pt idx="12">
                  <c:v>2.1830414036312407</c:v>
                </c:pt>
                <c:pt idx="13">
                  <c:v>3.1806679972089391</c:v>
                </c:pt>
                <c:pt idx="14">
                  <c:v>5.1196192977353245</c:v>
                </c:pt>
                <c:pt idx="15">
                  <c:v>4.985345927907554</c:v>
                </c:pt>
                <c:pt idx="16">
                  <c:v>2.8308996927255148</c:v>
                </c:pt>
                <c:pt idx="17">
                  <c:v>2.1399268407230636</c:v>
                </c:pt>
                <c:pt idx="18">
                  <c:v>2.9656928330480143</c:v>
                </c:pt>
                <c:pt idx="19">
                  <c:v>2.5656674140545417</c:v>
                </c:pt>
                <c:pt idx="20">
                  <c:v>1.3029438347033944</c:v>
                </c:pt>
                <c:pt idx="21">
                  <c:v>1.5463230219027353</c:v>
                </c:pt>
                <c:pt idx="22">
                  <c:v>1.7464109491586839</c:v>
                </c:pt>
                <c:pt idx="23">
                  <c:v>1.6517956716060302</c:v>
                </c:pt>
                <c:pt idx="24">
                  <c:v>1.9048950750977789</c:v>
                </c:pt>
                <c:pt idx="25">
                  <c:v>3.1630356031412035</c:v>
                </c:pt>
                <c:pt idx="26">
                  <c:v>4.309120724225207</c:v>
                </c:pt>
                <c:pt idx="27">
                  <c:v>4.5512914122665089</c:v>
                </c:pt>
                <c:pt idx="28">
                  <c:v>6.1355052983804423</c:v>
                </c:pt>
                <c:pt idx="29">
                  <c:v>7.5072724519104828</c:v>
                </c:pt>
                <c:pt idx="30">
                  <c:v>8.72521690266721</c:v>
                </c:pt>
                <c:pt idx="31">
                  <c:v>8.336711848946095</c:v>
                </c:pt>
                <c:pt idx="32">
                  <c:v>9.8912808731159245</c:v>
                </c:pt>
                <c:pt idx="33">
                  <c:v>12.629335637207864</c:v>
                </c:pt>
                <c:pt idx="34">
                  <c:v>12.515710295974213</c:v>
                </c:pt>
                <c:pt idx="35">
                  <c:v>12.763453132432065</c:v>
                </c:pt>
                <c:pt idx="36">
                  <c:v>11.623855503631622</c:v>
                </c:pt>
                <c:pt idx="37">
                  <c:v>14.026154737914318</c:v>
                </c:pt>
                <c:pt idx="38">
                  <c:v>13.180155834879507</c:v>
                </c:pt>
                <c:pt idx="39">
                  <c:v>11.640852356278947</c:v>
                </c:pt>
                <c:pt idx="40">
                  <c:v>10.425019427491934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2C4-A945-B329-05991C13BA20}"/>
            </c:ext>
          </c:extLst>
        </c:ser>
        <c:ser>
          <c:idx val="2"/>
          <c:order val="2"/>
          <c:tx>
            <c:strRef>
              <c:f>Summary!$E$3</c:f>
              <c:strCache>
                <c:ptCount val="1"/>
                <c:pt idx="0">
                  <c:v>σ (V3)</c:v>
                </c:pt>
              </c:strCache>
            </c:strRef>
          </c:tx>
          <c:spPr>
            <a:ln w="12700">
              <a:solidFill>
                <a:srgbClr val="92D050"/>
              </a:solidFill>
              <a:prstDash val="sysDash"/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xVal>
            <c:numRef>
              <c:f>Summary!$A$4:$A$44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110</c:v>
                </c:pt>
                <c:pt idx="17">
                  <c:v>120</c:v>
                </c:pt>
                <c:pt idx="18">
                  <c:v>130</c:v>
                </c:pt>
                <c:pt idx="19">
                  <c:v>140</c:v>
                </c:pt>
                <c:pt idx="20">
                  <c:v>150</c:v>
                </c:pt>
                <c:pt idx="21">
                  <c:v>160</c:v>
                </c:pt>
                <c:pt idx="22">
                  <c:v>170</c:v>
                </c:pt>
                <c:pt idx="23">
                  <c:v>175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230</c:v>
                </c:pt>
                <c:pt idx="30">
                  <c:v>240</c:v>
                </c:pt>
                <c:pt idx="31">
                  <c:v>250</c:v>
                </c:pt>
                <c:pt idx="32">
                  <c:v>260</c:v>
                </c:pt>
                <c:pt idx="33">
                  <c:v>270</c:v>
                </c:pt>
                <c:pt idx="34">
                  <c:v>280</c:v>
                </c:pt>
                <c:pt idx="35">
                  <c:v>290</c:v>
                </c:pt>
                <c:pt idx="36">
                  <c:v>300</c:v>
                </c:pt>
                <c:pt idx="37">
                  <c:v>325</c:v>
                </c:pt>
                <c:pt idx="38">
                  <c:v>350</c:v>
                </c:pt>
                <c:pt idx="39">
                  <c:v>375</c:v>
                </c:pt>
                <c:pt idx="40">
                  <c:v>400</c:v>
                </c:pt>
              </c:numCache>
            </c:numRef>
          </c:xVal>
          <c:yVal>
            <c:numRef>
              <c:f>Summary!$E$4:$E$44</c:f>
              <c:numCache>
                <c:formatCode>General</c:formatCode>
                <c:ptCount val="41"/>
                <c:pt idx="0">
                  <c:v>8.271109981557764</c:v>
                </c:pt>
                <c:pt idx="1">
                  <c:v>8.1581500316040021</c:v>
                </c:pt>
                <c:pt idx="2">
                  <c:v>7.9486108430972475</c:v>
                </c:pt>
                <c:pt idx="3">
                  <c:v>7.4899371088832218</c:v>
                </c:pt>
                <c:pt idx="4">
                  <c:v>7.0536077976375617</c:v>
                </c:pt>
                <c:pt idx="5">
                  <c:v>5.6187425684789902</c:v>
                </c:pt>
                <c:pt idx="6">
                  <c:v>3.6809694506284734</c:v>
                </c:pt>
                <c:pt idx="7">
                  <c:v>1.7613475773318468</c:v>
                </c:pt>
                <c:pt idx="8">
                  <c:v>2.521479574627175</c:v>
                </c:pt>
                <c:pt idx="9">
                  <c:v>7.3594352521640776</c:v>
                </c:pt>
                <c:pt idx="10">
                  <c:v>9.8289466560644438</c:v>
                </c:pt>
                <c:pt idx="11">
                  <c:v>7.7033257787632641</c:v>
                </c:pt>
                <c:pt idx="12">
                  <c:v>3.3170874592396045</c:v>
                </c:pt>
                <c:pt idx="13">
                  <c:v>5.9177985306456842</c:v>
                </c:pt>
                <c:pt idx="14">
                  <c:v>8.9017453737890548</c:v>
                </c:pt>
                <c:pt idx="15">
                  <c:v>7.6276558648988582</c:v>
                </c:pt>
                <c:pt idx="16">
                  <c:v>3.9011128985807737</c:v>
                </c:pt>
                <c:pt idx="17">
                  <c:v>3.6677319116543332</c:v>
                </c:pt>
                <c:pt idx="18">
                  <c:v>4.8101802823873108</c:v>
                </c:pt>
                <c:pt idx="19">
                  <c:v>3.0627517148440315</c:v>
                </c:pt>
                <c:pt idx="20">
                  <c:v>2.3941685151775927</c:v>
                </c:pt>
                <c:pt idx="21">
                  <c:v>4.0379152405650807</c:v>
                </c:pt>
                <c:pt idx="22">
                  <c:v>4.3014992791171229</c:v>
                </c:pt>
                <c:pt idx="23">
                  <c:v>4.6494760734275911</c:v>
                </c:pt>
                <c:pt idx="24">
                  <c:v>5.6594586269146943</c:v>
                </c:pt>
                <c:pt idx="25">
                  <c:v>8.7478810823962565</c:v>
                </c:pt>
                <c:pt idx="26">
                  <c:v>10.537682541576338</c:v>
                </c:pt>
                <c:pt idx="27">
                  <c:v>10.950125001218447</c:v>
                </c:pt>
                <c:pt idx="28">
                  <c:v>14.494767566777885</c:v>
                </c:pt>
                <c:pt idx="29">
                  <c:v>13.903424198269386</c:v>
                </c:pt>
                <c:pt idx="30">
                  <c:v>14.200289230210577</c:v>
                </c:pt>
                <c:pt idx="31">
                  <c:v>15.610355387844235</c:v>
                </c:pt>
                <c:pt idx="32">
                  <c:v>14.532439592706481</c:v>
                </c:pt>
                <c:pt idx="33">
                  <c:v>14.82715315980173</c:v>
                </c:pt>
                <c:pt idx="34">
                  <c:v>15.050646502783724</c:v>
                </c:pt>
                <c:pt idx="35">
                  <c:v>14.652300401603398</c:v>
                </c:pt>
                <c:pt idx="36">
                  <c:v>14.912909344262806</c:v>
                </c:pt>
                <c:pt idx="37">
                  <c:v>16.050341211782033</c:v>
                </c:pt>
                <c:pt idx="38">
                  <c:v>14.518910366522887</c:v>
                </c:pt>
                <c:pt idx="39">
                  <c:v>13.673581504005524</c:v>
                </c:pt>
                <c:pt idx="40">
                  <c:v>12.704849135236186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2C4-A945-B329-05991C13BA20}"/>
            </c:ext>
          </c:extLst>
        </c:ser>
        <c:ser>
          <c:idx val="3"/>
          <c:order val="3"/>
          <c:tx>
            <c:strRef>
              <c:f>Summary!$C$74</c:f>
              <c:strCache>
                <c:ptCount val="1"/>
                <c:pt idx="0">
                  <c:v>σ (V1)_Sim</c:v>
                </c:pt>
              </c:strCache>
            </c:strRef>
          </c:tx>
          <c:spPr>
            <a:ln w="12700" cmpd="sng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Summary!$A$75:$A$121</c:f>
              <c:numCache>
                <c:formatCode>General</c:formatCode>
                <c:ptCount val="4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110</c:v>
                </c:pt>
                <c:pt idx="18">
                  <c:v>120</c:v>
                </c:pt>
                <c:pt idx="19">
                  <c:v>130</c:v>
                </c:pt>
                <c:pt idx="20">
                  <c:v>140</c:v>
                </c:pt>
                <c:pt idx="21">
                  <c:v>150</c:v>
                </c:pt>
                <c:pt idx="22">
                  <c:v>160</c:v>
                </c:pt>
                <c:pt idx="23">
                  <c:v>170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225</c:v>
                </c:pt>
                <c:pt idx="30">
                  <c:v>230</c:v>
                </c:pt>
                <c:pt idx="31">
                  <c:v>240</c:v>
                </c:pt>
                <c:pt idx="32">
                  <c:v>250</c:v>
                </c:pt>
                <c:pt idx="33">
                  <c:v>260</c:v>
                </c:pt>
                <c:pt idx="34">
                  <c:v>270</c:v>
                </c:pt>
                <c:pt idx="35">
                  <c:v>280</c:v>
                </c:pt>
                <c:pt idx="36">
                  <c:v>290</c:v>
                </c:pt>
                <c:pt idx="37">
                  <c:v>300</c:v>
                </c:pt>
                <c:pt idx="38">
                  <c:v>310</c:v>
                </c:pt>
                <c:pt idx="39">
                  <c:v>325</c:v>
                </c:pt>
                <c:pt idx="40">
                  <c:v>335</c:v>
                </c:pt>
                <c:pt idx="41">
                  <c:v>345</c:v>
                </c:pt>
                <c:pt idx="42">
                  <c:v>350</c:v>
                </c:pt>
                <c:pt idx="43">
                  <c:v>375</c:v>
                </c:pt>
                <c:pt idx="44">
                  <c:v>385</c:v>
                </c:pt>
                <c:pt idx="45">
                  <c:v>390</c:v>
                </c:pt>
                <c:pt idx="46">
                  <c:v>400</c:v>
                </c:pt>
              </c:numCache>
            </c:numRef>
          </c:xVal>
          <c:yVal>
            <c:numRef>
              <c:f>Summary!$C$75:$C$121</c:f>
              <c:numCache>
                <c:formatCode>General</c:formatCode>
                <c:ptCount val="47"/>
                <c:pt idx="0">
                  <c:v>2.0004735639343001</c:v>
                </c:pt>
                <c:pt idx="1">
                  <c:v>1.9980038138101737</c:v>
                </c:pt>
                <c:pt idx="2">
                  <c:v>1.9831817768424558</c:v>
                </c:pt>
                <c:pt idx="3">
                  <c:v>1.9482499223662246</c:v>
                </c:pt>
                <c:pt idx="4">
                  <c:v>1.9086797138336227</c:v>
                </c:pt>
                <c:pt idx="5">
                  <c:v>1.7304599908694798</c:v>
                </c:pt>
                <c:pt idx="6">
                  <c:v>1.4197230363701225</c:v>
                </c:pt>
                <c:pt idx="7">
                  <c:v>1.0220499009343917</c:v>
                </c:pt>
                <c:pt idx="8">
                  <c:v>0.81118860322368924</c:v>
                </c:pt>
                <c:pt idx="9">
                  <c:v>1.7935999749107936</c:v>
                </c:pt>
                <c:pt idx="10">
                  <c:v>2.3842091896475863</c:v>
                </c:pt>
                <c:pt idx="11">
                  <c:v>2.7895194424846728</c:v>
                </c:pt>
                <c:pt idx="12">
                  <c:v>2.7651966566593416</c:v>
                </c:pt>
                <c:pt idx="13">
                  <c:v>1.7746999887304895</c:v>
                </c:pt>
                <c:pt idx="14">
                  <c:v>1.5406754362940951</c:v>
                </c:pt>
                <c:pt idx="15">
                  <c:v>2.652725289207309</c:v>
                </c:pt>
                <c:pt idx="16">
                  <c:v>3.0539499079061532</c:v>
                </c:pt>
                <c:pt idx="17">
                  <c:v>2.4057997485243861</c:v>
                </c:pt>
                <c:pt idx="18">
                  <c:v>1.5438879493020212</c:v>
                </c:pt>
                <c:pt idx="19">
                  <c:v>1.7104456670704276</c:v>
                </c:pt>
                <c:pt idx="20">
                  <c:v>1.9382999071351161</c:v>
                </c:pt>
                <c:pt idx="21">
                  <c:v>1.5176959642827019</c:v>
                </c:pt>
                <c:pt idx="22">
                  <c:v>0.95918798991647092</c:v>
                </c:pt>
                <c:pt idx="23">
                  <c:v>0.91954699716762711</c:v>
                </c:pt>
                <c:pt idx="24">
                  <c:v>0.86284842237788206</c:v>
                </c:pt>
                <c:pt idx="25">
                  <c:v>1.479841721266163</c:v>
                </c:pt>
                <c:pt idx="26">
                  <c:v>1.8584495096719738</c:v>
                </c:pt>
                <c:pt idx="27">
                  <c:v>2.1714496954799576</c:v>
                </c:pt>
                <c:pt idx="28">
                  <c:v>2.9138396936001816</c:v>
                </c:pt>
                <c:pt idx="29">
                  <c:v>2.4891468658960241</c:v>
                </c:pt>
                <c:pt idx="30">
                  <c:v>3.7195382482238304</c:v>
                </c:pt>
                <c:pt idx="31">
                  <c:v>4.0438493740494339</c:v>
                </c:pt>
                <c:pt idx="32">
                  <c:v>4.1642484868220819</c:v>
                </c:pt>
                <c:pt idx="33">
                  <c:v>4.8298906571474269</c:v>
                </c:pt>
                <c:pt idx="34">
                  <c:v>5.7998983310054664</c:v>
                </c:pt>
                <c:pt idx="35">
                  <c:v>6.2813471819347804</c:v>
                </c:pt>
                <c:pt idx="36">
                  <c:v>6.2251990715157053</c:v>
                </c:pt>
                <c:pt idx="37">
                  <c:v>6.2107998639466722</c:v>
                </c:pt>
                <c:pt idx="38">
                  <c:v>6.3246996173731445</c:v>
                </c:pt>
                <c:pt idx="39">
                  <c:v>7.1752769180011438</c:v>
                </c:pt>
                <c:pt idx="40">
                  <c:v>7.4564810742065193</c:v>
                </c:pt>
                <c:pt idx="41">
                  <c:v>7.3968448246532787</c:v>
                </c:pt>
                <c:pt idx="42">
                  <c:v>7.3507960711748765</c:v>
                </c:pt>
                <c:pt idx="43">
                  <c:v>7.2155359288136038</c:v>
                </c:pt>
                <c:pt idx="44">
                  <c:v>7.005785553383717</c:v>
                </c:pt>
                <c:pt idx="45">
                  <c:v>6.9078025102053981</c:v>
                </c:pt>
                <c:pt idx="46">
                  <c:v>6.7007222252530356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C4-A945-B329-05991C13BA20}"/>
            </c:ext>
          </c:extLst>
        </c:ser>
        <c:ser>
          <c:idx val="4"/>
          <c:order val="4"/>
          <c:tx>
            <c:strRef>
              <c:f>Summary!$D$74</c:f>
              <c:strCache>
                <c:ptCount val="1"/>
                <c:pt idx="0">
                  <c:v>σ (V2)_Sim</c:v>
                </c:pt>
              </c:strCache>
            </c:strRef>
          </c:tx>
          <c:spPr>
            <a:ln w="12700">
              <a:solidFill>
                <a:schemeClr val="tx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Summary!$A$75:$A$121</c:f>
              <c:numCache>
                <c:formatCode>General</c:formatCode>
                <c:ptCount val="4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110</c:v>
                </c:pt>
                <c:pt idx="18">
                  <c:v>120</c:v>
                </c:pt>
                <c:pt idx="19">
                  <c:v>130</c:v>
                </c:pt>
                <c:pt idx="20">
                  <c:v>140</c:v>
                </c:pt>
                <c:pt idx="21">
                  <c:v>150</c:v>
                </c:pt>
                <c:pt idx="22">
                  <c:v>160</c:v>
                </c:pt>
                <c:pt idx="23">
                  <c:v>170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225</c:v>
                </c:pt>
                <c:pt idx="30">
                  <c:v>230</c:v>
                </c:pt>
                <c:pt idx="31">
                  <c:v>240</c:v>
                </c:pt>
                <c:pt idx="32">
                  <c:v>250</c:v>
                </c:pt>
                <c:pt idx="33">
                  <c:v>260</c:v>
                </c:pt>
                <c:pt idx="34">
                  <c:v>270</c:v>
                </c:pt>
                <c:pt idx="35">
                  <c:v>280</c:v>
                </c:pt>
                <c:pt idx="36">
                  <c:v>290</c:v>
                </c:pt>
                <c:pt idx="37">
                  <c:v>300</c:v>
                </c:pt>
                <c:pt idx="38">
                  <c:v>310</c:v>
                </c:pt>
                <c:pt idx="39">
                  <c:v>325</c:v>
                </c:pt>
                <c:pt idx="40">
                  <c:v>335</c:v>
                </c:pt>
                <c:pt idx="41">
                  <c:v>345</c:v>
                </c:pt>
                <c:pt idx="42">
                  <c:v>350</c:v>
                </c:pt>
                <c:pt idx="43">
                  <c:v>375</c:v>
                </c:pt>
                <c:pt idx="44">
                  <c:v>385</c:v>
                </c:pt>
                <c:pt idx="45">
                  <c:v>390</c:v>
                </c:pt>
                <c:pt idx="46">
                  <c:v>400</c:v>
                </c:pt>
              </c:numCache>
            </c:numRef>
          </c:xVal>
          <c:yVal>
            <c:numRef>
              <c:f>Summary!$D$75:$D$121</c:f>
              <c:numCache>
                <c:formatCode>General</c:formatCode>
                <c:ptCount val="47"/>
                <c:pt idx="0">
                  <c:v>2.7172504264421415</c:v>
                </c:pt>
                <c:pt idx="1">
                  <c:v>2.7131915523972872</c:v>
                </c:pt>
                <c:pt idx="2">
                  <c:v>2.6891604191643159</c:v>
                </c:pt>
                <c:pt idx="3">
                  <c:v>2.6344999316758391</c:v>
                </c:pt>
                <c:pt idx="4">
                  <c:v>2.5741734110195451</c:v>
                </c:pt>
                <c:pt idx="5">
                  <c:v>2.3105894767353199</c:v>
                </c:pt>
                <c:pt idx="6">
                  <c:v>1.8654223864851627</c:v>
                </c:pt>
                <c:pt idx="7">
                  <c:v>1.3270485673101795</c:v>
                </c:pt>
                <c:pt idx="8">
                  <c:v>1.1460706653605615</c:v>
                </c:pt>
                <c:pt idx="9">
                  <c:v>2.6377499616150124</c:v>
                </c:pt>
                <c:pt idx="10">
                  <c:v>3.4383418329188857</c:v>
                </c:pt>
                <c:pt idx="11">
                  <c:v>3.9567469997461298</c:v>
                </c:pt>
                <c:pt idx="12">
                  <c:v>3.7950986508917</c:v>
                </c:pt>
                <c:pt idx="13">
                  <c:v>2.3482499100393892</c:v>
                </c:pt>
                <c:pt idx="14">
                  <c:v>2.2329180235736374</c:v>
                </c:pt>
                <c:pt idx="15">
                  <c:v>3.7416787849840878</c:v>
                </c:pt>
                <c:pt idx="16">
                  <c:v>4.0996971900373325</c:v>
                </c:pt>
                <c:pt idx="17">
                  <c:v>3.0392992745039109</c:v>
                </c:pt>
                <c:pt idx="18">
                  <c:v>1.9333323977009229</c:v>
                </c:pt>
                <c:pt idx="19">
                  <c:v>2.2674465594584583</c:v>
                </c:pt>
                <c:pt idx="20">
                  <c:v>2.3518998277987944</c:v>
                </c:pt>
                <c:pt idx="21">
                  <c:v>1.5880894086920927</c:v>
                </c:pt>
                <c:pt idx="22">
                  <c:v>1.164880732092346</c:v>
                </c:pt>
                <c:pt idx="23">
                  <c:v>1.4672488337020411</c:v>
                </c:pt>
                <c:pt idx="24">
                  <c:v>1.5490999870892774</c:v>
                </c:pt>
                <c:pt idx="25">
                  <c:v>3.1978897416890408</c:v>
                </c:pt>
                <c:pt idx="26">
                  <c:v>3.7130999138186414</c:v>
                </c:pt>
                <c:pt idx="27">
                  <c:v>4.2264986324379663</c:v>
                </c:pt>
                <c:pt idx="28">
                  <c:v>5.4966718230216367</c:v>
                </c:pt>
                <c:pt idx="29">
                  <c:v>4.7844383682936078</c:v>
                </c:pt>
                <c:pt idx="30">
                  <c:v>6.7337971457417689</c:v>
                </c:pt>
                <c:pt idx="31">
                  <c:v>7.0909636658214517</c:v>
                </c:pt>
                <c:pt idx="32">
                  <c:v>7.1689624604959397</c:v>
                </c:pt>
                <c:pt idx="33">
                  <c:v>8.1875762567441175</c:v>
                </c:pt>
                <c:pt idx="34">
                  <c:v>9.6119686443516876</c:v>
                </c:pt>
                <c:pt idx="35">
                  <c:v>10.177123848121335</c:v>
                </c:pt>
                <c:pt idx="36">
                  <c:v>9.9086251700223276</c:v>
                </c:pt>
                <c:pt idx="37">
                  <c:v>9.8138398275089038</c:v>
                </c:pt>
                <c:pt idx="38">
                  <c:v>9.9186845438293876</c:v>
                </c:pt>
                <c:pt idx="39">
                  <c:v>10.934613792905537</c:v>
                </c:pt>
                <c:pt idx="40">
                  <c:v>11.129919495665725</c:v>
                </c:pt>
                <c:pt idx="41">
                  <c:v>10.8295739833107</c:v>
                </c:pt>
                <c:pt idx="42">
                  <c:v>10.658868953130064</c:v>
                </c:pt>
                <c:pt idx="43">
                  <c:v>9.8795421817005256</c:v>
                </c:pt>
                <c:pt idx="44">
                  <c:v>9.3294729261625502</c:v>
                </c:pt>
                <c:pt idx="45">
                  <c:v>9.0568116636043623</c:v>
                </c:pt>
                <c:pt idx="46">
                  <c:v>8.4705599755860295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2C4-A945-B329-05991C13BA20}"/>
            </c:ext>
          </c:extLst>
        </c:ser>
        <c:ser>
          <c:idx val="5"/>
          <c:order val="5"/>
          <c:tx>
            <c:strRef>
              <c:f>Summary!$E$74</c:f>
              <c:strCache>
                <c:ptCount val="1"/>
                <c:pt idx="0">
                  <c:v>σ (V3)_Sim</c:v>
                </c:pt>
              </c:strCache>
            </c:strRef>
          </c:tx>
          <c:spPr>
            <a:ln w="127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Summary!$A$75:$A$121</c:f>
              <c:numCache>
                <c:formatCode>General</c:formatCode>
                <c:ptCount val="4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110</c:v>
                </c:pt>
                <c:pt idx="18">
                  <c:v>120</c:v>
                </c:pt>
                <c:pt idx="19">
                  <c:v>130</c:v>
                </c:pt>
                <c:pt idx="20">
                  <c:v>140</c:v>
                </c:pt>
                <c:pt idx="21">
                  <c:v>150</c:v>
                </c:pt>
                <c:pt idx="22">
                  <c:v>160</c:v>
                </c:pt>
                <c:pt idx="23">
                  <c:v>170</c:v>
                </c:pt>
                <c:pt idx="24">
                  <c:v>180</c:v>
                </c:pt>
                <c:pt idx="25">
                  <c:v>190</c:v>
                </c:pt>
                <c:pt idx="26">
                  <c:v>200</c:v>
                </c:pt>
                <c:pt idx="27">
                  <c:v>210</c:v>
                </c:pt>
                <c:pt idx="28">
                  <c:v>220</c:v>
                </c:pt>
                <c:pt idx="29">
                  <c:v>225</c:v>
                </c:pt>
                <c:pt idx="30">
                  <c:v>230</c:v>
                </c:pt>
                <c:pt idx="31">
                  <c:v>240</c:v>
                </c:pt>
                <c:pt idx="32">
                  <c:v>250</c:v>
                </c:pt>
                <c:pt idx="33">
                  <c:v>260</c:v>
                </c:pt>
                <c:pt idx="34">
                  <c:v>270</c:v>
                </c:pt>
                <c:pt idx="35">
                  <c:v>280</c:v>
                </c:pt>
                <c:pt idx="36">
                  <c:v>290</c:v>
                </c:pt>
                <c:pt idx="37">
                  <c:v>300</c:v>
                </c:pt>
                <c:pt idx="38">
                  <c:v>310</c:v>
                </c:pt>
                <c:pt idx="39">
                  <c:v>325</c:v>
                </c:pt>
                <c:pt idx="40">
                  <c:v>335</c:v>
                </c:pt>
                <c:pt idx="41">
                  <c:v>345</c:v>
                </c:pt>
                <c:pt idx="42">
                  <c:v>350</c:v>
                </c:pt>
                <c:pt idx="43">
                  <c:v>375</c:v>
                </c:pt>
                <c:pt idx="44">
                  <c:v>385</c:v>
                </c:pt>
                <c:pt idx="45">
                  <c:v>390</c:v>
                </c:pt>
                <c:pt idx="46">
                  <c:v>400</c:v>
                </c:pt>
              </c:numCache>
            </c:numRef>
          </c:xVal>
          <c:yVal>
            <c:numRef>
              <c:f>Summary!$E$75:$E$121</c:f>
              <c:numCache>
                <c:formatCode>General</c:formatCode>
                <c:ptCount val="47"/>
                <c:pt idx="0">
                  <c:v>5.2845405098267531</c:v>
                </c:pt>
                <c:pt idx="1">
                  <c:v>5.2746688009769862</c:v>
                </c:pt>
                <c:pt idx="2">
                  <c:v>5.217837345107645</c:v>
                </c:pt>
                <c:pt idx="3">
                  <c:v>5.092899964656679</c:v>
                </c:pt>
                <c:pt idx="4">
                  <c:v>4.9586000806679298</c:v>
                </c:pt>
                <c:pt idx="5">
                  <c:v>4.3910673599934684</c:v>
                </c:pt>
                <c:pt idx="6">
                  <c:v>3.4709688719433944</c:v>
                </c:pt>
                <c:pt idx="7">
                  <c:v>2.4571351244894939</c:v>
                </c:pt>
                <c:pt idx="8">
                  <c:v>2.4200354170962042</c:v>
                </c:pt>
                <c:pt idx="9">
                  <c:v>5.6680999435436918</c:v>
                </c:pt>
                <c:pt idx="10">
                  <c:v>7.2147470101175415</c:v>
                </c:pt>
                <c:pt idx="11">
                  <c:v>8.1357996933307053</c:v>
                </c:pt>
                <c:pt idx="12">
                  <c:v>7.4833151143059577</c:v>
                </c:pt>
                <c:pt idx="13">
                  <c:v>4.4365481514348515</c:v>
                </c:pt>
                <c:pt idx="14">
                  <c:v>4.7640184067654481</c:v>
                </c:pt>
                <c:pt idx="15">
                  <c:v>7.6444351851526617</c:v>
                </c:pt>
                <c:pt idx="16">
                  <c:v>7.8419533280937088</c:v>
                </c:pt>
                <c:pt idx="17">
                  <c:v>5.336647796135698</c:v>
                </c:pt>
                <c:pt idx="18">
                  <c:v>3.5209846406935661</c:v>
                </c:pt>
                <c:pt idx="19">
                  <c:v>4.3918456940106623</c:v>
                </c:pt>
                <c:pt idx="20">
                  <c:v>3.971621104788321</c:v>
                </c:pt>
                <c:pt idx="21">
                  <c:v>2.4572947076002096</c:v>
                </c:pt>
                <c:pt idx="22">
                  <c:v>3.2937890324062953</c:v>
                </c:pt>
                <c:pt idx="23">
                  <c:v>4.2748492394469313</c:v>
                </c:pt>
                <c:pt idx="24">
                  <c:v>4.8482965307414929</c:v>
                </c:pt>
                <c:pt idx="25">
                  <c:v>9.4419708948926555</c:v>
                </c:pt>
                <c:pt idx="26">
                  <c:v>10.391787372728524</c:v>
                </c:pt>
                <c:pt idx="27">
                  <c:v>11.585224230889967</c:v>
                </c:pt>
                <c:pt idx="28">
                  <c:v>14.681617902669991</c:v>
                </c:pt>
                <c:pt idx="29">
                  <c:v>12.97190238939532</c:v>
                </c:pt>
                <c:pt idx="30">
                  <c:v>17.422457134399842</c:v>
                </c:pt>
                <c:pt idx="31">
                  <c:v>17.870184834522558</c:v>
                </c:pt>
                <c:pt idx="32">
                  <c:v>17.781767435775333</c:v>
                </c:pt>
                <c:pt idx="33">
                  <c:v>20.028865253927894</c:v>
                </c:pt>
                <c:pt idx="34">
                  <c:v>22.989203193020849</c:v>
                </c:pt>
                <c:pt idx="35">
                  <c:v>23.790211062535786</c:v>
                </c:pt>
                <c:pt idx="36">
                  <c:v>22.803374858779129</c:v>
                </c:pt>
                <c:pt idx="37">
                  <c:v>22.427182761996658</c:v>
                </c:pt>
                <c:pt idx="38">
                  <c:v>22.52542788028676</c:v>
                </c:pt>
                <c:pt idx="39">
                  <c:v>24.622364992014884</c:v>
                </c:pt>
                <c:pt idx="40">
                  <c:v>25.001915812193271</c:v>
                </c:pt>
                <c:pt idx="41">
                  <c:v>23.839017643141254</c:v>
                </c:pt>
                <c:pt idx="42">
                  <c:v>23.191518234475293</c:v>
                </c:pt>
                <c:pt idx="43">
                  <c:v>19.86216625270265</c:v>
                </c:pt>
                <c:pt idx="44">
                  <c:v>17.8600113997724</c:v>
                </c:pt>
                <c:pt idx="45">
                  <c:v>16.881964033547757</c:v>
                </c:pt>
                <c:pt idx="46">
                  <c:v>14.739936125370424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2C4-A945-B329-05991C13B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94944"/>
        <c:axId val="88996864"/>
      </c:scatterChart>
      <c:valAx>
        <c:axId val="88994944"/>
        <c:scaling>
          <c:orientation val="minMax"/>
          <c:max val="40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tx2">
                        <a:lumMod val="10000"/>
                      </a:schemeClr>
                    </a:solidFill>
                  </a:defRPr>
                </a:pPr>
                <a:r>
                  <a:rPr lang="en-US" sz="1200" b="0" i="0" baseline="0">
                    <a:solidFill>
                      <a:schemeClr val="tx2">
                        <a:lumMod val="10000"/>
                      </a:schemeClr>
                    </a:solidFill>
                    <a:effectLst/>
                  </a:rPr>
                  <a:t>I (A)</a:t>
                </a:r>
                <a:endParaRPr lang="en-US" sz="1200" b="0">
                  <a:solidFill>
                    <a:schemeClr val="tx2">
                      <a:lumMod val="10000"/>
                    </a:schemeClr>
                  </a:solidFill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</a:defRPr>
            </a:pPr>
            <a:endParaRPr lang="en-US"/>
          </a:p>
        </c:txPr>
        <c:crossAx val="88996864"/>
        <c:crossesAt val="-100"/>
        <c:crossBetween val="midCat"/>
        <c:majorUnit val="20"/>
      </c:valAx>
      <c:valAx>
        <c:axId val="88996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solidFill>
                      <a:schemeClr val="tx2">
                        <a:lumMod val="10000"/>
                      </a:schemeClr>
                    </a:solidFill>
                  </a:defRPr>
                </a:pPr>
                <a:r>
                  <a:rPr lang="en-US" sz="1200" b="0" dirty="0" err="1">
                    <a:solidFill>
                      <a:schemeClr val="tx2">
                        <a:lumMod val="10000"/>
                      </a:schemeClr>
                    </a:solidFill>
                  </a:rPr>
                  <a:t>σ</a:t>
                </a:r>
                <a:r>
                  <a:rPr lang="en-US" sz="1200" b="0" baseline="-25000" dirty="0" err="1">
                    <a:solidFill>
                      <a:schemeClr val="tx2">
                        <a:lumMod val="10000"/>
                      </a:schemeClr>
                    </a:solidFill>
                  </a:rPr>
                  <a:t>x</a:t>
                </a:r>
                <a:r>
                  <a:rPr lang="en-US" sz="1200" b="0" dirty="0" err="1">
                    <a:solidFill>
                      <a:schemeClr val="tx2">
                        <a:lumMod val="10000"/>
                      </a:schemeClr>
                    </a:solidFill>
                  </a:rPr>
                  <a:t>_rms</a:t>
                </a:r>
                <a:r>
                  <a:rPr lang="en-US" sz="1200" b="0" baseline="0" dirty="0">
                    <a:solidFill>
                      <a:schemeClr val="tx2">
                        <a:lumMod val="10000"/>
                      </a:schemeClr>
                    </a:solidFill>
                  </a:rPr>
                  <a:t>  </a:t>
                </a:r>
                <a:r>
                  <a:rPr lang="en-US" sz="1200" b="0" dirty="0">
                    <a:solidFill>
                      <a:schemeClr val="tx2">
                        <a:lumMod val="10000"/>
                      </a:schemeClr>
                    </a:solidFill>
                  </a:rPr>
                  <a:t>(mm)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</a:defRPr>
            </a:pPr>
            <a:endParaRPr lang="en-US"/>
          </a:p>
        </c:txPr>
        <c:crossAx val="88994944"/>
        <c:crosses val="autoZero"/>
        <c:crossBetween val="midCat"/>
      </c:valAx>
      <c:spPr>
        <a:noFill/>
        <a:ln w="3175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248135236976575"/>
          <c:y val="0.31362699300507968"/>
          <c:w val="0.13209146160540819"/>
          <c:h val="0.42323740530233278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chemeClr val="tx1">
          <a:lumMod val="75000"/>
        </a:schemeClr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5079" y="1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D8A35B-6AE6-4D00-A466-C1754A40AF13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11438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944" y="4411266"/>
            <a:ext cx="5543550" cy="417909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0922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5079" y="8820922"/>
            <a:ext cx="3002756" cy="46434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defTabSz="438584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8E4151-DCC9-443E-8E85-BFC112F8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61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2338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6263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78600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2525" algn="l" defTabSz="4386263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66824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0186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3546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46914" algn="l" defTabSz="438672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85382" fontAlgn="base">
              <a:spcBef>
                <a:spcPct val="0"/>
              </a:spcBef>
              <a:spcAft>
                <a:spcPct val="0"/>
              </a:spcAft>
              <a:defRPr/>
            </a:pPr>
            <a:fld id="{BEB26AD6-9A9F-4752-8E6B-FD79D5A6E980}" type="slidenum">
              <a:rPr lang="en-US" smtClean="0"/>
              <a:pPr defTabSz="438538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8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6" y="8998538"/>
            <a:ext cx="22219916" cy="14410105"/>
          </a:xfrm>
        </p:spPr>
        <p:txBody>
          <a:bodyPr lIns="0" rIns="0">
            <a:noAutofit/>
          </a:bodyPr>
          <a:lstStyle>
            <a:lvl1pPr>
              <a:defRPr sz="31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0" y="24997530"/>
            <a:ext cx="22219920" cy="7189351"/>
          </a:xfrm>
        </p:spPr>
        <p:txBody>
          <a:bodyPr>
            <a:normAutofit/>
          </a:bodyPr>
          <a:lstStyle>
            <a:lvl1pPr marL="0" indent="0" algn="l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EF1B-D37F-452F-91C0-5B34ED111FBD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BC7C-0AF6-407E-8842-DF630227A9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7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35840" y="9948672"/>
            <a:ext cx="15200309" cy="24871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28B0-D9C1-4214-8A45-E8BFDE07EB57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79CB-3CD1-47AB-AB27-4A07A81C34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4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51453" y="9948672"/>
            <a:ext cx="7472477" cy="248716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3155" y="9948672"/>
            <a:ext cx="15208301" cy="2487168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4D6E-5692-4EB4-903F-DD0742845BA8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3DFD-16FC-49CC-A2CC-9EC36AEEB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443155" y="9890151"/>
            <a:ext cx="15208301" cy="24871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06D1-2659-4F95-AAB5-BFFB118B4383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3DBB-9667-4D63-BCB1-4432DE24C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5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453" y="9421978"/>
            <a:ext cx="22219920" cy="13635533"/>
          </a:xfrm>
        </p:spPr>
        <p:txBody>
          <a:bodyPr>
            <a:noAutofit/>
          </a:bodyPr>
          <a:lstStyle>
            <a:lvl1pPr algn="l">
              <a:defRPr sz="2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453" y="24871680"/>
            <a:ext cx="22219920" cy="5852160"/>
          </a:xfrm>
        </p:spPr>
        <p:txBody>
          <a:bodyPr>
            <a:normAutofit/>
          </a:bodyPr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2193362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672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009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34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682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01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354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469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FFF8-4015-4F1F-9078-9907E03FD840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1B26-89D2-4BD5-8103-9BFE6DE91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5" y="3901440"/>
            <a:ext cx="13018770" cy="6827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53193" y="12261498"/>
            <a:ext cx="13129078" cy="18441127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8320" y="12261639"/>
            <a:ext cx="13101520" cy="18440947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1045-6590-4E69-BC07-205372DEAAA9}" type="datetime1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42A3-2778-44EB-BE1E-6BBB1CFE2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4" y="3901450"/>
            <a:ext cx="13016642" cy="6827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4" y="12263123"/>
            <a:ext cx="13098780" cy="4135117"/>
          </a:xfrm>
        </p:spPr>
        <p:txBody>
          <a:bodyPr>
            <a:normAutofit/>
          </a:bodyPr>
          <a:lstStyle>
            <a:lvl1pPr marL="0" indent="0">
              <a:buNone/>
              <a:defRPr sz="8600" b="0"/>
            </a:lvl1pPr>
            <a:lvl2pPr marL="2193362" indent="0">
              <a:buNone/>
              <a:defRPr sz="9600" b="1"/>
            </a:lvl2pPr>
            <a:lvl3pPr marL="4386727" indent="0">
              <a:buNone/>
              <a:defRPr sz="8600" b="1"/>
            </a:lvl3pPr>
            <a:lvl4pPr marL="6580090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6" indent="0">
              <a:buNone/>
              <a:defRPr sz="7700" b="1"/>
            </a:lvl7pPr>
            <a:lvl8pPr marL="15353546" indent="0">
              <a:buNone/>
              <a:defRPr sz="7700" b="1"/>
            </a:lvl8pPr>
            <a:lvl9pPr marL="175469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3080" y="18308330"/>
            <a:ext cx="13098780" cy="18450553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173455" y="12263123"/>
            <a:ext cx="13178790" cy="4135117"/>
          </a:xfrm>
        </p:spPr>
        <p:txBody>
          <a:bodyPr>
            <a:normAutofit/>
          </a:bodyPr>
          <a:lstStyle>
            <a:lvl1pPr marL="0" indent="0">
              <a:buNone/>
              <a:defRPr sz="8600" b="0"/>
            </a:lvl1pPr>
            <a:lvl2pPr marL="2193362" indent="0">
              <a:buNone/>
              <a:defRPr sz="9600" b="1"/>
            </a:lvl2pPr>
            <a:lvl3pPr marL="4386727" indent="0">
              <a:buNone/>
              <a:defRPr sz="8600" b="1"/>
            </a:lvl3pPr>
            <a:lvl4pPr marL="6580090" indent="0">
              <a:buNone/>
              <a:defRPr sz="7700" b="1"/>
            </a:lvl4pPr>
            <a:lvl5pPr marL="8773457" indent="0">
              <a:buNone/>
              <a:defRPr sz="7700" b="1"/>
            </a:lvl5pPr>
            <a:lvl6pPr marL="10966824" indent="0">
              <a:buNone/>
              <a:defRPr sz="7700" b="1"/>
            </a:lvl6pPr>
            <a:lvl7pPr marL="13160186" indent="0">
              <a:buNone/>
              <a:defRPr sz="7700" b="1"/>
            </a:lvl7pPr>
            <a:lvl8pPr marL="15353546" indent="0">
              <a:buNone/>
              <a:defRPr sz="7700" b="1"/>
            </a:lvl8pPr>
            <a:lvl9pPr marL="17546914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173454" y="18308327"/>
            <a:ext cx="13144500" cy="1845056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9976-C4BA-4EE6-94CE-5500D6FB967C}" type="datetime1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C486-3690-4461-82D1-16446E231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785763" y="9929813"/>
            <a:ext cx="6583362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6FF8-BC2D-4331-965F-EB2980AA4282}" type="datetime1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A081-E62E-4891-9659-644112088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8F76-71B2-4431-BCFB-193F22094502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4CD3-0EA5-40DB-B50F-0FF9D12F7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2025" y="12293610"/>
            <a:ext cx="13155930" cy="18491193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5" y="3881120"/>
            <a:ext cx="13064490" cy="6664960"/>
          </a:xfrm>
        </p:spPr>
        <p:txBody>
          <a:bodyPr/>
          <a:lstStyle>
            <a:lvl1pPr algn="l">
              <a:defRPr sz="8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5" y="12293603"/>
            <a:ext cx="13064490" cy="11602720"/>
          </a:xfrm>
        </p:spPr>
        <p:txBody>
          <a:bodyPr>
            <a:normAutofit/>
          </a:bodyPr>
          <a:lstStyle>
            <a:lvl1pPr marL="0" indent="0">
              <a:buNone/>
              <a:defRPr sz="8600"/>
            </a:lvl1pPr>
            <a:lvl2pPr marL="2193362" indent="0">
              <a:buNone/>
              <a:defRPr sz="5800"/>
            </a:lvl2pPr>
            <a:lvl3pPr marL="4386727" indent="0">
              <a:buNone/>
              <a:defRPr sz="4800"/>
            </a:lvl3pPr>
            <a:lvl4pPr marL="6580090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6" indent="0">
              <a:buNone/>
              <a:defRPr sz="4300"/>
            </a:lvl7pPr>
            <a:lvl8pPr marL="15353546" indent="0">
              <a:buNone/>
              <a:defRPr sz="4300"/>
            </a:lvl8pPr>
            <a:lvl9pPr marL="175469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DD68-6962-4A97-B702-4D1EC286B996}" type="datetime1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37EB-439F-4E34-A413-9DD84D333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594" y="3840483"/>
            <a:ext cx="7469504" cy="12679687"/>
          </a:xfrm>
          <a:ln>
            <a:noFill/>
          </a:ln>
        </p:spPr>
        <p:txBody>
          <a:bodyPr/>
          <a:lstStyle>
            <a:lvl1pPr algn="l">
              <a:defRPr sz="8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9909" y="10566403"/>
            <a:ext cx="20259674" cy="27012896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3362" indent="0">
              <a:buNone/>
              <a:defRPr sz="13400"/>
            </a:lvl2pPr>
            <a:lvl3pPr marL="4386727" indent="0">
              <a:buNone/>
              <a:defRPr sz="11500"/>
            </a:lvl3pPr>
            <a:lvl4pPr marL="6580090" indent="0">
              <a:buNone/>
              <a:defRPr sz="9600"/>
            </a:lvl4pPr>
            <a:lvl5pPr marL="8773457" indent="0">
              <a:buNone/>
              <a:defRPr sz="9600"/>
            </a:lvl5pPr>
            <a:lvl6pPr marL="10966824" indent="0">
              <a:buNone/>
              <a:defRPr sz="9600"/>
            </a:lvl6pPr>
            <a:lvl7pPr marL="13160186" indent="0">
              <a:buNone/>
              <a:defRPr sz="9600"/>
            </a:lvl7pPr>
            <a:lvl8pPr marL="15353546" indent="0">
              <a:buNone/>
              <a:defRPr sz="9600"/>
            </a:lvl8pPr>
            <a:lvl9pPr marL="17546914" indent="0">
              <a:buNone/>
              <a:defRPr sz="9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9903" y="3931932"/>
            <a:ext cx="13470257" cy="5821677"/>
          </a:xfrm>
        </p:spPr>
        <p:txBody>
          <a:bodyPr>
            <a:normAutofit/>
          </a:bodyPr>
          <a:lstStyle>
            <a:lvl1pPr marL="0" indent="0">
              <a:buNone/>
              <a:defRPr sz="8600"/>
            </a:lvl1pPr>
            <a:lvl2pPr marL="2193362" indent="0">
              <a:buNone/>
              <a:defRPr sz="5800"/>
            </a:lvl2pPr>
            <a:lvl3pPr marL="4386727" indent="0">
              <a:buNone/>
              <a:defRPr sz="4800"/>
            </a:lvl3pPr>
            <a:lvl4pPr marL="6580090" indent="0">
              <a:buNone/>
              <a:defRPr sz="4300"/>
            </a:lvl4pPr>
            <a:lvl5pPr marL="8773457" indent="0">
              <a:buNone/>
              <a:defRPr sz="4300"/>
            </a:lvl5pPr>
            <a:lvl6pPr marL="10966824" indent="0">
              <a:buNone/>
              <a:defRPr sz="4300"/>
            </a:lvl6pPr>
            <a:lvl7pPr marL="13160186" indent="0">
              <a:buNone/>
              <a:defRPr sz="4300"/>
            </a:lvl7pPr>
            <a:lvl8pPr marL="15353546" indent="0">
              <a:buNone/>
              <a:defRPr sz="4300"/>
            </a:lvl8pPr>
            <a:lvl9pPr marL="17546914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DD98-F55C-429F-8FE2-DD017E8C5BDF}" type="datetime1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CA33E-ED95-4B8E-8985-89D9A505A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78000" y="40679688"/>
            <a:ext cx="18368963" cy="2336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0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275" y="9948863"/>
            <a:ext cx="7464425" cy="12668250"/>
          </a:xfrm>
          <a:prstGeom prst="rect">
            <a:avLst/>
          </a:prstGeom>
        </p:spPr>
        <p:txBody>
          <a:bodyPr vert="horz" lIns="438674" tIns="219338" rIns="438674" bIns="219338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36475" y="9901238"/>
            <a:ext cx="15198725" cy="2487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674" tIns="219338" rIns="438674" bIns="2193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85763" y="1212850"/>
            <a:ext cx="6583362" cy="2336800"/>
          </a:xfrm>
          <a:prstGeom prst="rect">
            <a:avLst/>
          </a:prstGeom>
        </p:spPr>
        <p:txBody>
          <a:bodyPr vert="horz" lIns="438674" tIns="219338" rIns="438674" bIns="219338" rtlCol="0" anchor="t"/>
          <a:lstStyle>
            <a:lvl1pPr algn="l" defTabSz="438672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AE4D50-4A06-4611-A60E-AFBA9D29DC47}" type="datetime1">
              <a:rPr lang="en-US"/>
              <a:pPr>
                <a:defRPr/>
              </a:pPr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1275" y="40679688"/>
            <a:ext cx="18368963" cy="2336800"/>
          </a:xfrm>
          <a:prstGeom prst="rect">
            <a:avLst/>
          </a:prstGeom>
        </p:spPr>
        <p:txBody>
          <a:bodyPr vert="horz" lIns="438674" tIns="219338" rIns="438674" bIns="219338" rtlCol="0" anchor="t"/>
          <a:lstStyle>
            <a:lvl1pPr algn="l" defTabSz="438672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74650" y="40679688"/>
            <a:ext cx="4095750" cy="2336800"/>
          </a:xfrm>
          <a:prstGeom prst="rect">
            <a:avLst/>
          </a:prstGeom>
        </p:spPr>
        <p:txBody>
          <a:bodyPr vert="horz" lIns="438674" tIns="219338" rIns="438674" bIns="219338" rtlCol="0" anchor="t"/>
          <a:lstStyle>
            <a:lvl1pPr algn="l" defTabSz="438672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0844F-6259-468F-A6F5-28A689C52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7" r:id="rId4"/>
    <p:sldLayoutId id="2147483828" r:id="rId5"/>
    <p:sldLayoutId id="2147483829" r:id="rId6"/>
    <p:sldLayoutId id="2147483824" r:id="rId7"/>
    <p:sldLayoutId id="2147483830" r:id="rId8"/>
    <p:sldLayoutId id="2147483831" r:id="rId9"/>
    <p:sldLayoutId id="2147483825" r:id="rId10"/>
    <p:sldLayoutId id="2147483826" r:id="rId11"/>
  </p:sldLayoutIdLst>
  <p:hf sldNum="0" hdr="0" ftr="0" dt="0"/>
  <p:txStyles>
    <p:titleStyle>
      <a:lvl1pPr algn="l" defTabSz="4386263" rtl="0" eaLnBrk="0" fontAlgn="base" hangingPunct="0">
        <a:spcBef>
          <a:spcPct val="0"/>
        </a:spcBef>
        <a:spcAft>
          <a:spcPct val="0"/>
        </a:spcAft>
        <a:defRPr sz="8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2pPr>
      <a:lvl3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3pPr>
      <a:lvl4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4pPr>
      <a:lvl5pPr algn="l" defTabSz="4386263" rtl="0" eaLnBrk="0" fontAlgn="base" hangingPunct="0">
        <a:spcBef>
          <a:spcPct val="0"/>
        </a:spcBef>
        <a:spcAft>
          <a:spcPct val="0"/>
        </a:spcAft>
        <a:defRPr sz="8600"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14450" indent="-1314450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3563938" indent="-1370013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3225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675563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9869488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12063502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14256869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16450231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18643596" indent="-1096685" algn="l" defTabSz="4386727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362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727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090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3457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6824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0186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3546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6914" algn="l" defTabSz="438672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tiff"/><Relationship Id="rId18" Type="http://schemas.openxmlformats.org/officeDocument/2006/relationships/image" Target="../media/image14.png"/><Relationship Id="rId26" Type="http://schemas.openxmlformats.org/officeDocument/2006/relationships/image" Target="../media/image21.JPG"/><Relationship Id="rId39" Type="http://schemas.openxmlformats.org/officeDocument/2006/relationships/image" Target="../media/image34.jpg"/><Relationship Id="rId21" Type="http://schemas.openxmlformats.org/officeDocument/2006/relationships/image" Target="../media/image17.emf"/><Relationship Id="rId34" Type="http://schemas.openxmlformats.org/officeDocument/2006/relationships/image" Target="../media/image29.jpg"/><Relationship Id="rId42" Type="http://schemas.openxmlformats.org/officeDocument/2006/relationships/image" Target="../media/image37.jp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jpg"/><Relationship Id="rId29" Type="http://schemas.openxmlformats.org/officeDocument/2006/relationships/image" Target="../media/image24.jpg"/><Relationship Id="rId41" Type="http://schemas.openxmlformats.org/officeDocument/2006/relationships/image" Target="../media/image36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24" Type="http://schemas.openxmlformats.org/officeDocument/2006/relationships/image" Target="../media/image19.png"/><Relationship Id="rId32" Type="http://schemas.openxmlformats.org/officeDocument/2006/relationships/image" Target="../media/image27.jpg"/><Relationship Id="rId37" Type="http://schemas.openxmlformats.org/officeDocument/2006/relationships/image" Target="../media/image32.jpg"/><Relationship Id="rId40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.wmf"/><Relationship Id="rId23" Type="http://schemas.openxmlformats.org/officeDocument/2006/relationships/image" Target="../media/image18.png"/><Relationship Id="rId28" Type="http://schemas.openxmlformats.org/officeDocument/2006/relationships/image" Target="../media/image23.jpg"/><Relationship Id="rId36" Type="http://schemas.openxmlformats.org/officeDocument/2006/relationships/image" Target="../media/image31.jpg"/><Relationship Id="rId10" Type="http://schemas.openxmlformats.org/officeDocument/2006/relationships/image" Target="../media/image8.jpeg"/><Relationship Id="rId19" Type="http://schemas.openxmlformats.org/officeDocument/2006/relationships/image" Target="../media/image15.png"/><Relationship Id="rId31" Type="http://schemas.openxmlformats.org/officeDocument/2006/relationships/image" Target="../media/image26.jpg"/><Relationship Id="rId44" Type="http://schemas.openxmlformats.org/officeDocument/2006/relationships/image" Target="../media/image39.emf"/><Relationship Id="rId4" Type="http://schemas.openxmlformats.org/officeDocument/2006/relationships/image" Target="../media/image2.png"/><Relationship Id="rId9" Type="http://schemas.openxmlformats.org/officeDocument/2006/relationships/image" Target="../media/image7.tiff"/><Relationship Id="rId14" Type="http://schemas.openxmlformats.org/officeDocument/2006/relationships/oleObject" Target="../embeddings/oleObject1.bin"/><Relationship Id="rId22" Type="http://schemas.openxmlformats.org/officeDocument/2006/relationships/chart" Target="../charts/chart1.xml"/><Relationship Id="rId27" Type="http://schemas.openxmlformats.org/officeDocument/2006/relationships/image" Target="../media/image22.png"/><Relationship Id="rId30" Type="http://schemas.openxmlformats.org/officeDocument/2006/relationships/image" Target="../media/image25.jpg"/><Relationship Id="rId35" Type="http://schemas.openxmlformats.org/officeDocument/2006/relationships/image" Target="../media/image30.jpg"/><Relationship Id="rId43" Type="http://schemas.openxmlformats.org/officeDocument/2006/relationships/image" Target="../media/image38.emf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10.emf"/><Relationship Id="rId17" Type="http://schemas.openxmlformats.org/officeDocument/2006/relationships/image" Target="../media/image13.png"/><Relationship Id="rId25" Type="http://schemas.openxmlformats.org/officeDocument/2006/relationships/image" Target="../media/image20.emf"/><Relationship Id="rId33" Type="http://schemas.openxmlformats.org/officeDocument/2006/relationships/image" Target="../media/image28.jpg"/><Relationship Id="rId38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46"/>
          <p:cNvSpPr txBox="1">
            <a:spLocks noChangeArrowheads="1"/>
          </p:cNvSpPr>
          <p:nvPr/>
        </p:nvSpPr>
        <p:spPr bwMode="auto">
          <a:xfrm>
            <a:off x="0" y="-191283"/>
            <a:ext cx="32918400" cy="427145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 lIns="293455" tIns="822960" rIns="293455" bIns="877346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Simulation Study of the Magnetized Electron Beam</a:t>
            </a:r>
          </a:p>
          <a:p>
            <a:pPr algn="ctr"/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endParaRPr lang="en-US" sz="2800" b="1" i="1" dirty="0">
              <a:solidFill>
                <a:srgbClr val="154696"/>
              </a:solidFill>
            </a:endParaRPr>
          </a:p>
        </p:txBody>
      </p:sp>
      <p:sp>
        <p:nvSpPr>
          <p:cNvPr id="68" name="Rounded Rectangle 25"/>
          <p:cNvSpPr/>
          <p:nvPr/>
        </p:nvSpPr>
        <p:spPr>
          <a:xfrm>
            <a:off x="914400" y="5072593"/>
            <a:ext cx="31089600" cy="4432067"/>
          </a:xfrm>
          <a:prstGeom prst="roundRect">
            <a:avLst>
              <a:gd name="adj" fmla="val 1845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" tIns="640080" rIns="219456" bIns="182880" anchor="ctr"/>
          <a:lstStyle/>
          <a:p>
            <a:pPr algn="ctr" defTabSz="4386727" eaLnBrk="0" fontAlgn="auto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ABSTRACT</a:t>
            </a:r>
          </a:p>
          <a:p>
            <a:pPr algn="just"/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The proposed Jefferson Lab Electron Ion Collider (JLEIC) must provide ultra-high collision luminosity to achieve promised physics goals. Small transverse emittance at the ion-electron collision point is one of the key requirements of the collider design. Emittance growth that results from electron-ion collisions will be controlled by electron cooling of the ion beam and cooling can be enhanced using a magnetized electron beam, where the cooling process occurs inside a solenoid field. The radial fringe magnetic field at the entrance of the solenoid creates a large additional rotational motion which adversely affects the cooling process. At the electron source, we create the electron beam inside a similar field but inducing rotational motion in the opposite direction to compensate this effect. Beam-based magnetization measurements have been performed and this presentation provides a comparison to predictions based on simulations using ASTRA and GPT software, as a function of beam size variations and rotation angle variations along the beamline, for different solenoid currents and other parameters.</a:t>
            </a:r>
          </a:p>
          <a:p>
            <a:pPr algn="just" defTabSz="4386727" fontAlgn="auto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8F7D7EB-B33B-6F48-BF25-900E94D57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6" y="573019"/>
            <a:ext cx="4339612" cy="226201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8CD701C-7911-C749-89F5-70546C420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3260941"/>
            <a:ext cx="1602345" cy="160978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B8F92D2-FC39-1947-AC53-27BD0342E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62" y="3252793"/>
            <a:ext cx="1614492" cy="141098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C8B38FA-2D26-424C-B39D-6DF7FF7AB399}"/>
              </a:ext>
            </a:extLst>
          </p:cNvPr>
          <p:cNvSpPr txBox="1"/>
          <p:nvPr/>
        </p:nvSpPr>
        <p:spPr>
          <a:xfrm>
            <a:off x="6302713" y="1920366"/>
            <a:ext cx="21122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Sajini A. K. Wijethunga</a:t>
            </a:r>
            <a:r>
              <a:rPr lang="en-US" sz="3600" b="1" baseline="30000" dirty="0"/>
              <a:t>1</a:t>
            </a:r>
            <a:r>
              <a:rPr lang="en-US" sz="3600" b="1" dirty="0"/>
              <a:t>, J. R. Delayen</a:t>
            </a:r>
            <a:r>
              <a:rPr lang="en-US" sz="3600" b="1" baseline="30000" dirty="0"/>
              <a:t>1</a:t>
            </a:r>
            <a:r>
              <a:rPr lang="en-US" sz="3600" b="1" dirty="0"/>
              <a:t>, G. A. Krafft</a:t>
            </a:r>
            <a:r>
              <a:rPr lang="en-US" sz="3600" b="1" baseline="30000" dirty="0"/>
              <a:t>2</a:t>
            </a:r>
            <a:r>
              <a:rPr lang="en-US" sz="3600" b="1" dirty="0"/>
              <a:t>, F. E. Hannon</a:t>
            </a:r>
            <a:r>
              <a:rPr lang="en-US" sz="3600" b="1" baseline="30000" dirty="0"/>
              <a:t>2</a:t>
            </a:r>
            <a:r>
              <a:rPr lang="en-US" sz="3600" b="1" dirty="0"/>
              <a:t>, R. Suleiman</a:t>
            </a:r>
            <a:r>
              <a:rPr lang="en-US" sz="3600" b="1" baseline="30000" dirty="0"/>
              <a:t>2</a:t>
            </a:r>
            <a:r>
              <a:rPr lang="en-US" sz="3600" b="1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600" b="1" dirty="0"/>
              <a:t>M. Poelker</a:t>
            </a:r>
            <a:r>
              <a:rPr lang="en-US" sz="3600" b="1" baseline="30000" dirty="0"/>
              <a:t>2</a:t>
            </a:r>
            <a:r>
              <a:rPr lang="en-US" sz="3600" b="1" dirty="0"/>
              <a:t>, J. Benesch</a:t>
            </a:r>
            <a:r>
              <a:rPr lang="en-US" sz="3600" b="1" baseline="30000" dirty="0"/>
              <a:t>2</a:t>
            </a:r>
            <a:r>
              <a:rPr lang="en-US" sz="3600" b="1" dirty="0"/>
              <a:t>, M. A. Mamun</a:t>
            </a:r>
            <a:r>
              <a:rPr lang="en-US" sz="3600" b="1" baseline="30000" dirty="0"/>
              <a:t>2</a:t>
            </a:r>
            <a:endParaRPr lang="en-US" sz="3600" b="1" dirty="0"/>
          </a:p>
          <a:p>
            <a:pPr algn="ctr">
              <a:lnSpc>
                <a:spcPct val="150000"/>
              </a:lnSpc>
            </a:pPr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Department of Physics, Old Dominion University, Norfolk, Virginia 23529, USA</a:t>
            </a:r>
          </a:p>
          <a:p>
            <a:pPr algn="ctr"/>
            <a:r>
              <a:rPr lang="en-US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Thomas Jefferson National Accelerator Facility, Newport News, Virginia 23606, USA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A5DD740-4E19-3341-BD2E-5FE81DD68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418" y="2916399"/>
            <a:ext cx="3902860" cy="21965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BE57AA4-AA56-A043-83EC-E25DE4AC89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418" y="732710"/>
            <a:ext cx="4569057" cy="24635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F27891-3CA9-E54C-AEAA-122A0F438A6B}"/>
              </a:ext>
            </a:extLst>
          </p:cNvPr>
          <p:cNvGrpSpPr/>
          <p:nvPr/>
        </p:nvGrpSpPr>
        <p:grpSpPr>
          <a:xfrm>
            <a:off x="300338" y="41148000"/>
            <a:ext cx="32317723" cy="2057400"/>
            <a:chOff x="295877" y="38328600"/>
            <a:chExt cx="32317723" cy="24384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5A8C911-A4F6-3F4D-82FD-B074945E7C7E}"/>
                </a:ext>
              </a:extLst>
            </p:cNvPr>
            <p:cNvSpPr/>
            <p:nvPr/>
          </p:nvSpPr>
          <p:spPr>
            <a:xfrm>
              <a:off x="295877" y="38328600"/>
              <a:ext cx="32317723" cy="243840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ADA436E-BD91-2E41-8533-8D8330A53420}"/>
                </a:ext>
              </a:extLst>
            </p:cNvPr>
            <p:cNvSpPr txBox="1"/>
            <p:nvPr/>
          </p:nvSpPr>
          <p:spPr>
            <a:xfrm>
              <a:off x="8633007" y="38836493"/>
              <a:ext cx="16447390" cy="14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Calibri"/>
                </a:rPr>
                <a:t>Acknowledgement: This work is supported by the Department of Energy, Laboratory Directed Research and Development funding, under contract DE-AC05-06OR23177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2FF1F81B-DD12-8B4E-A1B8-1BEFEFCBB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89" y="39149963"/>
              <a:ext cx="5353551" cy="96510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C7D7062-C429-404B-A221-F7364F2E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6403" y="38914658"/>
              <a:ext cx="5120640" cy="1435719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5B3D526-D0F0-2A44-A266-B335D4917FB9}"/>
              </a:ext>
            </a:extLst>
          </p:cNvPr>
          <p:cNvSpPr/>
          <p:nvPr/>
        </p:nvSpPr>
        <p:spPr>
          <a:xfrm>
            <a:off x="732275" y="10210800"/>
            <a:ext cx="17022325" cy="90933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8C9B1-62D9-5C4C-A77B-4C37061D42D1}"/>
              </a:ext>
            </a:extLst>
          </p:cNvPr>
          <p:cNvSpPr txBox="1"/>
          <p:nvPr/>
        </p:nvSpPr>
        <p:spPr>
          <a:xfrm>
            <a:off x="7936396" y="10305796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Beam Line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432F731C-B2A8-4C4B-BC87-7B1DF195A8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36" y="11130506"/>
            <a:ext cx="6179945" cy="396289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282896-DB32-0546-AD92-A3DFF0929BE1}"/>
              </a:ext>
            </a:extLst>
          </p:cNvPr>
          <p:cNvSpPr/>
          <p:nvPr/>
        </p:nvSpPr>
        <p:spPr>
          <a:xfrm>
            <a:off x="17986393" y="9997456"/>
            <a:ext cx="14017607" cy="9306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E54F6-82C6-2C48-B1DB-2D9CE2FC3189}"/>
              </a:ext>
            </a:extLst>
          </p:cNvPr>
          <p:cNvSpPr txBox="1"/>
          <p:nvPr/>
        </p:nvSpPr>
        <p:spPr>
          <a:xfrm>
            <a:off x="24418361" y="10134646"/>
            <a:ext cx="306205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Modelling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5427C0-098E-2D46-BA10-56165A464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53389" y="11341880"/>
            <a:ext cx="6013921" cy="3598357"/>
          </a:xfrm>
          <a:prstGeom prst="rect">
            <a:avLst/>
          </a:prstGeom>
          <a:ln w="3175">
            <a:solidFill>
              <a:schemeClr val="tx1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131AFB-C654-D148-B0F2-A485613D310C}"/>
              </a:ext>
            </a:extLst>
          </p:cNvPr>
          <p:cNvSpPr txBox="1"/>
          <p:nvPr/>
        </p:nvSpPr>
        <p:spPr>
          <a:xfrm>
            <a:off x="30067363" y="43348360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sajini@jlab.org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8BB57E-1FDA-5244-83DB-AE0507486F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25619" y="15539974"/>
            <a:ext cx="3330688" cy="167627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graphicFrame>
        <p:nvGraphicFramePr>
          <p:cNvPr id="207" name="Object 206">
            <a:extLst>
              <a:ext uri="{FF2B5EF4-FFF2-40B4-BE49-F238E27FC236}">
                <a16:creationId xmlns:a16="http://schemas.microsoft.com/office/drawing/2014/main" id="{C93191AD-B129-1E48-9428-56E105CBB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31135"/>
              </p:ext>
            </p:extLst>
          </p:nvPr>
        </p:nvGraphicFramePr>
        <p:xfrm>
          <a:off x="22644878" y="15609812"/>
          <a:ext cx="3043730" cy="73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14" imgW="1777680" imgH="393480" progId="Equation.3">
                  <p:embed/>
                </p:oleObj>
              </mc:Choice>
              <mc:Fallback>
                <p:oleObj name="Equation" r:id="rId14" imgW="1777680" imgH="39348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4878" y="15609812"/>
                        <a:ext cx="3043730" cy="732382"/>
                      </a:xfrm>
                      <a:prstGeom prst="rect">
                        <a:avLst/>
                      </a:prstGeom>
                      <a:solidFill>
                        <a:srgbClr val="A1E75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0317ADE-B81E-3949-8999-26612A41A0D4}"/>
                  </a:ext>
                </a:extLst>
              </p:cNvPr>
              <p:cNvSpPr txBox="1"/>
              <p:nvPr/>
            </p:nvSpPr>
            <p:spPr>
              <a:xfrm>
                <a:off x="22563288" y="16799394"/>
                <a:ext cx="361131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chemeClr val="tx2">
                        <a:lumMod val="10000"/>
                      </a:schemeClr>
                    </a:solidFill>
                    <a:latin typeface="Cambria Math" charset="0"/>
                  </a:rPr>
                  <a:t> </a:t>
                </a:r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  <a:latin typeface="Cambria Math" charset="0"/>
                  </a:rPr>
                  <a:t>: beam radius at slit 1</a:t>
                </a:r>
                <a:endParaRPr lang="en-US" sz="1800" i="1" dirty="0">
                  <a:solidFill>
                    <a:schemeClr val="tx2">
                      <a:lumMod val="10000"/>
                    </a:schemeClr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chemeClr val="tx2">
                        <a:lumMod val="10000"/>
                      </a:schemeClr>
                    </a:solidFill>
                    <a:latin typeface="Cambria Math" charset="0"/>
                  </a:rPr>
                  <a:t> </a:t>
                </a:r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  <a:latin typeface="Cambria Math" charset="0"/>
                  </a:rPr>
                  <a:t>: beam radius at slit 2</a:t>
                </a:r>
                <a:endParaRPr lang="en-US" sz="1800" i="1" dirty="0">
                  <a:solidFill>
                    <a:schemeClr val="tx2">
                      <a:lumMod val="10000"/>
                    </a:schemeClr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</a:rPr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</a:rPr>
                  <a:t>: laser </a:t>
                </a:r>
                <a:r>
                  <a:rPr lang="en-US" sz="1800" dirty="0" err="1">
                    <a:solidFill>
                      <a:schemeClr val="tx2">
                        <a:lumMod val="10000"/>
                      </a:schemeClr>
                    </a:solidFill>
                  </a:rPr>
                  <a:t>rms</a:t>
                </a:r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</a:rPr>
                  <a:t> size</a:t>
                </a:r>
              </a:p>
              <a:p>
                <a14:m>
                  <m:oMath xmlns:m="http://schemas.openxmlformats.org/officeDocument/2006/math">
                    <m:r>
                      <a:rPr lang="el-GR" sz="1800" i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</a:rPr>
                  <a:t>  : rotation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</a:rPr>
                  <a:t>= 693 </a:t>
                </a:r>
                <a:r>
                  <a:rPr lang="en-US" sz="1800" dirty="0" err="1">
                    <a:solidFill>
                      <a:schemeClr val="tx2">
                        <a:lumMod val="10000"/>
                      </a:schemeClr>
                    </a:solidFill>
                  </a:rPr>
                  <a:t>keV</a:t>
                </a:r>
                <a:r>
                  <a:rPr lang="en-US" sz="1800" dirty="0">
                    <a:solidFill>
                      <a:schemeClr val="tx2">
                        <a:lumMod val="10000"/>
                      </a:schemeClr>
                    </a:solidFill>
                  </a:rPr>
                  <a:t>/c</a:t>
                </a:r>
                <a:endParaRPr lang="en-US" sz="1800" dirty="0"/>
              </a:p>
            </p:txBody>
          </p:sp>
        </mc:Choice>
        <mc:Fallback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D0317ADE-B81E-3949-8999-26612A41A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288" y="16799394"/>
                <a:ext cx="3611310" cy="1754326"/>
              </a:xfrm>
              <a:prstGeom prst="rect">
                <a:avLst/>
              </a:prstGeom>
              <a:blipFill>
                <a:blip r:embed="rId16"/>
                <a:stretch>
                  <a:fillRect t="-1439" r="-351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EFAEDD7-981F-2C47-B12D-2EC170A7C637}"/>
                  </a:ext>
                </a:extLst>
              </p:cNvPr>
              <p:cNvSpPr txBox="1"/>
              <p:nvPr/>
            </p:nvSpPr>
            <p:spPr>
              <a:xfrm>
                <a:off x="25261140" y="16127420"/>
                <a:ext cx="5219528" cy="80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𝑟𝑜𝑡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mr-IN" sz="24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EFAEDD7-981F-2C47-B12D-2EC170A7C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40" y="16127420"/>
                <a:ext cx="5219528" cy="803938"/>
              </a:xfrm>
              <a:prstGeom prst="rect">
                <a:avLst/>
              </a:prstGeom>
              <a:blipFill>
                <a:blip r:embed="rId1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C071F2B-A787-534E-BC2B-73D7C86199AF}"/>
                  </a:ext>
                </a:extLst>
              </p:cNvPr>
              <p:cNvSpPr txBox="1"/>
              <p:nvPr/>
            </p:nvSpPr>
            <p:spPr>
              <a:xfrm>
                <a:off x="26116166" y="15545801"/>
                <a:ext cx="3896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 formula to 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𝜑</m:t>
                    </m:r>
                    <m:r>
                      <a:rPr lang="en-US" sz="2400" b="0" i="1" smtClean="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: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C071F2B-A787-534E-BC2B-73D7C861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166" y="15545801"/>
                <a:ext cx="3896496" cy="461665"/>
              </a:xfrm>
              <a:prstGeom prst="rect">
                <a:avLst/>
              </a:prstGeom>
              <a:blipFill>
                <a:blip r:embed="rId18"/>
                <a:stretch>
                  <a:fillRect l="-2273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6AA51F3-B719-9F4B-AB4E-00CF8F96698E}"/>
                  </a:ext>
                </a:extLst>
              </p:cNvPr>
              <p:cNvSpPr txBox="1"/>
              <p:nvPr/>
            </p:nvSpPr>
            <p:spPr>
              <a:xfrm>
                <a:off x="26406391" y="17164080"/>
                <a:ext cx="4577012" cy="156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When beam converging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mr-IN" sz="160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0  </m:t>
                    </m:r>
                    <m:r>
                      <a:rPr lang="is-IS" sz="1600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lang="mr-IN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𝑟𝑜𝑡</m:t>
                        </m:r>
                      </m:sub>
                    </m:sSub>
                    <m:r>
                      <a:rPr lang="mr-IN" sz="160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mr-IN" sz="160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endParaRPr lang="en-US" sz="1600" dirty="0">
                  <a:solidFill>
                    <a:srgbClr val="7030A0"/>
                  </a:solidFill>
                  <a:ea typeface="Cambria Math" charset="0"/>
                  <a:cs typeface="Cambria Math" charset="0"/>
                </a:endParaRP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When beam is at waist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  <m:r>
                      <a:rPr lang="en-US" sz="1600" b="0" i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lang="is-IS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1600" i="1" dirty="0">
                    <a:solidFill>
                      <a:srgbClr val="7030A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:r>
                  <a:rPr lang="en-US" sz="1600" dirty="0">
                    <a:solidFill>
                      <a:srgbClr val="7030A0"/>
                    </a:solidFill>
                    <a:ea typeface="Cambria Math" charset="0"/>
                    <a:cs typeface="Cambria Math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mr-IN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𝑟𝑜𝑡</m:t>
                        </m:r>
                      </m:sub>
                    </m:sSub>
                    <m:r>
                      <a:rPr lang="mr-IN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f>
                      <m:fPr>
                        <m:ctrlPr>
                          <a:rPr lang="mr-I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7030A0"/>
                  </a:solidFill>
                </a:endParaRP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When beam diverging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mr-IN" sz="160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0 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 </m:t>
                    </m:r>
                    <m:r>
                      <a:rPr lang="is-IS" sz="1600" i="1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1600" i="1" dirty="0">
                    <a:solidFill>
                      <a:srgbClr val="7030A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:r>
                  <a:rPr lang="en-US" sz="1600" dirty="0">
                    <a:solidFill>
                      <a:srgbClr val="7030A0"/>
                    </a:solidFill>
                    <a:ea typeface="Cambria Math" charset="0"/>
                    <a:cs typeface="Cambria Math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mr-IN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𝑟𝑜𝑡</m:t>
                        </m:r>
                      </m:sub>
                    </m:sSub>
                    <m:r>
                      <a:rPr lang="mr-IN" sz="1600" i="1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f>
                      <m:fPr>
                        <m:ctrlPr>
                          <a:rPr lang="mr-IN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solidFill>
                    <a:srgbClr val="7030A0"/>
                  </a:solidFill>
                  <a:ea typeface="Cambria Math" charset="0"/>
                  <a:cs typeface="Cambria Math" charset="0"/>
                </a:endParaRPr>
              </a:p>
              <a:p>
                <a:endParaRPr lang="en-US" sz="16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6AA51F3-B719-9F4B-AB4E-00CF8F966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6391" y="17164080"/>
                <a:ext cx="4577012" cy="1564659"/>
              </a:xfrm>
              <a:prstGeom prst="rect">
                <a:avLst/>
              </a:prstGeom>
              <a:blipFill>
                <a:blip r:embed="rId19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87AAF7C-C8CA-564D-A6D5-C89381BD4C2B}"/>
              </a:ext>
            </a:extLst>
          </p:cNvPr>
          <p:cNvGrpSpPr/>
          <p:nvPr/>
        </p:nvGrpSpPr>
        <p:grpSpPr>
          <a:xfrm>
            <a:off x="8373366" y="11352367"/>
            <a:ext cx="8619234" cy="3757319"/>
            <a:chOff x="8373366" y="11352367"/>
            <a:chExt cx="8619234" cy="3757319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524CE80-F174-654F-9EB1-2407D05A1D22}"/>
                </a:ext>
              </a:extLst>
            </p:cNvPr>
            <p:cNvGrpSpPr/>
            <p:nvPr/>
          </p:nvGrpSpPr>
          <p:grpSpPr>
            <a:xfrm>
              <a:off x="8373366" y="11352367"/>
              <a:ext cx="8619234" cy="3757319"/>
              <a:chOff x="61865" y="1616293"/>
              <a:chExt cx="8619234" cy="3757319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B0D60C8-6C48-0544-9A36-18CAA608EBE2}"/>
                  </a:ext>
                </a:extLst>
              </p:cNvPr>
              <p:cNvGrpSpPr/>
              <p:nvPr/>
            </p:nvGrpSpPr>
            <p:grpSpPr>
              <a:xfrm>
                <a:off x="61865" y="1616293"/>
                <a:ext cx="8619234" cy="3586069"/>
                <a:chOff x="222342" y="591234"/>
                <a:chExt cx="8619234" cy="3586069"/>
              </a:xfrm>
            </p:grpSpPr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C724CA47-44F1-BF42-8C12-600BD67AAE55}"/>
                    </a:ext>
                  </a:extLst>
                </p:cNvPr>
                <p:cNvPicPr/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76" name="Straight Arrow Connector 175">
                  <a:extLst>
                    <a:ext uri="{FF2B5EF4-FFF2-40B4-BE49-F238E27FC236}">
                      <a16:creationId xmlns:a16="http://schemas.microsoft.com/office/drawing/2014/main" id="{D9409D77-72C6-9C44-AF10-1B63FD279F21}"/>
                    </a:ext>
                  </a:extLst>
                </p:cNvPr>
                <p:cNvCxnSpPr>
                  <a:stCxn id="177" idx="2"/>
                </p:cNvCxnSpPr>
                <p:nvPr/>
              </p:nvCxnSpPr>
              <p:spPr>
                <a:xfrm flipH="1">
                  <a:off x="838200" y="2225188"/>
                  <a:ext cx="1219201" cy="28941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3AE7A7AE-DE68-3648-97FE-3173EB7DC713}"/>
                    </a:ext>
                  </a:extLst>
                </p:cNvPr>
                <p:cNvSpPr txBox="1"/>
                <p:nvPr/>
              </p:nvSpPr>
              <p:spPr>
                <a:xfrm>
                  <a:off x="1609201" y="1517302"/>
                  <a:ext cx="8963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00B050"/>
                      </a:solidFill>
                    </a:rPr>
                    <a:t>Green</a:t>
                  </a:r>
                </a:p>
                <a:p>
                  <a:pPr algn="ctr"/>
                  <a:r>
                    <a:rPr lang="en-US" sz="2000" dirty="0">
                      <a:solidFill>
                        <a:srgbClr val="00B050"/>
                      </a:solidFill>
                    </a:rPr>
                    <a:t>Laser</a:t>
                  </a:r>
                </a:p>
              </p:txBody>
            </p:sp>
            <p:cxnSp>
              <p:nvCxnSpPr>
                <p:cNvPr id="178" name="Straight Arrow Connector 177">
                  <a:extLst>
                    <a:ext uri="{FF2B5EF4-FFF2-40B4-BE49-F238E27FC236}">
                      <a16:creationId xmlns:a16="http://schemas.microsoft.com/office/drawing/2014/main" id="{8C821655-86F7-2743-8128-4845407EFD8F}"/>
                    </a:ext>
                  </a:extLst>
                </p:cNvPr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E7C5D987-7F1B-5E4F-B624-4385685EDB1B}"/>
                    </a:ext>
                  </a:extLst>
                </p:cNvPr>
                <p:cNvSpPr txBox="1"/>
                <p:nvPr/>
              </p:nvSpPr>
              <p:spPr>
                <a:xfrm>
                  <a:off x="350983" y="1286024"/>
                  <a:ext cx="11544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Cathode</a:t>
                  </a:r>
                </a:p>
              </p:txBody>
            </p:sp>
            <p:cxnSp>
              <p:nvCxnSpPr>
                <p:cNvPr id="180" name="Straight Arrow Connector 179">
                  <a:extLst>
                    <a:ext uri="{FF2B5EF4-FFF2-40B4-BE49-F238E27FC236}">
                      <a16:creationId xmlns:a16="http://schemas.microsoft.com/office/drawing/2014/main" id="{2E468AAC-49D7-BB46-9EAC-E568FC73C191}"/>
                    </a:ext>
                  </a:extLst>
                </p:cNvPr>
                <p:cNvCxnSpPr>
                  <a:stCxn id="181" idx="2"/>
                </p:cNvCxnSpPr>
                <p:nvPr/>
              </p:nvCxnSpPr>
              <p:spPr>
                <a:xfrm flipH="1">
                  <a:off x="1189612" y="2055911"/>
                  <a:ext cx="64120" cy="22414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04DBD2FC-CE71-FC4A-A70E-BCAC83C96489}"/>
                    </a:ext>
                  </a:extLst>
                </p:cNvPr>
                <p:cNvSpPr txBox="1"/>
                <p:nvPr/>
              </p:nvSpPr>
              <p:spPr>
                <a:xfrm>
                  <a:off x="790303" y="1655801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Anode</a:t>
                  </a:r>
                </a:p>
              </p:txBody>
            </p: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53705545-31A9-6648-98B8-77DED8B0EE9A}"/>
                    </a:ext>
                  </a:extLst>
                </p:cNvPr>
                <p:cNvCxnSpPr>
                  <a:stCxn id="183" idx="0"/>
                </p:cNvCxnSpPr>
                <p:nvPr/>
              </p:nvCxnSpPr>
              <p:spPr>
                <a:xfrm flipH="1" flipV="1">
                  <a:off x="838200" y="2613218"/>
                  <a:ext cx="267557" cy="3623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83A45549-0EC2-684B-BC17-6C247BBC384F}"/>
                    </a:ext>
                  </a:extLst>
                </p:cNvPr>
                <p:cNvSpPr txBox="1"/>
                <p:nvPr/>
              </p:nvSpPr>
              <p:spPr>
                <a:xfrm>
                  <a:off x="222342" y="2975557"/>
                  <a:ext cx="176683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>
                      <a:sym typeface="Wingdings" pitchFamily="2" charset="2"/>
                    </a:rPr>
                    <a:t>K</a:t>
                  </a:r>
                  <a:r>
                    <a:rPr lang="en-US" altLang="ja-JP" sz="2000" baseline="-25000" dirty="0">
                      <a:sym typeface="Wingdings" pitchFamily="2" charset="2"/>
                    </a:rPr>
                    <a:t>2</a:t>
                  </a:r>
                  <a:r>
                    <a:rPr lang="en-US" altLang="ja-JP" sz="2000" dirty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sz="2000" dirty="0">
                      <a:sym typeface="Wingdings" pitchFamily="2" charset="2"/>
                    </a:rPr>
                    <a:t>Photocathode</a:t>
                  </a:r>
                  <a:endParaRPr lang="en-US" sz="2000" dirty="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33606848-0CB3-1C4C-9419-5755A7947F1D}"/>
                    </a:ext>
                  </a:extLst>
                </p:cNvPr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BB04051-9360-D549-81A9-F507D22A50EE}"/>
                    </a:ext>
                  </a:extLst>
                </p:cNvPr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86" name="Straight Arrow Connector 185">
                  <a:extLst>
                    <a:ext uri="{FF2B5EF4-FFF2-40B4-BE49-F238E27FC236}">
                      <a16:creationId xmlns:a16="http://schemas.microsoft.com/office/drawing/2014/main" id="{D9608FF1-C023-BD4D-992D-5B954C6EA1CB}"/>
                    </a:ext>
                  </a:extLst>
                </p:cNvPr>
                <p:cNvCxnSpPr>
                  <a:stCxn id="187" idx="1"/>
                  <a:endCxn id="184" idx="3"/>
                </p:cNvCxnSpPr>
                <p:nvPr/>
              </p:nvCxnSpPr>
              <p:spPr>
                <a:xfrm flipH="1">
                  <a:off x="1214617" y="945177"/>
                  <a:ext cx="431673" cy="2040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D7072D47-FB58-BA4E-A639-5AEE4B3FE32C}"/>
                    </a:ext>
                  </a:extLst>
                </p:cNvPr>
                <p:cNvSpPr txBox="1"/>
                <p:nvPr/>
              </p:nvSpPr>
              <p:spPr>
                <a:xfrm>
                  <a:off x="1646290" y="591234"/>
                  <a:ext cx="1184941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C00000"/>
                      </a:solidFill>
                    </a:rPr>
                    <a:t>Cathode</a:t>
                  </a:r>
                </a:p>
                <a:p>
                  <a:pPr algn="ctr"/>
                  <a:r>
                    <a:rPr lang="en-US" sz="2000" dirty="0">
                      <a:solidFill>
                        <a:srgbClr val="C00000"/>
                      </a:solidFill>
                    </a:rPr>
                    <a:t>Solenoid</a:t>
                  </a: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D71CFCE-7526-114A-8566-03917EA1A19C}"/>
                    </a:ext>
                  </a:extLst>
                </p:cNvPr>
                <p:cNvSpPr/>
                <p:nvPr/>
              </p:nvSpPr>
              <p:spPr>
                <a:xfrm>
                  <a:off x="442197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89" name="Straight Arrow Connector 188">
                  <a:extLst>
                    <a:ext uri="{FF2B5EF4-FFF2-40B4-BE49-F238E27FC236}">
                      <a16:creationId xmlns:a16="http://schemas.microsoft.com/office/drawing/2014/main" id="{825C6EF8-EBFF-E746-8025-A43A14B29A26}"/>
                    </a:ext>
                  </a:extLst>
                </p:cNvPr>
                <p:cNvCxnSpPr/>
                <p:nvPr/>
              </p:nvCxnSpPr>
              <p:spPr>
                <a:xfrm>
                  <a:off x="4498176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CAEFF184-7D97-F74A-9D7D-FBEE0259034F}"/>
                    </a:ext>
                  </a:extLst>
                </p:cNvPr>
                <p:cNvSpPr txBox="1"/>
                <p:nvPr/>
              </p:nvSpPr>
              <p:spPr>
                <a:xfrm>
                  <a:off x="4040976" y="787843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Diagnostic Cross 1</a:t>
                  </a:r>
                </a:p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(Slit + YAG Screen)</a:t>
                  </a: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80A53D0C-D95F-B944-B308-8C0EA5A4BF0A}"/>
                    </a:ext>
                  </a:extLst>
                </p:cNvPr>
                <p:cNvSpPr/>
                <p:nvPr/>
              </p:nvSpPr>
              <p:spPr>
                <a:xfrm>
                  <a:off x="518397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E40E1447-4468-5740-A589-BE47E9390109}"/>
                    </a:ext>
                  </a:extLst>
                </p:cNvPr>
                <p:cNvSpPr/>
                <p:nvPr/>
              </p:nvSpPr>
              <p:spPr>
                <a:xfrm>
                  <a:off x="7393776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197" name="Straight Arrow Connector 196">
                  <a:extLst>
                    <a:ext uri="{FF2B5EF4-FFF2-40B4-BE49-F238E27FC236}">
                      <a16:creationId xmlns:a16="http://schemas.microsoft.com/office/drawing/2014/main" id="{56A50B5B-D4B6-6441-967E-240EB4CD2D76}"/>
                    </a:ext>
                  </a:extLst>
                </p:cNvPr>
                <p:cNvCxnSpPr/>
                <p:nvPr/>
              </p:nvCxnSpPr>
              <p:spPr>
                <a:xfrm flipH="1" flipV="1">
                  <a:off x="5260176" y="3054383"/>
                  <a:ext cx="1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559AC1DB-46CD-AA47-9B5D-806E371D9EF8}"/>
                    </a:ext>
                  </a:extLst>
                </p:cNvPr>
                <p:cNvCxnSpPr/>
                <p:nvPr/>
              </p:nvCxnSpPr>
              <p:spPr>
                <a:xfrm>
                  <a:off x="7469976" y="1397443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225125-9CEB-4943-BDB0-CABE0A4FB918}"/>
                    </a:ext>
                  </a:extLst>
                </p:cNvPr>
                <p:cNvSpPr txBox="1"/>
                <p:nvPr/>
              </p:nvSpPr>
              <p:spPr>
                <a:xfrm>
                  <a:off x="4304369" y="3469417"/>
                  <a:ext cx="240360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Diagnostic Cross 2</a:t>
                  </a:r>
                </a:p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(Slit + YAG Screen)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99CF6A6A-2074-7542-A08E-0682DD01ACA2}"/>
                    </a:ext>
                  </a:extLst>
                </p:cNvPr>
                <p:cNvSpPr txBox="1"/>
                <p:nvPr/>
              </p:nvSpPr>
              <p:spPr>
                <a:xfrm>
                  <a:off x="6504077" y="711643"/>
                  <a:ext cx="233749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Diagnostic Cross 3</a:t>
                  </a:r>
                </a:p>
                <a:p>
                  <a:pPr algn="ctr"/>
                  <a:r>
                    <a:rPr lang="en-US" sz="2000" dirty="0">
                      <a:solidFill>
                        <a:srgbClr val="7030A0"/>
                      </a:solidFill>
                    </a:rPr>
                    <a:t>(YAG Screen)</a:t>
                  </a:r>
                </a:p>
              </p:txBody>
            </p:sp>
          </p:grp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B2F92B1-2743-8E4D-8060-A74803DD2655}"/>
                  </a:ext>
                </a:extLst>
              </p:cNvPr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67940D-E52F-814F-BB90-124BDBBACA58}"/>
                  </a:ext>
                </a:extLst>
              </p:cNvPr>
              <p:cNvSpPr/>
              <p:nvPr/>
            </p:nvSpPr>
            <p:spPr>
              <a:xfrm>
                <a:off x="5633099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645D937F-35DA-FB4E-9DA6-E8AE7735D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08899" y="4145252"/>
                <a:ext cx="0" cy="5204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41925A0-2A23-CA4C-8D52-9BD5180FFA23}"/>
                  </a:ext>
                </a:extLst>
              </p:cNvPr>
              <p:cNvSpPr txBox="1"/>
              <p:nvPr/>
            </p:nvSpPr>
            <p:spPr>
              <a:xfrm>
                <a:off x="1709731" y="4665726"/>
                <a:ext cx="22469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Injector Focusing</a:t>
                </a:r>
              </a:p>
              <a:p>
                <a:pPr algn="ctr"/>
                <a:r>
                  <a:rPr lang="en-US" sz="2000" dirty="0"/>
                  <a:t> Solenoid</a:t>
                </a:r>
              </a:p>
            </p:txBody>
          </p:sp>
        </p:grp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0615DA4C-DD6A-3A4B-96AA-8DDB5D3DA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2400" y="13868400"/>
              <a:ext cx="0" cy="520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57625A72-D112-6942-874E-E87B9BC41278}"/>
                </a:ext>
              </a:extLst>
            </p:cNvPr>
            <p:cNvSpPr/>
            <p:nvPr/>
          </p:nvSpPr>
          <p:spPr>
            <a:xfrm>
              <a:off x="11506200" y="12801600"/>
              <a:ext cx="152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EA3D27-7569-F74B-A9DA-8566AB188D52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00" y="13254950"/>
              <a:ext cx="800100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E905716-5441-A248-8AA2-B112DC727737}"/>
              </a:ext>
            </a:extLst>
          </p:cNvPr>
          <p:cNvSpPr/>
          <p:nvPr/>
        </p:nvSpPr>
        <p:spPr>
          <a:xfrm>
            <a:off x="21717446" y="19678502"/>
            <a:ext cx="10254057" cy="7961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8B1643-9B08-D54E-B5AE-34EB2830B227}"/>
              </a:ext>
            </a:extLst>
          </p:cNvPr>
          <p:cNvSpPr txBox="1"/>
          <p:nvPr/>
        </p:nvSpPr>
        <p:spPr>
          <a:xfrm>
            <a:off x="22827367" y="19968375"/>
            <a:ext cx="6694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Mismatch Oscillations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4AAC0-F051-3C4D-B350-1BE10001FC1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243631" y="21116358"/>
            <a:ext cx="7477733" cy="3888421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29FB75E-264C-1E4D-A098-B12F252C43B4}"/>
              </a:ext>
            </a:extLst>
          </p:cNvPr>
          <p:cNvSpPr/>
          <p:nvPr/>
        </p:nvSpPr>
        <p:spPr>
          <a:xfrm>
            <a:off x="732275" y="27972498"/>
            <a:ext cx="23023410" cy="1257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BD2D1-F023-4142-B2A4-4C549F50DB3F}"/>
              </a:ext>
            </a:extLst>
          </p:cNvPr>
          <p:cNvSpPr txBox="1"/>
          <p:nvPr/>
        </p:nvSpPr>
        <p:spPr>
          <a:xfrm>
            <a:off x="1485236" y="35497816"/>
            <a:ext cx="1788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Rotation Angle Variations with the Gun Solenoid Currents</a:t>
            </a:r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337711"/>
              </p:ext>
            </p:extLst>
          </p:nvPr>
        </p:nvGraphicFramePr>
        <p:xfrm>
          <a:off x="1066676" y="30861954"/>
          <a:ext cx="8589814" cy="42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9B5F0E0-51ED-EA4E-B926-6C6BD2513BB4}"/>
              </a:ext>
            </a:extLst>
          </p:cNvPr>
          <p:cNvSpPr/>
          <p:nvPr/>
        </p:nvSpPr>
        <p:spPr>
          <a:xfrm>
            <a:off x="24157323" y="28041600"/>
            <a:ext cx="7814182" cy="1264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1AA36-63F3-B04D-8720-2D04FC0B45E3}"/>
              </a:ext>
            </a:extLst>
          </p:cNvPr>
          <p:cNvSpPr txBox="1"/>
          <p:nvPr/>
        </p:nvSpPr>
        <p:spPr>
          <a:xfrm>
            <a:off x="24811286" y="28536838"/>
            <a:ext cx="6758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Summary and Outlook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F69249-9546-CC44-B52D-7E975CE5578A}"/>
              </a:ext>
            </a:extLst>
          </p:cNvPr>
          <p:cNvSpPr txBox="1"/>
          <p:nvPr/>
        </p:nvSpPr>
        <p:spPr>
          <a:xfrm>
            <a:off x="8886898" y="28048803"/>
            <a:ext cx="9022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/>
              <a:t>Measurements vs Simulations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DEE09F4-0368-7A47-AA98-D0EA878EC576}"/>
              </a:ext>
            </a:extLst>
          </p:cNvPr>
          <p:cNvSpPr/>
          <p:nvPr/>
        </p:nvSpPr>
        <p:spPr>
          <a:xfrm>
            <a:off x="732274" y="19678502"/>
            <a:ext cx="20679925" cy="79612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E0C02-2BEC-CC44-A70A-BBEC8BC07705}"/>
              </a:ext>
            </a:extLst>
          </p:cNvPr>
          <p:cNvSpPr txBox="1"/>
          <p:nvPr/>
        </p:nvSpPr>
        <p:spPr>
          <a:xfrm>
            <a:off x="7266413" y="19798978"/>
            <a:ext cx="3950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chemeClr val="tx1">
                    <a:lumMod val="75000"/>
                  </a:schemeClr>
                </a:solidFill>
              </a:rPr>
              <a:t>Beam Profile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C5D86-044C-0C48-9708-075D350AFCD4}"/>
              </a:ext>
            </a:extLst>
          </p:cNvPr>
          <p:cNvSpPr txBox="1"/>
          <p:nvPr/>
        </p:nvSpPr>
        <p:spPr>
          <a:xfrm>
            <a:off x="17878440" y="3034531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GPT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16FA2F-F0D3-AC4D-9060-B3C3DE4078B8}"/>
              </a:ext>
            </a:extLst>
          </p:cNvPr>
          <p:cNvSpPr txBox="1"/>
          <p:nvPr/>
        </p:nvSpPr>
        <p:spPr>
          <a:xfrm>
            <a:off x="5823164" y="3013179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ASTRA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29F6B03-B5FA-374D-A6AC-76EBC357F40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82" y="31002542"/>
            <a:ext cx="8014896" cy="40559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B6B8DA-AFBB-4045-9B26-169FF50C818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466" y="36293782"/>
            <a:ext cx="8116710" cy="396429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307CB835-AA3C-E94B-8CB9-C5699E60ADD1}"/>
              </a:ext>
            </a:extLst>
          </p:cNvPr>
          <p:cNvSpPr txBox="1"/>
          <p:nvPr/>
        </p:nvSpPr>
        <p:spPr>
          <a:xfrm>
            <a:off x="1273642" y="29159515"/>
            <a:ext cx="1788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10000"/>
                  </a:schemeClr>
                </a:solidFill>
              </a:rPr>
              <a:t>Beam Size Variations with the Gun Solenoid Currents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24C770-267F-9647-AB7B-FF5F7BEB1468}"/>
              </a:ext>
            </a:extLst>
          </p:cNvPr>
          <p:cNvSpPr txBox="1"/>
          <p:nvPr/>
        </p:nvSpPr>
        <p:spPr>
          <a:xfrm>
            <a:off x="21196478" y="31259023"/>
            <a:ext cx="322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2D Electric Field </a:t>
            </a:r>
          </a:p>
          <a:p>
            <a:r>
              <a:rPr lang="en-US" sz="1800" dirty="0"/>
              <a:t>1D Magnetic Field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EB0304-7D33-D046-AECC-6D5FB56C587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162278" y="11299334"/>
            <a:ext cx="5878749" cy="35703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DDB7363-6C2F-3542-9779-73D982A8E89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295" y="12072937"/>
            <a:ext cx="1176136" cy="882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8" name="Content Placeholder 4">
                <a:extLst>
                  <a:ext uri="{FF2B5EF4-FFF2-40B4-BE49-F238E27FC236}">
                    <a16:creationId xmlns:a16="http://schemas.microsoft.com/office/drawing/2014/main" id="{A491A1D0-D590-494F-9C78-043A4B09E6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8161579"/>
                  </p:ext>
                </p:extLst>
              </p:nvPr>
            </p:nvGraphicFramePr>
            <p:xfrm>
              <a:off x="2054912" y="15275243"/>
              <a:ext cx="5682539" cy="378480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0721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03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0534">
                    <a:tc>
                      <a:txBody>
                        <a:bodyPr/>
                        <a:lstStyle/>
                        <a:p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JLEIC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1272386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Bunch length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60 ps (2 cm)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Repetition</a:t>
                          </a:r>
                          <a:r>
                            <a:rPr lang="en-US" sz="1600" baseline="0" dirty="0"/>
                            <a:t> rate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43.3 MHz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Bunch</a:t>
                          </a:r>
                          <a:r>
                            <a:rPr lang="en-US" sz="1600" baseline="0" dirty="0"/>
                            <a:t> charge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3.2</a:t>
                          </a:r>
                          <a:r>
                            <a:rPr lang="en-US" sz="1600" baseline="0" dirty="0"/>
                            <a:t> </a:t>
                          </a:r>
                          <a:r>
                            <a:rPr lang="en-US" sz="1600" baseline="0" dirty="0" err="1"/>
                            <a:t>n</a:t>
                          </a:r>
                          <a:r>
                            <a:rPr lang="en-US" sz="1600" dirty="0" err="1"/>
                            <a:t>C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Peak current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53.9 A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Average current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140 mA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Transverse normalized emittance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&lt;19</a:t>
                          </a:r>
                          <a:r>
                            <a:rPr lang="en-US" sz="1600" dirty="0"/>
                            <a:t> microns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Cathode spot radius </a:t>
                          </a:r>
                          <a:r>
                            <a:rPr lang="en-US" sz="1600" dirty="0"/>
                            <a:t>– Flat-top </a:t>
                          </a:r>
                          <a:r>
                            <a:rPr lang="en-US" sz="1600" baseline="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smtClean="0"/>
                                  </m:ctrlPr>
                                </m:sSubPr>
                                <m:e>
                                  <m:r>
                                    <a:rPr lang="en-US" sz="1600"/>
                                    <m:t>𝑎</m:t>
                                  </m:r>
                                </m:e>
                                <m:sub>
                                  <m:r>
                                    <a:rPr lang="en-US" sz="1600"/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3.14 mm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Solenoid field at cathode (</a:t>
                          </a:r>
                          <a:r>
                            <a:rPr lang="en-US" sz="1600" dirty="0" err="1"/>
                            <a:t>B</a:t>
                          </a:r>
                          <a:r>
                            <a:rPr lang="en-US" sz="1600" baseline="-25000" dirty="0" err="1"/>
                            <a:t>z</a:t>
                          </a:r>
                          <a:r>
                            <a:rPr lang="en-US" sz="1600" dirty="0"/>
                            <a:t>)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0.5 </a:t>
                          </a:r>
                          <a:r>
                            <a:rPr lang="en-US" sz="1600" dirty="0" err="1"/>
                            <a:t>kG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8" name="Content Placeholder 4">
                <a:extLst>
                  <a:ext uri="{FF2B5EF4-FFF2-40B4-BE49-F238E27FC236}">
                    <a16:creationId xmlns:a16="http://schemas.microsoft.com/office/drawing/2014/main" id="{A491A1D0-D590-494F-9C78-043A4B09E6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58161579"/>
                  </p:ext>
                </p:extLst>
              </p:nvPr>
            </p:nvGraphicFramePr>
            <p:xfrm>
              <a:off x="2054912" y="15275243"/>
              <a:ext cx="5682539" cy="3784806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0721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03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0534">
                    <a:tc>
                      <a:txBody>
                        <a:bodyPr/>
                        <a:lstStyle/>
                        <a:p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latin typeface="Century Gothic" panose="020B0502020202020204" pitchFamily="34" charset="0"/>
                            </a:rPr>
                            <a:t>JLEIC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1272386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Bunch length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60 ps (2 cm)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Repetition</a:t>
                          </a:r>
                          <a:r>
                            <a:rPr lang="en-US" sz="1600" baseline="0" dirty="0"/>
                            <a:t> rate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43.3 MHz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Bunch</a:t>
                          </a:r>
                          <a:r>
                            <a:rPr lang="en-US" sz="1600" baseline="0" dirty="0"/>
                            <a:t> charge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3.2</a:t>
                          </a:r>
                          <a:r>
                            <a:rPr lang="en-US" sz="1600" baseline="0" dirty="0"/>
                            <a:t> </a:t>
                          </a:r>
                          <a:r>
                            <a:rPr lang="en-US" sz="1600" baseline="0" dirty="0" err="1"/>
                            <a:t>n</a:t>
                          </a:r>
                          <a:r>
                            <a:rPr lang="en-US" sz="1600" dirty="0" err="1"/>
                            <a:t>C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Peak current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53.9 A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Average current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140 mA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Transverse normalized emittance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aseline="0" dirty="0"/>
                            <a:t>&lt;19</a:t>
                          </a:r>
                          <a:r>
                            <a:rPr lang="en-US" sz="1600" dirty="0"/>
                            <a:t> microns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7"/>
                          <a:stretch>
                            <a:fillRect t="-709091" r="-3944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3.14 mm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20534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Solenoid field at cathode (</a:t>
                          </a:r>
                          <a:r>
                            <a:rPr lang="en-US" sz="1600" dirty="0" err="1"/>
                            <a:t>B</a:t>
                          </a:r>
                          <a:r>
                            <a:rPr lang="en-US" sz="1600" baseline="-25000" dirty="0" err="1"/>
                            <a:t>z</a:t>
                          </a:r>
                          <a:r>
                            <a:rPr lang="en-US" sz="1600" dirty="0"/>
                            <a:t>)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0.5 </a:t>
                          </a:r>
                          <a:r>
                            <a:rPr lang="en-US" sz="1600" dirty="0" err="1"/>
                            <a:t>kG</a:t>
                          </a:r>
                          <a:endParaRPr lang="en-US" sz="1600" b="0" dirty="0">
                            <a:latin typeface="Century Gothic" panose="020B0502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FE962E7E-84F9-B645-88E6-A1623959B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4866"/>
              </p:ext>
            </p:extLst>
          </p:nvPr>
        </p:nvGraphicFramePr>
        <p:xfrm>
          <a:off x="10524836" y="15757241"/>
          <a:ext cx="5195950" cy="32389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9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925">
                <a:tc>
                  <a:txBody>
                    <a:bodyPr/>
                    <a:lstStyle/>
                    <a:p>
                      <a:r>
                        <a:rPr lang="en-US" sz="1800" b="0" dirty="0"/>
                        <a:t>Max </a:t>
                      </a:r>
                      <a:r>
                        <a:rPr lang="en-US" sz="1800" b="0" dirty="0" err="1"/>
                        <a:t>B</a:t>
                      </a:r>
                      <a:r>
                        <a:rPr lang="en-US" sz="1800" b="0" baseline="-25000" dirty="0" err="1"/>
                        <a:t>z</a:t>
                      </a:r>
                      <a:r>
                        <a:rPr lang="en-US" sz="1800" b="0" baseline="-25000" dirty="0"/>
                        <a:t> </a:t>
                      </a:r>
                      <a:r>
                        <a:rPr lang="en-US" sz="1800" b="0" baseline="0" dirty="0"/>
                        <a:t>at the cathode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0.1511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44">
                <a:tc>
                  <a:txBody>
                    <a:bodyPr/>
                    <a:lstStyle/>
                    <a:p>
                      <a:r>
                        <a:rPr lang="en-US" sz="1800" dirty="0" err="1"/>
                        <a:t>xy_rms</a:t>
                      </a:r>
                      <a:r>
                        <a:rPr lang="en-US" sz="1800" dirty="0"/>
                        <a:t>,</a:t>
                      </a:r>
                      <a:r>
                        <a:rPr lang="en-US" sz="1800" baseline="0" dirty="0"/>
                        <a:t> top-hat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0.301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44">
                <a:tc>
                  <a:txBody>
                    <a:bodyPr/>
                    <a:lstStyle/>
                    <a:p>
                      <a:r>
                        <a:rPr lang="en-US" sz="1800" dirty="0" err="1"/>
                        <a:t>t_rms</a:t>
                      </a:r>
                      <a:r>
                        <a:rPr lang="en-US" sz="1800" dirty="0"/>
                        <a:t>, Gaussian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 </a:t>
                      </a:r>
                      <a:r>
                        <a:rPr lang="en-US" sz="1800" dirty="0" err="1"/>
                        <a:t>ps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02">
                <a:tc>
                  <a:txBody>
                    <a:bodyPr/>
                    <a:lstStyle/>
                    <a:p>
                      <a:r>
                        <a:rPr lang="en-US" sz="1800" dirty="0"/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 </a:t>
                      </a:r>
                      <a:r>
                        <a:rPr lang="en-US" sz="1800" dirty="0" err="1"/>
                        <a:t>nC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r>
                        <a:rPr lang="en-US" sz="1800" dirty="0"/>
                        <a:t>Gun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300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r>
                        <a:rPr lang="en-US" sz="1800" dirty="0" err="1"/>
                        <a:t>x_off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20334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r>
                        <a:rPr lang="en-US" sz="1800" dirty="0" err="1"/>
                        <a:t>y_off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10031"/>
                  </a:ext>
                </a:extLst>
              </a:tr>
              <a:tr h="388092">
                <a:tc>
                  <a:txBody>
                    <a:bodyPr/>
                    <a:lstStyle/>
                    <a:p>
                      <a:r>
                        <a:rPr lang="en-US" sz="1800" dirty="0"/>
                        <a:t>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0.56 pi mm </a:t>
                      </a:r>
                      <a:r>
                        <a:rPr lang="en-US" sz="1800" dirty="0" err="1"/>
                        <a:t>mrad</a:t>
                      </a:r>
                      <a:r>
                        <a:rPr lang="en-US" sz="1800" dirty="0"/>
                        <a:t>/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7484"/>
                  </a:ext>
                </a:extLst>
              </a:tr>
            </a:tbl>
          </a:graphicData>
        </a:graphic>
      </p:graphicFrame>
      <p:pic>
        <p:nvPicPr>
          <p:cNvPr id="60" name="Picture 59">
            <a:extLst>
              <a:ext uri="{FF2B5EF4-FFF2-40B4-BE49-F238E27FC236}">
                <a16:creationId xmlns:a16="http://schemas.microsoft.com/office/drawing/2014/main" id="{4BCC2376-8F83-4448-859E-57A0DF77849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13" y="19956675"/>
            <a:ext cx="1868088" cy="17016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614A009-E1D2-4945-948F-25193E6CA87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087" y="19940446"/>
            <a:ext cx="1874021" cy="171785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27ACAB3-1704-C74D-806A-65EB2B6D269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19" y="23878820"/>
            <a:ext cx="1727958" cy="15719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76B4C35-B24D-984B-9C18-623C1225300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23850600"/>
            <a:ext cx="1848724" cy="15802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EB83A7EC-26F4-684F-986A-356807D3B1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927" y="23850601"/>
            <a:ext cx="1905131" cy="16002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BE6B66B-B0D9-E14F-ACE0-DBD25835241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962" y="21998603"/>
            <a:ext cx="1353618" cy="131715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E9903EE-2B71-A048-B9A6-CC58457A9F8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70" y="26053679"/>
            <a:ext cx="1827168" cy="149028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75601D6-EA1C-314D-B9D8-57351FBC461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393" y="26073655"/>
            <a:ext cx="2017170" cy="147030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AB4788E-879C-E94A-9CCE-0D5DE32A076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356" y="26007014"/>
            <a:ext cx="1903364" cy="152617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75652B6-6180-7141-A2BE-9E1974B4D60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30" y="20809225"/>
            <a:ext cx="2554768" cy="177065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78099629-633D-0547-AE1A-B5F7FCF58A7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67" y="23005272"/>
            <a:ext cx="1570092" cy="141798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B3517D8E-A5AC-E041-863F-E7FE52E590A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6" y="20747406"/>
            <a:ext cx="3025726" cy="19779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E9412AA-238E-0D49-9631-4EFA320735A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49" y="23010505"/>
            <a:ext cx="3940450" cy="272884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6A9D99C-AC1D-3946-A380-7D364407305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79" y="20680481"/>
            <a:ext cx="3070429" cy="195563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AAACAD86-115B-5E49-B966-9B09648A0760}"/>
              </a:ext>
            </a:extLst>
          </p:cNvPr>
          <p:cNvSpPr txBox="1"/>
          <p:nvPr/>
        </p:nvSpPr>
        <p:spPr>
          <a:xfrm>
            <a:off x="10681601" y="23476698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Rotation angle variation of a diverging beam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8CEC303-73C7-974F-A8EE-7884E2116595}"/>
              </a:ext>
            </a:extLst>
          </p:cNvPr>
          <p:cNvSpPr txBox="1"/>
          <p:nvPr/>
        </p:nvSpPr>
        <p:spPr>
          <a:xfrm>
            <a:off x="10524836" y="25599154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10000"/>
                  </a:schemeClr>
                </a:solidFill>
              </a:rPr>
              <a:t>Rotation angle variation of a converging and diverging beam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32BBE930-44AB-9B42-98ED-AC1538398C1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51" y="22902705"/>
            <a:ext cx="2627353" cy="200472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225B76A-57DF-D74A-8D6B-6A2C4C35EB4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096177" y="20910785"/>
            <a:ext cx="4106843" cy="250692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2D0BA25-3B9F-D04D-93F7-543DEDDD6DE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7117119" y="23639227"/>
            <a:ext cx="4085901" cy="240439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9C8A6F64-2073-6041-AEDD-68301AD6A386}"/>
              </a:ext>
            </a:extLst>
          </p:cNvPr>
          <p:cNvSpPr txBox="1"/>
          <p:nvPr/>
        </p:nvSpPr>
        <p:spPr>
          <a:xfrm>
            <a:off x="9707471" y="31051973"/>
            <a:ext cx="290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1D Electric Field </a:t>
            </a:r>
          </a:p>
          <a:p>
            <a:r>
              <a:rPr lang="en-US" sz="2000" dirty="0"/>
              <a:t>1D Magnetic Field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AA7C580-3CAB-DA4E-8FD0-1A73E52B7139}"/>
              </a:ext>
            </a:extLst>
          </p:cNvPr>
          <p:cNvSpPr txBox="1"/>
          <p:nvPr/>
        </p:nvSpPr>
        <p:spPr>
          <a:xfrm>
            <a:off x="10751534" y="15303430"/>
            <a:ext cx="2961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Simulation Parameters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radeshow">
  <a:themeElements>
    <a:clrScheme name="odu palette">
      <a:dk1>
        <a:srgbClr val="140678"/>
      </a:dk1>
      <a:lt1>
        <a:srgbClr val="004C99"/>
      </a:lt1>
      <a:dk2>
        <a:srgbClr val="6885D8"/>
      </a:dk2>
      <a:lt2>
        <a:srgbClr val="E5E4DF"/>
      </a:lt2>
      <a:accent1>
        <a:srgbClr val="366BE0"/>
      </a:accent1>
      <a:accent2>
        <a:srgbClr val="BFBFBF"/>
      </a:accent2>
      <a:accent3>
        <a:srgbClr val="7F7F7F"/>
      </a:accent3>
      <a:accent4>
        <a:srgbClr val="6C9CEA"/>
      </a:accent4>
      <a:accent5>
        <a:srgbClr val="1E28E6"/>
      </a:accent5>
      <a:accent6>
        <a:srgbClr val="0066CC"/>
      </a:accent6>
      <a:hlink>
        <a:srgbClr val="333399"/>
      </a:hlink>
      <a:folHlink>
        <a:srgbClr val="595959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9424</TotalTime>
  <Words>580</Words>
  <Application>Microsoft Macintosh PowerPoint</Application>
  <PresentationFormat>Custom</PresentationFormat>
  <Paragraphs>90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Cambria Math</vt:lpstr>
      <vt:lpstr>Century Gothic</vt:lpstr>
      <vt:lpstr>Wingdings</vt:lpstr>
      <vt:lpstr>Tradeshow</vt:lpstr>
      <vt:lpstr>Equation</vt:lpstr>
      <vt:lpstr>PowerPoint Presentation</vt:lpstr>
    </vt:vector>
  </TitlesOfParts>
  <Company>Old Dominion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</dc:creator>
  <cp:lastModifiedBy>Microsoft Office User</cp:lastModifiedBy>
  <cp:revision>802</cp:revision>
  <cp:lastPrinted>2017-07-10T08:22:14Z</cp:lastPrinted>
  <dcterms:created xsi:type="dcterms:W3CDTF">2012-05-14T18:38:05Z</dcterms:created>
  <dcterms:modified xsi:type="dcterms:W3CDTF">2018-04-13T20:15:31Z</dcterms:modified>
</cp:coreProperties>
</file>