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6588"/>
    <p:restoredTop sz="94646"/>
  </p:normalViewPr>
  <p:slideViewPr>
    <p:cSldViewPr snapToGrid="0" snapToObjects="1">
      <p:cViewPr varScale="1">
        <p:scale>
          <a:sx n="88" d="100"/>
          <a:sy n="88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212F6-1C50-E746-BB53-A084EE5A6E9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83629-2457-AF49-A692-2A1D794CD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4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1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5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A06C-308E-F44A-9C72-4463C91FD611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8469-CE23-CE43-B013-66518C04C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6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7188"/>
            <a:ext cx="12158829" cy="3485730"/>
          </a:xfrm>
          <a:prstGeom prst="rect">
            <a:avLst/>
          </a:prstGeom>
        </p:spPr>
      </p:pic>
      <p:sp>
        <p:nvSpPr>
          <p:cNvPr id="6" name="Line Callout 3 (No Border) 5"/>
          <p:cNvSpPr/>
          <p:nvPr/>
        </p:nvSpPr>
        <p:spPr>
          <a:xfrm>
            <a:off x="7991314" y="528569"/>
            <a:ext cx="4081082" cy="979842"/>
          </a:xfrm>
          <a:prstGeom prst="callout3">
            <a:avLst>
              <a:gd name="adj1" fmla="val 114885"/>
              <a:gd name="adj2" fmla="val 52175"/>
              <a:gd name="adj3" fmla="val 193963"/>
              <a:gd name="adj4" fmla="val 52294"/>
              <a:gd name="adj5" fmla="val 241687"/>
              <a:gd name="adj6" fmla="val 54640"/>
              <a:gd name="adj7" fmla="val 343491"/>
              <a:gd name="adj8" fmla="val 72166"/>
            </a:avLst>
          </a:prstGeom>
          <a:ln w="381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Replace 5/5 QCM with 2/7 BOOSTER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Minimize RF deflection &amp; X/Y coupling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Eliminate capture to simplify setup</a:t>
            </a:r>
          </a:p>
        </p:txBody>
      </p:sp>
      <p:sp>
        <p:nvSpPr>
          <p:cNvPr id="7" name="Line Callout 3 (No Border) 6"/>
          <p:cNvSpPr/>
          <p:nvPr/>
        </p:nvSpPr>
        <p:spPr>
          <a:xfrm>
            <a:off x="3988883" y="2068469"/>
            <a:ext cx="4181061" cy="1034078"/>
          </a:xfrm>
          <a:prstGeom prst="callout3">
            <a:avLst>
              <a:gd name="adj1" fmla="val 116440"/>
              <a:gd name="adj2" fmla="val 49751"/>
              <a:gd name="adj3" fmla="val 148824"/>
              <a:gd name="adj4" fmla="val 47337"/>
              <a:gd name="adj5" fmla="val 172106"/>
              <a:gd name="adj6" fmla="val 45380"/>
              <a:gd name="adj7" fmla="val 198371"/>
              <a:gd name="adj8" fmla="val 43431"/>
            </a:avLst>
          </a:prstGeom>
          <a:ln w="381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Increase Wien Performance (200 </a:t>
            </a:r>
            <a:r>
              <a:rPr lang="en-US" sz="2000" b="1" dirty="0" err="1" smtClean="0"/>
              <a:t>keV</a:t>
            </a:r>
            <a:r>
              <a:rPr lang="en-US" sz="2000" b="1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Locate Wiens before pre-</a:t>
            </a:r>
            <a:r>
              <a:rPr lang="en-US" dirty="0" err="1" smtClean="0"/>
              <a:t>buncher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Manage astigmatism/</a:t>
            </a:r>
            <a:r>
              <a:rPr lang="en-US" dirty="0" err="1" smtClean="0"/>
              <a:t>ToF</a:t>
            </a:r>
            <a:endParaRPr lang="en-US" dirty="0" smtClean="0"/>
          </a:p>
        </p:txBody>
      </p:sp>
      <p:sp>
        <p:nvSpPr>
          <p:cNvPr id="8" name="Line Callout 3 (No Border) 7"/>
          <p:cNvSpPr/>
          <p:nvPr/>
        </p:nvSpPr>
        <p:spPr>
          <a:xfrm>
            <a:off x="72846" y="528569"/>
            <a:ext cx="4612175" cy="979842"/>
          </a:xfrm>
          <a:prstGeom prst="callout3">
            <a:avLst>
              <a:gd name="adj1" fmla="val 112463"/>
              <a:gd name="adj2" fmla="val 40934"/>
              <a:gd name="adj3" fmla="val 145032"/>
              <a:gd name="adj4" fmla="val 28483"/>
              <a:gd name="adj5" fmla="val 193118"/>
              <a:gd name="adj6" fmla="val 29038"/>
              <a:gd name="adj7" fmla="val 299695"/>
              <a:gd name="adj8" fmla="val 30807"/>
            </a:avLst>
          </a:prstGeom>
          <a:ln w="381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Increase Gun Voltage (200kV)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Stiffen beam against space charge repulsion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Reduce number ions created by beam</a:t>
            </a:r>
          </a:p>
        </p:txBody>
      </p:sp>
      <p:sp>
        <p:nvSpPr>
          <p:cNvPr id="9" name="Line Callout 3 (No Border) 8"/>
          <p:cNvSpPr/>
          <p:nvPr/>
        </p:nvSpPr>
        <p:spPr>
          <a:xfrm>
            <a:off x="72846" y="5711637"/>
            <a:ext cx="3313043" cy="875333"/>
          </a:xfrm>
          <a:prstGeom prst="callout3">
            <a:avLst>
              <a:gd name="adj1" fmla="val -6686"/>
              <a:gd name="adj2" fmla="val 50028"/>
              <a:gd name="adj3" fmla="val -30268"/>
              <a:gd name="adj4" fmla="val 49828"/>
              <a:gd name="adj5" fmla="val -45043"/>
              <a:gd name="adj6" fmla="val 49256"/>
              <a:gd name="adj7" fmla="val -74744"/>
              <a:gd name="adj8" fmla="val 47307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Remove Gun3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Simplify gun/controls/laser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Opportunity for pump/gauge</a:t>
            </a:r>
          </a:p>
        </p:txBody>
      </p:sp>
      <p:sp>
        <p:nvSpPr>
          <p:cNvPr id="10" name="Line Callout 3 (No Border) 9"/>
          <p:cNvSpPr/>
          <p:nvPr/>
        </p:nvSpPr>
        <p:spPr>
          <a:xfrm>
            <a:off x="8580447" y="5754656"/>
            <a:ext cx="3491949" cy="1034078"/>
          </a:xfrm>
          <a:prstGeom prst="callout3">
            <a:avLst>
              <a:gd name="adj1" fmla="val -6313"/>
              <a:gd name="adj2" fmla="val 50835"/>
              <a:gd name="adj3" fmla="val -75073"/>
              <a:gd name="adj4" fmla="val 26259"/>
              <a:gd name="adj5" fmla="val -98073"/>
              <a:gd name="adj6" fmla="val 10340"/>
              <a:gd name="adj7" fmla="val -123344"/>
              <a:gd name="adj8" fmla="val -15844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Upgrade Chopper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Restore independent apertures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Opportunity for improved setup</a:t>
            </a:r>
          </a:p>
        </p:txBody>
      </p:sp>
      <p:sp>
        <p:nvSpPr>
          <p:cNvPr id="11" name="Line Callout 3 (No Border) 10"/>
          <p:cNvSpPr/>
          <p:nvPr/>
        </p:nvSpPr>
        <p:spPr>
          <a:xfrm>
            <a:off x="3988883" y="5079860"/>
            <a:ext cx="3903079" cy="1100747"/>
          </a:xfrm>
          <a:prstGeom prst="callout3">
            <a:avLst>
              <a:gd name="adj1" fmla="val -7606"/>
              <a:gd name="adj2" fmla="val 52055"/>
              <a:gd name="adj3" fmla="val -23233"/>
              <a:gd name="adj4" fmla="val 49677"/>
              <a:gd name="adj5" fmla="val -44689"/>
              <a:gd name="adj6" fmla="val 24586"/>
              <a:gd name="adj7" fmla="val -73575"/>
              <a:gd name="adj8" fmla="val 9601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Improve 200 </a:t>
            </a:r>
            <a:r>
              <a:rPr lang="en-US" sz="2000" b="1" dirty="0" err="1" smtClean="0"/>
              <a:t>keV</a:t>
            </a:r>
            <a:r>
              <a:rPr lang="en-US" sz="2000" b="1" dirty="0" smtClean="0"/>
              <a:t> beam line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Improve beam line vacuum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mprove magnets/</a:t>
            </a:r>
            <a:r>
              <a:rPr lang="en-US" dirty="0" err="1" smtClean="0"/>
              <a:t>diags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359595" y="-5567"/>
            <a:ext cx="5642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CEBAF Injector Upgrade : BIG Picture</a:t>
            </a:r>
            <a:endParaRPr lang="en-US" sz="2800" b="1" dirty="0"/>
          </a:p>
        </p:txBody>
      </p:sp>
      <p:sp>
        <p:nvSpPr>
          <p:cNvPr id="13" name="Striped Right Arrow 12"/>
          <p:cNvSpPr/>
          <p:nvPr/>
        </p:nvSpPr>
        <p:spPr>
          <a:xfrm>
            <a:off x="173620" y="3450325"/>
            <a:ext cx="11898776" cy="126057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SUMMER 2017                            SUMMER 2018                        &gt;= SUMMER 2019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0"/>
            <a:ext cx="10877658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Preparing 200kV Gun Test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Pick electrode/shed geometry minimize E-field (&lt;5 MV/m) , linearize along insulator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Use doped insulator to minimize charging, improve reproducibility with HV off/on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New *isolated* NEG’s + ground screen, add thermocouple to feedthrough?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NEG-only bake + calibrate activation current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Electrode assembly/alignment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Final assembly bake, NEG activation, hi-pot, measure vacuum/radiation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Sputter </a:t>
            </a:r>
            <a:r>
              <a:rPr lang="en-US" dirty="0" err="1" smtClean="0"/>
              <a:t>TiVaZr</a:t>
            </a:r>
            <a:r>
              <a:rPr lang="en-US" dirty="0" smtClean="0"/>
              <a:t> NEG tube, prepare w/ FH solenoid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Local/EPICS control(Higgins/Johnson) 225kV Spellman + SF6/conditioning resistor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INJSEG TOSP for Spellman operation : HVPS, 130/200kV control values/limits</a:t>
            </a:r>
          </a:p>
          <a:p>
            <a:r>
              <a:rPr lang="en-US" dirty="0" smtClean="0"/>
              <a:t>Installation/Testing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Complete present Gun2 beam tests, safe HV, beam line + Prep vacuum, S&amp;A as-found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Vent, remove/store existing HV chamber in case re-install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Install HV + NEG tube, bake 250C + activate NEG’s, leak check, check prep/puck alignment, post S&amp;A check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TOSP + Spellman =&gt; Hi-pot (w/o puck, w/ puck), test for radiation/vacuum/FE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Make photocathode, QE scan, hi-pot, test radiation/vacuum/FE/QE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Restore beam at 130kV, injector setup to FC1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Increase gun voltage 200kV, test injector setup to FC1 (magnets, </a:t>
            </a:r>
            <a:r>
              <a:rPr lang="en-US" dirty="0" err="1" smtClean="0"/>
              <a:t>rf</a:t>
            </a:r>
            <a:r>
              <a:rPr lang="en-US" dirty="0" smtClean="0"/>
              <a:t>, diagnostics)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Lifetime and PQB beam studies at 200keV vs. 130keV as time permits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Operate injector w/ Glassman @ 130keV</a:t>
            </a:r>
            <a:endParaRPr lang="en-US" dirty="0"/>
          </a:p>
          <a:p>
            <a:r>
              <a:rPr lang="en-US" dirty="0" smtClean="0"/>
              <a:t>Remove Gun3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Safe Gun3 HV, Vacuum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Vent, remove NEG, Gun table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Replace w/ bake vacuum station (constant over upgrade):  GP500, IP, extractor, pump-out (pinch off)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Eliminate or cold storage of controls (Higgins)</a:t>
            </a:r>
          </a:p>
        </p:txBody>
      </p:sp>
    </p:spTree>
    <p:extLst>
      <p:ext uri="{BB962C8B-B14F-4D97-AF65-F5344CB8AC3E}">
        <p14:creationId xmlns:p14="http://schemas.microsoft.com/office/powerpoint/2010/main" val="15858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17517"/>
              </p:ext>
            </p:extLst>
          </p:nvPr>
        </p:nvGraphicFramePr>
        <p:xfrm>
          <a:off x="302474" y="116107"/>
          <a:ext cx="11207353" cy="6621590"/>
        </p:xfrm>
        <a:graphic>
          <a:graphicData uri="http://schemas.openxmlformats.org/drawingml/2006/table">
            <a:tbl>
              <a:tblPr/>
              <a:tblGrid>
                <a:gridCol w="308083"/>
                <a:gridCol w="773644"/>
                <a:gridCol w="1402701"/>
                <a:gridCol w="490578"/>
                <a:gridCol w="522804"/>
                <a:gridCol w="1391895"/>
                <a:gridCol w="1057448"/>
                <a:gridCol w="635781"/>
                <a:gridCol w="687647"/>
                <a:gridCol w="1394141"/>
                <a:gridCol w="1582327"/>
                <a:gridCol w="960304"/>
              </a:tblGrid>
              <a:tr h="31932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Week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Job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CEBAF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Opportunity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Laser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Injector Upgrade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Brock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27-Mar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</a:t>
                      </a:r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4-LLRF/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Swing/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Laser/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Tune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PQB/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Spot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Brock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 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Kicker</a:t>
                      </a:r>
                      <a:endParaRPr lang="sk-SK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Gun2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Studies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Gun3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Vac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Laser Table ???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Gun3/NEG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PSS</a:t>
                      </a:r>
                      <a:r>
                        <a:rPr lang="sk-SK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(Swing)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Gun3/NEG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PSS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Spellman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Laser Table ???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Spellman Test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Spellman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Laser Table ???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Spellman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sk-SK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Laser Table ???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Bake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Laser Table ???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Bake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3-Jul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@ 200kV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HiPot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10-Jul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@ 200kV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Demo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17-Jul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Gun2 @ 200kV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PQB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Demo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24-Jul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31-Jul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Intstall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Swing/</a:t>
                      </a: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Run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Owl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Run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Owl</a:t>
                      </a:r>
                      <a:endParaRPr lang="sk-SK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PSS Cert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 setup/ HCO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Sure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10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4-Sep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Restore CEBAF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</a:t>
                      </a:r>
                      <a:r>
                        <a:rPr lang="sk-SK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2474" y="2162629"/>
            <a:ext cx="11207353" cy="3316073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574</Words>
  <Application>Microsoft Macintosh PowerPoint</Application>
  <PresentationFormat>Widescreen</PresentationFormat>
  <Paragraphs>293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19</cp:revision>
  <dcterms:created xsi:type="dcterms:W3CDTF">2017-03-10T14:24:55Z</dcterms:created>
  <dcterms:modified xsi:type="dcterms:W3CDTF">2017-03-10T16:27:09Z</dcterms:modified>
</cp:coreProperties>
</file>