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64" r:id="rId6"/>
    <p:sldId id="259" r:id="rId7"/>
    <p:sldId id="260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F48EF9-1344-4FAB-9E33-1DB3CD3581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559672B-BE13-4929-916F-330D78FAB1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6D6C69D-D2DF-4830-8929-5D6D73F57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CDF-F4E6-4D89-8FCC-945048C1EFCD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F1A048B-670A-40D7-AF24-AA566C7D7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4220D6-BC45-41AF-AC6B-EF7373238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DE2-C32B-44B8-8E8B-18F6C086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861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227B99-CDC4-4106-8271-F32CAF229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09FDFCA-B2DF-4C7C-AE79-5F11829E8E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E29B05-FDE6-48C9-B26E-B16D56AB9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CDF-F4E6-4D89-8FCC-945048C1EFCD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3FE70E-6643-4808-BBAC-440362038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E02E77-8E0A-481A-A8B3-7872BA073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DE2-C32B-44B8-8E8B-18F6C086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0355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1777A55B-FE82-4A5E-BD9C-6859415E72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C57F90C-7CA9-4B65-98B0-6B7D75086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2F0C228-C3F7-4B6F-A23A-D9DC4F77A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CDF-F4E6-4D89-8FCC-945048C1EFCD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6FE1567-9A0B-4B61-BC0D-EC4E5289D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2C99703-CF9B-4432-941E-64F022D5D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DE2-C32B-44B8-8E8B-18F6C086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360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F4A085-5029-4E3B-A1C1-6DCE91EF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D276B3-6023-4CF3-8C53-1802AFCEB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B75912-9330-4DD3-AFB5-932E93F8E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CDF-F4E6-4D89-8FCC-945048C1EFCD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2D6FF91-D728-461A-829D-C92A38D4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65BA83-4DDD-483B-A553-B3ABB3560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DE2-C32B-44B8-8E8B-18F6C086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8957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075B05E-D6CB-4AE0-8E0D-6D2707259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C6003E9-4F6C-40EE-9C8E-F2A6F25DB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87AC6E-121F-4D25-8ECE-C1D61664C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CDF-F4E6-4D89-8FCC-945048C1EFCD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C243172-4D0C-4DDA-91A2-D18909B9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143C9C-0053-4A6D-97A4-D29070992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DE2-C32B-44B8-8E8B-18F6C086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135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F81DB82-D5C0-49FD-B407-6109CD3FF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37EE30-4D52-4604-8671-28A0E6E4D3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75C02BA-31CD-4687-B1F8-5E9588069A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2417F0F-E870-43DD-B64F-F6F94E7AE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CDF-F4E6-4D89-8FCC-945048C1EFCD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F1C9DA1-516D-4357-903A-23EA242B6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BAC7BC4-5733-47C3-B64D-2DF3960CD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DE2-C32B-44B8-8E8B-18F6C086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9046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BC71398-F17D-4B95-A129-3D318C5645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22D60CF-18A3-4B4E-BFBC-FAB997F19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2F7512B-F6F2-4B2A-8566-1A632007D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6BA6B31-D4DA-4397-BD5A-9DC762A524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AA2865F-0BC5-4849-AB98-259F8E1807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9043A806-2061-4375-BE36-A408D4C673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CDF-F4E6-4D89-8FCC-945048C1EFCD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793AA10-863A-47F5-A2A9-346EF4944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D1FBE588-284C-482F-AFC2-6BAE14DE3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DE2-C32B-44B8-8E8B-18F6C086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2957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F8151EF-B82D-4B9F-9A5A-4CCFB14D1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822C96C-DD49-4491-9071-42D19889F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CDF-F4E6-4D89-8FCC-945048C1EFCD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06A49FD-219E-4B02-BB38-22E0C64F6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49E25D5-7B5F-44FA-9782-662E65B31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DE2-C32B-44B8-8E8B-18F6C086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521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A614D6C1-B20D-4A39-BADC-8B2936B81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CDF-F4E6-4D89-8FCC-945048C1EFCD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C058981-58C3-446B-B142-CAE77B2EE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56315B2-87AC-4A5C-8937-08498C10F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DE2-C32B-44B8-8E8B-18F6C086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54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1B2D9D-9892-4C65-A5B7-22F3D8654F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F950EA-35AD-4033-9DB8-2CDC06982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E9AC0F2-0410-4196-B65C-C0F1DC82FA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E76CF96-BCC7-42A5-A36F-42EA612D4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CDF-F4E6-4D89-8FCC-945048C1EFCD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F056017-0419-4AE0-969E-6D190457C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420E823-D0CD-4511-BCA2-2FF7DCC4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DE2-C32B-44B8-8E8B-18F6C086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4439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5256F2-2449-4A74-AE2A-2029519ED3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7445CDB-B764-415E-AE4B-554EB66E18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C92E6DE-AE5A-4085-BBF3-4B1E8C56C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925F1B3-6991-40B6-A4F7-5E478345E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43CDF-F4E6-4D89-8FCC-945048C1EFCD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2D3CA90-DC23-40CE-ABCF-59D717BDC8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463BEDB-7448-499C-8769-F62BA4667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DBDE2-C32B-44B8-8E8B-18F6C086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978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182A937-91FA-4A56-94FA-A6B7202F6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ADD158-92A2-4850-A176-55DE7FDA3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4A9C59-093F-4599-B9F7-CC162F92D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43CDF-F4E6-4D89-8FCC-945048C1EFCD}" type="datetimeFigureOut">
              <a:rPr lang="fr-FR" smtClean="0"/>
              <a:t>04/11/2020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6E8641-B334-4F0C-A0C6-CF18B3B483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C1C57E3-38BC-4D7F-93F8-EAADF9A8F20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BDE2-C32B-44B8-8E8B-18F6C0865A5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168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4A1F1D-30F4-40C8-A1FE-2D39E501E1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Polarization</a:t>
            </a:r>
            <a:r>
              <a:rPr lang="fr-FR" dirty="0"/>
              <a:t> </a:t>
            </a:r>
            <a:r>
              <a:rPr lang="fr-FR" dirty="0" err="1"/>
              <a:t>transfer</a:t>
            </a:r>
            <a:endParaRPr lang="fr-FR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1E719D8-050C-40B3-A102-3757279453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Bremsstrahlung</a:t>
            </a:r>
            <a:r>
              <a:rPr lang="fr-FR" dirty="0"/>
              <a:t> process</a:t>
            </a:r>
          </a:p>
        </p:txBody>
      </p:sp>
    </p:spTree>
    <p:extLst>
      <p:ext uri="{BB962C8B-B14F-4D97-AF65-F5344CB8AC3E}">
        <p14:creationId xmlns:p14="http://schemas.microsoft.com/office/powerpoint/2010/main" val="4072137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8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851E78C-33B1-46A5-91AA-ED8C6D1CE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Bremsstrahlung</a:t>
            </a:r>
            <a:r>
              <a:rPr lang="fr-FR" sz="4000" dirty="0">
                <a:solidFill>
                  <a:srgbClr val="FFFFFF"/>
                </a:solidFill>
              </a:rPr>
              <a:t> cross section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Espace réservé du contenu 10">
                <a:extLst>
                  <a:ext uri="{FF2B5EF4-FFF2-40B4-BE49-F238E27FC236}">
                    <a16:creationId xmlns:a16="http://schemas.microsoft.com/office/drawing/2014/main" id="{504D1055-D81E-4976-85E8-A348D28D22E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24904" y="2494450"/>
                <a:ext cx="4053545" cy="3563159"/>
              </a:xfrm>
            </p:spPr>
            <p:txBody>
              <a:bodyPr>
                <a:normAutofit/>
              </a:bodyPr>
              <a:lstStyle/>
              <a:p>
                <a:r>
                  <a:rPr lang="fr-FR" sz="1700" dirty="0"/>
                  <a:t>The </a:t>
                </a:r>
                <a:r>
                  <a:rPr lang="fr-FR" sz="1700" dirty="0" err="1"/>
                  <a:t>bremsstrahlung</a:t>
                </a:r>
                <a:r>
                  <a:rPr lang="fr-FR" sz="1700" dirty="0"/>
                  <a:t> cross section </a:t>
                </a:r>
                <a:r>
                  <a:rPr lang="fr-FR" sz="1700" dirty="0" err="1"/>
                  <a:t>is</a:t>
                </a:r>
                <a:r>
                  <a:rPr lang="fr-FR" sz="1700" dirty="0"/>
                  <a:t> </a:t>
                </a:r>
                <a:r>
                  <a:rPr lang="fr-FR" sz="1700" dirty="0" err="1"/>
                  <a:t>decreasing</a:t>
                </a:r>
                <a:r>
                  <a:rPr lang="fr-FR" sz="1700" dirty="0"/>
                  <a:t> </a:t>
                </a:r>
                <a:r>
                  <a:rPr lang="fr-FR" sz="1700" dirty="0" err="1"/>
                  <a:t>with</a:t>
                </a:r>
                <a:r>
                  <a:rPr lang="fr-FR" sz="1700" dirty="0"/>
                  <a:t> the angles.</a:t>
                </a:r>
              </a:p>
              <a:p>
                <a:r>
                  <a:rPr lang="fr-FR" sz="1700" dirty="0"/>
                  <a:t>At large  angles </a:t>
                </a:r>
                <a:r>
                  <a:rPr lang="fr-FR" sz="1700" dirty="0" err="1"/>
                  <a:t>small</a:t>
                </a:r>
                <a:r>
                  <a:rPr lang="fr-FR" sz="1700" dirty="0"/>
                  <a:t> </a:t>
                </a:r>
                <a:r>
                  <a:rPr lang="fr-FR" sz="1700" dirty="0" err="1"/>
                  <a:t>probability</a:t>
                </a:r>
                <a:r>
                  <a:rPr lang="fr-FR" sz="1700" dirty="0"/>
                  <a:t> of </a:t>
                </a:r>
                <a:r>
                  <a:rPr lang="fr-FR" sz="1700" dirty="0" err="1"/>
                  <a:t>producing</a:t>
                </a:r>
                <a:r>
                  <a:rPr lang="fr-FR" sz="1700" dirty="0"/>
                  <a:t> photons.</a:t>
                </a:r>
              </a:p>
              <a:p>
                <a:r>
                  <a:rPr lang="fr-FR" sz="1700" dirty="0"/>
                  <a:t>At </a:t>
                </a:r>
                <a:r>
                  <a:rPr lang="fr-FR" sz="1700" dirty="0" err="1"/>
                  <a:t>small</a:t>
                </a:r>
                <a:r>
                  <a:rPr lang="fr-FR" sz="1700" dirty="0"/>
                  <a:t> angle high </a:t>
                </a:r>
                <a:r>
                  <a:rPr lang="fr-FR" sz="1700" dirty="0" err="1"/>
                  <a:t>probability</a:t>
                </a:r>
                <a:r>
                  <a:rPr lang="fr-FR" sz="1700" dirty="0"/>
                  <a:t> of </a:t>
                </a:r>
                <a:r>
                  <a:rPr lang="fr-FR" sz="1700" dirty="0" err="1"/>
                  <a:t>producing</a:t>
                </a:r>
                <a:r>
                  <a:rPr lang="fr-FR" sz="1700" dirty="0"/>
                  <a:t> photon.</a:t>
                </a:r>
              </a:p>
              <a:p>
                <a:r>
                  <a:rPr lang="fr-FR" sz="1700" dirty="0" err="1"/>
                  <a:t>What</a:t>
                </a:r>
                <a:r>
                  <a:rPr lang="fr-FR" sz="1700" dirty="0"/>
                  <a:t> </a:t>
                </a:r>
                <a:r>
                  <a:rPr lang="fr-FR" sz="1700" dirty="0" err="1"/>
                  <a:t>is</a:t>
                </a:r>
                <a:r>
                  <a:rPr lang="fr-FR" sz="1700" dirty="0"/>
                  <a:t> the efficient angle at </a:t>
                </a:r>
                <a:r>
                  <a:rPr lang="fr-FR" sz="1700" dirty="0" err="1"/>
                  <a:t>which</a:t>
                </a:r>
                <a:r>
                  <a:rPr lang="fr-FR" sz="1700" dirty="0"/>
                  <a:t> the </a:t>
                </a:r>
                <a:r>
                  <a:rPr lang="fr-FR" sz="1700" dirty="0" err="1"/>
                  <a:t>probability</a:t>
                </a:r>
                <a:r>
                  <a:rPr lang="fr-FR" sz="1700" dirty="0"/>
                  <a:t> of photon production </a:t>
                </a:r>
                <a:r>
                  <a:rPr lang="fr-FR" sz="1700" dirty="0" err="1"/>
                  <a:t>is</a:t>
                </a:r>
                <a:r>
                  <a:rPr lang="fr-FR" sz="1700" dirty="0"/>
                  <a:t> the best ?</a:t>
                </a:r>
              </a:p>
              <a:p>
                <a:pPr lvl="1"/>
                <a:r>
                  <a:rPr lang="fr-FR" sz="1300" dirty="0"/>
                  <a:t> </a:t>
                </a:r>
                <a:r>
                  <a:rPr lang="fr-FR" sz="1300" dirty="0" err="1"/>
                  <a:t>We</a:t>
                </a:r>
                <a:r>
                  <a:rPr lang="fr-FR" sz="1300" dirty="0"/>
                  <a:t> </a:t>
                </a:r>
                <a:r>
                  <a:rPr lang="fr-FR" sz="1300" dirty="0" err="1"/>
                  <a:t>choose</a:t>
                </a:r>
                <a:r>
                  <a:rPr lang="fr-FR" sz="13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fr-FR" sz="13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fr-FR" sz="13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fr-FR" sz="13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fr-FR" sz="1300" b="0" i="1" smtClean="0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</m:sub>
                        </m:sSub>
                      </m:num>
                      <m:den>
                        <m:r>
                          <a:rPr lang="fr-FR" sz="1300" b="0" i="1" smtClean="0">
                            <a:latin typeface="Cambria Math" panose="02040503050406030204" pitchFamily="18" charset="0"/>
                          </a:rPr>
                          <m:t>1000</m:t>
                        </m:r>
                      </m:den>
                    </m:f>
                  </m:oMath>
                </a14:m>
                <a:r>
                  <a:rPr lang="fr-FR" sz="1300" dirty="0"/>
                  <a:t> </a:t>
                </a:r>
                <a:r>
                  <a:rPr lang="fr-FR" sz="1300" dirty="0" err="1"/>
                  <a:t>regarding</a:t>
                </a:r>
                <a:r>
                  <a:rPr lang="fr-FR" sz="1300" dirty="0"/>
                  <a:t> the photon </a:t>
                </a:r>
                <a:r>
                  <a:rPr lang="fr-FR" sz="1300" dirty="0" err="1"/>
                  <a:t>energy</a:t>
                </a:r>
                <a:r>
                  <a:rPr lang="fr-FR" sz="1300" dirty="0"/>
                  <a:t>.</a:t>
                </a:r>
              </a:p>
              <a:p>
                <a:pPr lvl="1"/>
                <a:r>
                  <a:rPr lang="fr-FR" sz="1300" dirty="0"/>
                  <a:t>The best angle </a:t>
                </a:r>
                <a:r>
                  <a:rPr lang="fr-FR" sz="1300" dirty="0" err="1"/>
                  <a:t>which</a:t>
                </a:r>
                <a:r>
                  <a:rPr lang="fr-FR" sz="1300" dirty="0"/>
                  <a:t> correspond to high </a:t>
                </a:r>
                <a:r>
                  <a:rPr lang="fr-FR" sz="1300" dirty="0" err="1"/>
                  <a:t>probability</a:t>
                </a:r>
                <a:r>
                  <a:rPr lang="fr-FR" sz="1300" dirty="0"/>
                  <a:t> of photon production </a:t>
                </a:r>
                <a:r>
                  <a:rPr lang="fr-FR" sz="1300" dirty="0" err="1"/>
                  <a:t>is</a:t>
                </a:r>
                <a:r>
                  <a:rPr lang="fr-FR" sz="1300" dirty="0"/>
                  <a:t> </a:t>
                </a:r>
                <a:r>
                  <a:rPr lang="fr-FR" sz="1300" dirty="0" err="1"/>
                  <a:t>decreasing</a:t>
                </a:r>
                <a:r>
                  <a:rPr lang="fr-FR" sz="1300" dirty="0"/>
                  <a:t> </a:t>
                </a:r>
                <a:r>
                  <a:rPr lang="fr-FR" sz="1300" dirty="0" err="1"/>
                  <a:t>with</a:t>
                </a:r>
                <a:r>
                  <a:rPr lang="fr-FR" sz="1300" dirty="0"/>
                  <a:t> photon </a:t>
                </a:r>
                <a:r>
                  <a:rPr lang="fr-FR" sz="1300" dirty="0" err="1"/>
                  <a:t>energy</a:t>
                </a:r>
                <a:r>
                  <a:rPr lang="fr-FR" sz="1300" dirty="0"/>
                  <a:t>.</a:t>
                </a:r>
              </a:p>
              <a:p>
                <a:endParaRPr lang="fr-FR" sz="1700" dirty="0"/>
              </a:p>
              <a:p>
                <a:endParaRPr lang="fr-FR" sz="1700" dirty="0"/>
              </a:p>
            </p:txBody>
          </p:sp>
        </mc:Choice>
        <mc:Fallback xmlns="">
          <p:sp>
            <p:nvSpPr>
              <p:cNvPr id="11" name="Espace réservé du contenu 10">
                <a:extLst>
                  <a:ext uri="{FF2B5EF4-FFF2-40B4-BE49-F238E27FC236}">
                    <a16:creationId xmlns:a16="http://schemas.microsoft.com/office/drawing/2014/main" id="{504D1055-D81E-4976-85E8-A348D28D22E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24904" y="2494450"/>
                <a:ext cx="4053545" cy="3563159"/>
              </a:xfrm>
              <a:blipFill>
                <a:blip r:embed="rId2"/>
                <a:stretch>
                  <a:fillRect l="-752" t="-1197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Image 7">
            <a:extLst>
              <a:ext uri="{FF2B5EF4-FFF2-40B4-BE49-F238E27FC236}">
                <a16:creationId xmlns:a16="http://schemas.microsoft.com/office/drawing/2014/main" id="{609C5730-FE52-42A1-BA62-1B7BA8E0D7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4031" y="2462690"/>
            <a:ext cx="5055752" cy="3594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93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11A6C77-6109-4F77-975B-C375615A55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343D17-9934-455E-B326-2F39206BA4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12" name="Freeform 44">
              <a:extLst>
                <a:ext uri="{FF2B5EF4-FFF2-40B4-BE49-F238E27FC236}">
                  <a16:creationId xmlns:a16="http://schemas.microsoft.com/office/drawing/2014/main" id="{A8AA2B63-BFCD-40D0-B2D0-CB714D70E2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45">
              <a:extLst>
                <a:ext uri="{FF2B5EF4-FFF2-40B4-BE49-F238E27FC236}">
                  <a16:creationId xmlns:a16="http://schemas.microsoft.com/office/drawing/2014/main" id="{80834EBB-06EA-4C69-AF7A-D5A4E69D8A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46">
              <a:extLst>
                <a:ext uri="{FF2B5EF4-FFF2-40B4-BE49-F238E27FC236}">
                  <a16:creationId xmlns:a16="http://schemas.microsoft.com/office/drawing/2014/main" id="{2D314EC1-63E0-43B5-9CD5-F25593B2CA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47">
              <a:extLst>
                <a:ext uri="{FF2B5EF4-FFF2-40B4-BE49-F238E27FC236}">
                  <a16:creationId xmlns:a16="http://schemas.microsoft.com/office/drawing/2014/main" id="{9577EB7D-16A7-4E05-9105-431E729665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EC1741C3-592F-47B5-93A0-66FC0BB97E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5F04B17-657D-464B-A723-9548B20DD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Bremsstrahlung process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03D1FE0-8A93-47B3-B667-C3265F715C5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295569" y="2494450"/>
                <a:ext cx="5471529" cy="3563159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fr-FR" sz="2400" dirty="0"/>
                  <a:t>The initial </a:t>
                </a:r>
                <a:r>
                  <a:rPr lang="fr-FR" sz="2400" dirty="0" err="1"/>
                  <a:t>electrons</a:t>
                </a:r>
                <a:r>
                  <a:rPr lang="fr-FR" sz="2400" dirty="0"/>
                  <a:t> loses </a:t>
                </a:r>
                <a:r>
                  <a:rPr lang="fr-FR" sz="2400" dirty="0" err="1"/>
                  <a:t>their</a:t>
                </a:r>
                <a:r>
                  <a:rPr lang="fr-FR" sz="2400" dirty="0"/>
                  <a:t> </a:t>
                </a:r>
                <a:r>
                  <a:rPr lang="fr-FR" sz="2400" dirty="0" err="1"/>
                  <a:t>kinetic</a:t>
                </a:r>
                <a:r>
                  <a:rPr lang="fr-FR" sz="2400" dirty="0"/>
                  <a:t> </a:t>
                </a:r>
                <a:r>
                  <a:rPr lang="fr-FR" sz="2400" dirty="0" err="1"/>
                  <a:t>energy</a:t>
                </a:r>
                <a:r>
                  <a:rPr lang="fr-FR" sz="2400" dirty="0"/>
                  <a:t>, </a:t>
                </a:r>
                <a:r>
                  <a:rPr lang="fr-FR" sz="2400" dirty="0" err="1"/>
                  <a:t>which</a:t>
                </a:r>
                <a:r>
                  <a:rPr lang="fr-FR" sz="2400" dirty="0"/>
                  <a:t> </a:t>
                </a:r>
                <a:r>
                  <a:rPr lang="fr-FR" sz="2400" dirty="0" err="1"/>
                  <a:t>is</a:t>
                </a:r>
                <a:r>
                  <a:rPr lang="fr-FR" sz="2400" dirty="0"/>
                  <a:t> </a:t>
                </a:r>
                <a:r>
                  <a:rPr lang="fr-FR" sz="2400" dirty="0" err="1"/>
                  <a:t>converted</a:t>
                </a:r>
                <a:r>
                  <a:rPr lang="fr-FR" sz="2400" dirty="0"/>
                  <a:t> </a:t>
                </a:r>
                <a:r>
                  <a:rPr lang="fr-FR" sz="2400" dirty="0" err="1"/>
                  <a:t>into</a:t>
                </a:r>
                <a:r>
                  <a:rPr lang="fr-FR" sz="2400" dirty="0"/>
                  <a:t> radiation:</a:t>
                </a:r>
              </a:p>
              <a:p>
                <a:endParaRPr lang="fr-FR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fr-FR" sz="2400" b="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fr-FR" sz="24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→</m:t>
                      </m:r>
                      <m:r>
                        <a:rPr lang="fr-FR" sz="24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𝜔</m:t>
                      </m:r>
                      <m:r>
                        <a:rPr lang="fr-FR" sz="2400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fr-FR" sz="2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fr-FR" sz="2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fr-FR" sz="24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fr-FR" sz="2400" dirty="0"/>
              </a:p>
              <a:p>
                <a:r>
                  <a:rPr lang="fr-FR" sz="2400" dirty="0"/>
                  <a:t>  Goal: how the </a:t>
                </a:r>
                <a:r>
                  <a:rPr lang="fr-FR" sz="2400" dirty="0" err="1"/>
                  <a:t>polarization</a:t>
                </a:r>
                <a:r>
                  <a:rPr lang="fr-FR" sz="2400" dirty="0"/>
                  <a:t> </a:t>
                </a:r>
                <a:r>
                  <a:rPr lang="fr-FR" sz="2400" dirty="0" err="1"/>
                  <a:t>is</a:t>
                </a:r>
                <a:r>
                  <a:rPr lang="fr-FR" sz="2400" dirty="0"/>
                  <a:t> </a:t>
                </a:r>
                <a:r>
                  <a:rPr lang="fr-FR" sz="2400" dirty="0" err="1"/>
                  <a:t>transfered</a:t>
                </a:r>
                <a:r>
                  <a:rPr lang="fr-FR" sz="2400" dirty="0"/>
                  <a:t> </a:t>
                </a:r>
                <a:r>
                  <a:rPr lang="fr-FR" sz="2400" dirty="0" err="1"/>
                  <a:t>from</a:t>
                </a:r>
                <a:r>
                  <a:rPr lang="fr-FR" sz="2400" dirty="0"/>
                  <a:t> E</a:t>
                </a:r>
                <a:r>
                  <a:rPr lang="fr-FR" sz="2400" baseline="-25000" dirty="0"/>
                  <a:t>1</a:t>
                </a:r>
                <a:r>
                  <a:rPr lang="fr-FR" sz="2400" dirty="0"/>
                  <a:t> to </a:t>
                </a:r>
                <a14:m>
                  <m:oMath xmlns:m="http://schemas.openxmlformats.org/officeDocument/2006/math">
                    <m:r>
                      <a:rPr lang="fr-FR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</m:oMath>
                </a14:m>
                <a:r>
                  <a:rPr lang="fr-FR" sz="2400" dirty="0"/>
                  <a:t>?</a:t>
                </a:r>
              </a:p>
              <a:p>
                <a:r>
                  <a:rPr lang="fr-FR" sz="2400" dirty="0" err="1"/>
                  <a:t>Using</a:t>
                </a:r>
                <a:r>
                  <a:rPr lang="fr-FR" sz="2400" dirty="0"/>
                  <a:t> interaction matrix :</a:t>
                </a:r>
              </a:p>
              <a:p>
                <a14:m>
                  <m:oMath xmlns:m="http://schemas.openxmlformats.org/officeDocument/2006/math">
                    <m:d>
                      <m:dPr>
                        <m:ctrlPr>
                          <a:rPr lang="fr-FR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fr-FR" sz="240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𝐼</m:t>
                            </m:r>
                          </m:num>
                          <m:den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</m:den>
                        </m:f>
                      </m:e>
                    </m:d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fr-FR" sz="2400" b="0" i="1" smtClean="0">
                        <a:latin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fr-FR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fr-FR" sz="2400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den>
                        </m:f>
                      </m:e>
                    </m:d>
                  </m:oMath>
                </a14:m>
                <a:endParaRPr lang="fr-FR" sz="2400" dirty="0"/>
              </a:p>
              <a:p>
                <a:r>
                  <a:rPr lang="fr-FR" sz="2400" dirty="0"/>
                  <a:t>P</a:t>
                </a:r>
                <a:r>
                  <a:rPr lang="fr-FR" sz="2400" baseline="-25000" dirty="0"/>
                  <a:t>i</a:t>
                </a:r>
                <a:r>
                  <a:rPr lang="fr-FR" sz="2400" dirty="0"/>
                  <a:t> :Photon </a:t>
                </a:r>
                <a:r>
                  <a:rPr lang="fr-FR" sz="2400" dirty="0" err="1"/>
                  <a:t>Linear</a:t>
                </a:r>
                <a:r>
                  <a:rPr lang="fr-FR" sz="2400" dirty="0"/>
                  <a:t> </a:t>
                </a:r>
                <a:r>
                  <a:rPr lang="fr-FR" sz="2400" dirty="0" err="1"/>
                  <a:t>polarization</a:t>
                </a:r>
                <a:r>
                  <a:rPr lang="fr-FR" sz="2400" dirty="0"/>
                  <a:t> (i=1,2), </a:t>
                </a:r>
                <a:r>
                  <a:rPr lang="fr-FR" sz="2400" dirty="0" err="1"/>
                  <a:t>circular</a:t>
                </a:r>
                <a:r>
                  <a:rPr lang="fr-FR" sz="2400" dirty="0"/>
                  <a:t> </a:t>
                </a:r>
                <a:r>
                  <a:rPr lang="fr-FR" sz="2400" dirty="0" err="1"/>
                  <a:t>polarization</a:t>
                </a:r>
                <a:r>
                  <a:rPr lang="fr-FR" sz="2400" dirty="0"/>
                  <a:t> i=3.</a:t>
                </a:r>
              </a:p>
              <a:p>
                <a:r>
                  <a:rPr lang="fr-FR" sz="2400" dirty="0"/>
                  <a:t>S</a:t>
                </a:r>
                <a:r>
                  <a:rPr lang="fr-FR" sz="2400" baseline="-25000" dirty="0"/>
                  <a:t>i</a:t>
                </a:r>
                <a:r>
                  <a:rPr lang="fr-FR" sz="2400" dirty="0"/>
                  <a:t> : Spin of </a:t>
                </a:r>
                <a:r>
                  <a:rPr lang="fr-FR" sz="2400" dirty="0" err="1"/>
                  <a:t>electron</a:t>
                </a:r>
                <a:r>
                  <a:rPr lang="fr-FR" sz="2400" dirty="0"/>
                  <a:t> in z, x direction (i=1,2), in y direction (i=3).       </a:t>
                </a:r>
              </a:p>
            </p:txBody>
          </p:sp>
        </mc:Choice>
        <mc:Fallback xmlns="">
          <p:sp>
            <p:nvSpPr>
              <p:cNvPr id="3" name="Espace réservé du contenu 2">
                <a:extLst>
                  <a:ext uri="{FF2B5EF4-FFF2-40B4-BE49-F238E27FC236}">
                    <a16:creationId xmlns:a16="http://schemas.microsoft.com/office/drawing/2014/main" id="{E03D1FE0-8A93-47B3-B667-C3265F715C5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295569" y="2494450"/>
                <a:ext cx="5471529" cy="3563159"/>
              </a:xfrm>
              <a:blipFill>
                <a:blip r:embed="rId2"/>
                <a:stretch>
                  <a:fillRect l="-892" t="-2906" r="-1115" b="-342"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 4">
            <a:extLst>
              <a:ext uri="{FF2B5EF4-FFF2-40B4-BE49-F238E27FC236}">
                <a16:creationId xmlns:a16="http://schemas.microsoft.com/office/drawing/2014/main" id="{C7D76448-3A0F-41F5-9E3A-35D92C8D37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2709" y="2642205"/>
            <a:ext cx="2501944" cy="298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092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851E78C-33B1-46A5-91AA-ED8C6D1CE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Linear polarization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504D1055-D81E-4976-85E8-A348D28D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fr-FR" sz="2000" dirty="0"/>
              <a:t>The </a:t>
            </a:r>
            <a:r>
              <a:rPr lang="fr-FR" sz="2000" dirty="0" err="1"/>
              <a:t>emitted</a:t>
            </a:r>
            <a:r>
              <a:rPr lang="fr-FR" sz="2000" dirty="0"/>
              <a:t> photon has </a:t>
            </a:r>
            <a:r>
              <a:rPr lang="fr-FR" sz="2000" dirty="0" err="1"/>
              <a:t>two</a:t>
            </a:r>
            <a:r>
              <a:rPr lang="fr-FR" sz="2000" dirty="0"/>
              <a:t> </a:t>
            </a:r>
            <a:r>
              <a:rPr lang="fr-FR" sz="2000" dirty="0" err="1"/>
              <a:t>kinds</a:t>
            </a:r>
            <a:r>
              <a:rPr lang="fr-FR" sz="2000" dirty="0"/>
              <a:t> of </a:t>
            </a:r>
            <a:r>
              <a:rPr lang="fr-FR" sz="2000" dirty="0" err="1"/>
              <a:t>polarization</a:t>
            </a:r>
            <a:r>
              <a:rPr lang="fr-FR" sz="2000" dirty="0"/>
              <a:t>:</a:t>
            </a:r>
          </a:p>
          <a:p>
            <a:pPr lvl="1"/>
            <a:r>
              <a:rPr lang="fr-FR" sz="2000" dirty="0" err="1"/>
              <a:t>Linear</a:t>
            </a:r>
            <a:r>
              <a:rPr lang="fr-FR" sz="2000" dirty="0"/>
              <a:t> </a:t>
            </a:r>
            <a:r>
              <a:rPr lang="fr-FR" sz="2000" dirty="0" err="1"/>
              <a:t>polarization</a:t>
            </a:r>
            <a:r>
              <a:rPr lang="fr-FR" sz="2000" dirty="0"/>
              <a:t>.</a:t>
            </a:r>
          </a:p>
          <a:p>
            <a:pPr lvl="1"/>
            <a:r>
              <a:rPr lang="fr-FR" sz="2000" dirty="0" err="1"/>
              <a:t>Circular</a:t>
            </a:r>
            <a:r>
              <a:rPr lang="fr-FR" sz="2000" dirty="0"/>
              <a:t> </a:t>
            </a:r>
            <a:r>
              <a:rPr lang="fr-FR" sz="2000" dirty="0" err="1"/>
              <a:t>polarization</a:t>
            </a:r>
            <a:r>
              <a:rPr lang="fr-FR" sz="2000" dirty="0"/>
              <a:t>.</a:t>
            </a:r>
          </a:p>
          <a:p>
            <a:r>
              <a:rPr lang="fr-FR" sz="2000" dirty="0" err="1"/>
              <a:t>Using</a:t>
            </a:r>
            <a:r>
              <a:rPr lang="fr-FR" sz="2000" dirty="0"/>
              <a:t> 50 MeV of initial </a:t>
            </a:r>
            <a:r>
              <a:rPr lang="fr-FR" sz="2000" dirty="0" err="1"/>
              <a:t>electron</a:t>
            </a:r>
            <a:r>
              <a:rPr lang="fr-FR" sz="2000" dirty="0"/>
              <a:t> </a:t>
            </a:r>
            <a:r>
              <a:rPr lang="fr-FR" sz="2000" dirty="0" err="1"/>
              <a:t>striking</a:t>
            </a:r>
            <a:r>
              <a:rPr lang="fr-FR" sz="2000" dirty="0"/>
              <a:t> a </a:t>
            </a:r>
            <a:r>
              <a:rPr lang="fr-FR" sz="2000" dirty="0" err="1"/>
              <a:t>target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Z=74, </a:t>
            </a:r>
            <a:r>
              <a:rPr lang="fr-FR" sz="2000" dirty="0" err="1"/>
              <a:t>we</a:t>
            </a:r>
            <a:r>
              <a:rPr lang="fr-FR" sz="2000" dirty="0"/>
              <a:t> </a:t>
            </a:r>
            <a:r>
              <a:rPr lang="fr-FR" sz="2000" dirty="0" err="1"/>
              <a:t>get</a:t>
            </a:r>
            <a:r>
              <a:rPr lang="fr-FR" sz="2000" dirty="0"/>
              <a:t>:</a:t>
            </a:r>
          </a:p>
          <a:p>
            <a:pPr lvl="1"/>
            <a:r>
              <a:rPr lang="fr-FR" sz="2000" dirty="0" err="1"/>
              <a:t>Linear</a:t>
            </a:r>
            <a:r>
              <a:rPr lang="fr-FR" sz="2000" dirty="0"/>
              <a:t> </a:t>
            </a:r>
            <a:r>
              <a:rPr lang="fr-FR" sz="2000" dirty="0" err="1"/>
              <a:t>polarization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decreasing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photon </a:t>
            </a:r>
            <a:r>
              <a:rPr lang="fr-FR" sz="2000" dirty="0" err="1"/>
              <a:t>energy</a:t>
            </a:r>
            <a:r>
              <a:rPr lang="fr-FR" sz="2000" dirty="0"/>
              <a:t>.</a:t>
            </a:r>
          </a:p>
          <a:p>
            <a:pPr lvl="1"/>
            <a:r>
              <a:rPr lang="fr-FR" sz="2000" dirty="0" err="1"/>
              <a:t>Lower</a:t>
            </a:r>
            <a:r>
              <a:rPr lang="fr-FR" sz="2000" dirty="0"/>
              <a:t> </a:t>
            </a:r>
            <a:r>
              <a:rPr lang="fr-FR" sz="2000" dirty="0" err="1"/>
              <a:t>linear</a:t>
            </a:r>
            <a:r>
              <a:rPr lang="fr-FR" sz="2000" dirty="0"/>
              <a:t> </a:t>
            </a:r>
            <a:r>
              <a:rPr lang="fr-FR" sz="2000" dirty="0" err="1"/>
              <a:t>polarization</a:t>
            </a:r>
            <a:r>
              <a:rPr lang="fr-FR" sz="2000" dirty="0"/>
              <a:t> in full screening case. </a:t>
            </a:r>
          </a:p>
          <a:p>
            <a:endParaRPr lang="fr-FR" sz="2000" dirty="0"/>
          </a:p>
        </p:txBody>
      </p:sp>
      <p:pic>
        <p:nvPicPr>
          <p:cNvPr id="13" name="Image 12">
            <a:extLst>
              <a:ext uri="{FF2B5EF4-FFF2-40B4-BE49-F238E27FC236}">
                <a16:creationId xmlns:a16="http://schemas.microsoft.com/office/drawing/2014/main" id="{2C690376-2705-4F53-B019-82C65193801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892"/>
          <a:stretch/>
        </p:blipFill>
        <p:spPr>
          <a:xfrm>
            <a:off x="6098892" y="2492376"/>
            <a:ext cx="4802404" cy="3563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389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851E78C-33B1-46A5-91AA-ED8C6D1CE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Linear polarization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504D1055-D81E-4976-85E8-A348D28D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fr-FR" sz="2000" dirty="0"/>
              <a:t>The </a:t>
            </a:r>
            <a:r>
              <a:rPr lang="fr-FR" sz="2000" dirty="0" err="1"/>
              <a:t>emitted</a:t>
            </a:r>
            <a:r>
              <a:rPr lang="fr-FR" sz="2000" dirty="0"/>
              <a:t> photon has </a:t>
            </a:r>
            <a:r>
              <a:rPr lang="fr-FR" sz="2000" dirty="0" err="1"/>
              <a:t>two</a:t>
            </a:r>
            <a:r>
              <a:rPr lang="fr-FR" sz="2000" dirty="0"/>
              <a:t> </a:t>
            </a:r>
            <a:r>
              <a:rPr lang="fr-FR" sz="2000" dirty="0" err="1"/>
              <a:t>kinds</a:t>
            </a:r>
            <a:r>
              <a:rPr lang="fr-FR" sz="2000" dirty="0"/>
              <a:t> of </a:t>
            </a:r>
            <a:r>
              <a:rPr lang="fr-FR" sz="2000" dirty="0" err="1"/>
              <a:t>polarization</a:t>
            </a:r>
            <a:r>
              <a:rPr lang="fr-FR" sz="2000" dirty="0"/>
              <a:t>:</a:t>
            </a:r>
          </a:p>
          <a:p>
            <a:pPr lvl="1"/>
            <a:r>
              <a:rPr lang="fr-FR" sz="2000" dirty="0" err="1"/>
              <a:t>Linear</a:t>
            </a:r>
            <a:r>
              <a:rPr lang="fr-FR" sz="2000" dirty="0"/>
              <a:t> </a:t>
            </a:r>
            <a:r>
              <a:rPr lang="fr-FR" sz="2000" dirty="0" err="1"/>
              <a:t>polarization</a:t>
            </a:r>
            <a:r>
              <a:rPr lang="fr-FR" sz="2000" dirty="0"/>
              <a:t>.</a:t>
            </a:r>
          </a:p>
          <a:p>
            <a:pPr lvl="1"/>
            <a:r>
              <a:rPr lang="fr-FR" sz="2000" dirty="0" err="1"/>
              <a:t>Circular</a:t>
            </a:r>
            <a:r>
              <a:rPr lang="fr-FR" sz="2000" dirty="0"/>
              <a:t> </a:t>
            </a:r>
            <a:r>
              <a:rPr lang="fr-FR" sz="2000" dirty="0" err="1"/>
              <a:t>polarization</a:t>
            </a:r>
            <a:r>
              <a:rPr lang="fr-FR" sz="2000" dirty="0"/>
              <a:t>.</a:t>
            </a:r>
          </a:p>
          <a:p>
            <a:r>
              <a:rPr lang="fr-FR" sz="2000" dirty="0" err="1"/>
              <a:t>Using</a:t>
            </a:r>
            <a:r>
              <a:rPr lang="fr-FR" sz="2000" dirty="0"/>
              <a:t> 50 MeV of initial </a:t>
            </a:r>
            <a:r>
              <a:rPr lang="fr-FR" sz="2000" dirty="0" err="1"/>
              <a:t>electron</a:t>
            </a:r>
            <a:r>
              <a:rPr lang="fr-FR" sz="2000" dirty="0"/>
              <a:t> </a:t>
            </a:r>
            <a:r>
              <a:rPr lang="fr-FR" sz="2000" dirty="0" err="1"/>
              <a:t>striking</a:t>
            </a:r>
            <a:r>
              <a:rPr lang="fr-FR" sz="2000" dirty="0"/>
              <a:t> a </a:t>
            </a:r>
            <a:r>
              <a:rPr lang="fr-FR" sz="2000" dirty="0" err="1"/>
              <a:t>target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Z=74, </a:t>
            </a:r>
            <a:r>
              <a:rPr lang="fr-FR" sz="2000" dirty="0" err="1"/>
              <a:t>we</a:t>
            </a:r>
            <a:r>
              <a:rPr lang="fr-FR" sz="2000" dirty="0"/>
              <a:t> </a:t>
            </a:r>
            <a:r>
              <a:rPr lang="fr-FR" sz="2000" dirty="0" err="1"/>
              <a:t>get</a:t>
            </a:r>
            <a:r>
              <a:rPr lang="fr-FR" sz="2000" dirty="0"/>
              <a:t>:</a:t>
            </a:r>
          </a:p>
          <a:p>
            <a:pPr lvl="1"/>
            <a:r>
              <a:rPr lang="fr-FR" sz="2000" dirty="0" err="1"/>
              <a:t>Linear</a:t>
            </a:r>
            <a:r>
              <a:rPr lang="fr-FR" sz="2000" dirty="0"/>
              <a:t> </a:t>
            </a:r>
            <a:r>
              <a:rPr lang="fr-FR" sz="2000" dirty="0" err="1"/>
              <a:t>polarization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decreasing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photon </a:t>
            </a:r>
            <a:r>
              <a:rPr lang="fr-FR" sz="2000" dirty="0" err="1"/>
              <a:t>energy</a:t>
            </a:r>
            <a:r>
              <a:rPr lang="fr-FR" sz="2000" dirty="0"/>
              <a:t>.</a:t>
            </a:r>
          </a:p>
          <a:p>
            <a:pPr lvl="1"/>
            <a:r>
              <a:rPr lang="fr-FR" sz="2000" dirty="0" err="1"/>
              <a:t>Lower</a:t>
            </a:r>
            <a:r>
              <a:rPr lang="fr-FR" sz="2000" dirty="0"/>
              <a:t> </a:t>
            </a:r>
            <a:r>
              <a:rPr lang="fr-FR" sz="2000" dirty="0" err="1"/>
              <a:t>linear</a:t>
            </a:r>
            <a:r>
              <a:rPr lang="fr-FR" sz="2000" dirty="0"/>
              <a:t> </a:t>
            </a:r>
            <a:r>
              <a:rPr lang="fr-FR" sz="2000" dirty="0" err="1"/>
              <a:t>polarization</a:t>
            </a:r>
            <a:r>
              <a:rPr lang="fr-FR" sz="2000" dirty="0"/>
              <a:t> in full screening case. </a:t>
            </a:r>
          </a:p>
          <a:p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8406234-D567-43C2-BACB-4743629E2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76" y="2576554"/>
            <a:ext cx="4903317" cy="364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404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851E78C-33B1-46A5-91AA-ED8C6D1CE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Linear polarization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504D1055-D81E-4976-85E8-A348D28D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fr-FR" sz="2000" dirty="0"/>
              <a:t>The </a:t>
            </a:r>
            <a:r>
              <a:rPr lang="fr-FR" sz="2000" dirty="0" err="1"/>
              <a:t>emitted</a:t>
            </a:r>
            <a:r>
              <a:rPr lang="fr-FR" sz="2000" dirty="0"/>
              <a:t> photon has </a:t>
            </a:r>
            <a:r>
              <a:rPr lang="fr-FR" sz="2000" dirty="0" err="1"/>
              <a:t>two</a:t>
            </a:r>
            <a:r>
              <a:rPr lang="fr-FR" sz="2000" dirty="0"/>
              <a:t> </a:t>
            </a:r>
            <a:r>
              <a:rPr lang="fr-FR" sz="2000" dirty="0" err="1"/>
              <a:t>kinds</a:t>
            </a:r>
            <a:r>
              <a:rPr lang="fr-FR" sz="2000" dirty="0"/>
              <a:t> of </a:t>
            </a:r>
            <a:r>
              <a:rPr lang="fr-FR" sz="2000" dirty="0" err="1"/>
              <a:t>polarization</a:t>
            </a:r>
            <a:r>
              <a:rPr lang="fr-FR" sz="2000" dirty="0"/>
              <a:t>:</a:t>
            </a:r>
          </a:p>
          <a:p>
            <a:pPr lvl="1"/>
            <a:r>
              <a:rPr lang="fr-FR" sz="2000" dirty="0" err="1"/>
              <a:t>Linear</a:t>
            </a:r>
            <a:r>
              <a:rPr lang="fr-FR" sz="2000" dirty="0"/>
              <a:t> </a:t>
            </a:r>
            <a:r>
              <a:rPr lang="fr-FR" sz="2000" dirty="0" err="1"/>
              <a:t>polarization</a:t>
            </a:r>
            <a:r>
              <a:rPr lang="fr-FR" sz="2000" dirty="0"/>
              <a:t>.</a:t>
            </a:r>
          </a:p>
          <a:p>
            <a:pPr lvl="1"/>
            <a:r>
              <a:rPr lang="fr-FR" sz="2000" dirty="0" err="1"/>
              <a:t>Circular</a:t>
            </a:r>
            <a:r>
              <a:rPr lang="fr-FR" sz="2000" dirty="0"/>
              <a:t> </a:t>
            </a:r>
            <a:r>
              <a:rPr lang="fr-FR" sz="2000" dirty="0" err="1"/>
              <a:t>polarization</a:t>
            </a:r>
            <a:r>
              <a:rPr lang="fr-FR" sz="2000" dirty="0"/>
              <a:t>.</a:t>
            </a:r>
          </a:p>
          <a:p>
            <a:r>
              <a:rPr lang="fr-FR" sz="2000" dirty="0" err="1"/>
              <a:t>Using</a:t>
            </a:r>
            <a:r>
              <a:rPr lang="fr-FR" sz="2000" dirty="0"/>
              <a:t> 50 MeV of initial </a:t>
            </a:r>
            <a:r>
              <a:rPr lang="fr-FR" sz="2000" dirty="0" err="1"/>
              <a:t>electron</a:t>
            </a:r>
            <a:r>
              <a:rPr lang="fr-FR" sz="2000" dirty="0"/>
              <a:t> </a:t>
            </a:r>
            <a:r>
              <a:rPr lang="fr-FR" sz="2000" dirty="0" err="1"/>
              <a:t>striking</a:t>
            </a:r>
            <a:r>
              <a:rPr lang="fr-FR" sz="2000" dirty="0"/>
              <a:t> a </a:t>
            </a:r>
            <a:r>
              <a:rPr lang="fr-FR" sz="2000" dirty="0" err="1"/>
              <a:t>target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Z=74, </a:t>
            </a:r>
            <a:r>
              <a:rPr lang="fr-FR" sz="2000" dirty="0" err="1"/>
              <a:t>we</a:t>
            </a:r>
            <a:r>
              <a:rPr lang="fr-FR" sz="2000" dirty="0"/>
              <a:t> </a:t>
            </a:r>
            <a:r>
              <a:rPr lang="fr-FR" sz="2000" dirty="0" err="1"/>
              <a:t>get</a:t>
            </a:r>
            <a:r>
              <a:rPr lang="fr-FR" sz="2000" dirty="0"/>
              <a:t>:</a:t>
            </a:r>
          </a:p>
          <a:p>
            <a:pPr lvl="1"/>
            <a:r>
              <a:rPr lang="fr-FR" sz="2000" dirty="0" err="1"/>
              <a:t>Linear</a:t>
            </a:r>
            <a:r>
              <a:rPr lang="fr-FR" sz="2000" dirty="0"/>
              <a:t> </a:t>
            </a:r>
            <a:r>
              <a:rPr lang="fr-FR" sz="2000" dirty="0" err="1"/>
              <a:t>polarization</a:t>
            </a:r>
            <a:r>
              <a:rPr lang="fr-FR" sz="2000" dirty="0"/>
              <a:t> </a:t>
            </a:r>
            <a:r>
              <a:rPr lang="fr-FR" sz="2000" dirty="0" err="1"/>
              <a:t>is</a:t>
            </a:r>
            <a:r>
              <a:rPr lang="fr-FR" sz="2000" dirty="0"/>
              <a:t> </a:t>
            </a:r>
            <a:r>
              <a:rPr lang="fr-FR" sz="2000" dirty="0" err="1"/>
              <a:t>decreasing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photon </a:t>
            </a:r>
            <a:r>
              <a:rPr lang="fr-FR" sz="2000" dirty="0" err="1"/>
              <a:t>energy</a:t>
            </a:r>
            <a:r>
              <a:rPr lang="fr-FR" sz="2000" dirty="0"/>
              <a:t>.</a:t>
            </a:r>
          </a:p>
          <a:p>
            <a:pPr lvl="1"/>
            <a:r>
              <a:rPr lang="fr-FR" sz="2000" dirty="0" err="1"/>
              <a:t>Lower</a:t>
            </a:r>
            <a:r>
              <a:rPr lang="fr-FR" sz="2000" dirty="0"/>
              <a:t> </a:t>
            </a:r>
            <a:r>
              <a:rPr lang="fr-FR" sz="2000" dirty="0" err="1"/>
              <a:t>linear</a:t>
            </a:r>
            <a:r>
              <a:rPr lang="fr-FR" sz="2000" dirty="0"/>
              <a:t> </a:t>
            </a:r>
            <a:r>
              <a:rPr lang="fr-FR" sz="2000" dirty="0" err="1"/>
              <a:t>polarization</a:t>
            </a:r>
            <a:r>
              <a:rPr lang="fr-FR" sz="2000" dirty="0"/>
              <a:t> in full screening case. </a:t>
            </a:r>
          </a:p>
          <a:p>
            <a:endParaRPr lang="fr-FR" sz="2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81401261-5FBA-44A3-99EC-0ECD96A14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353" y="2177172"/>
            <a:ext cx="3378173" cy="246932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FBDDBE4F-8EA0-4DA4-B089-EEF66373871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63411" y="4388675"/>
            <a:ext cx="3361026" cy="2469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93722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851E78C-33B1-46A5-91AA-ED8C6D1CE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FR" sz="4000" dirty="0" err="1">
                <a:solidFill>
                  <a:srgbClr val="FFFFFF"/>
                </a:solidFill>
              </a:rPr>
              <a:t>Circular</a:t>
            </a:r>
            <a:r>
              <a:rPr lang="fr-FR" sz="4000" dirty="0">
                <a:solidFill>
                  <a:srgbClr val="FFFFFF"/>
                </a:solidFill>
              </a:rPr>
              <a:t> </a:t>
            </a:r>
            <a:r>
              <a:rPr lang="fr-FR" sz="4000" dirty="0" err="1">
                <a:solidFill>
                  <a:srgbClr val="FFFFFF"/>
                </a:solidFill>
              </a:rPr>
              <a:t>polarization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504D1055-D81E-4976-85E8-A348D28D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fr-FR" sz="2000" dirty="0"/>
              <a:t>S</a:t>
            </a:r>
            <a:r>
              <a:rPr lang="fr-FR" sz="2000" baseline="-25000" dirty="0"/>
              <a:t>1 </a:t>
            </a:r>
            <a:r>
              <a:rPr lang="fr-FR" sz="2000" dirty="0"/>
              <a:t> : </a:t>
            </a:r>
            <a:r>
              <a:rPr lang="fr-FR" sz="2000" dirty="0" err="1"/>
              <a:t>electron</a:t>
            </a:r>
            <a:r>
              <a:rPr lang="fr-FR" sz="2000" dirty="0"/>
              <a:t> spin in the plane of interaction </a:t>
            </a:r>
            <a:r>
              <a:rPr lang="fr-FR" sz="2000" dirty="0" err="1"/>
              <a:t>along</a:t>
            </a:r>
            <a:r>
              <a:rPr lang="fr-FR" sz="2000" dirty="0"/>
              <a:t> z axis.</a:t>
            </a:r>
          </a:p>
          <a:p>
            <a:r>
              <a:rPr lang="fr-FR" sz="2000" dirty="0"/>
              <a:t>S</a:t>
            </a:r>
            <a:r>
              <a:rPr lang="fr-FR" sz="2000" baseline="-25000" dirty="0"/>
              <a:t>2</a:t>
            </a:r>
            <a:r>
              <a:rPr lang="fr-FR" sz="2000" dirty="0"/>
              <a:t> : </a:t>
            </a:r>
            <a:r>
              <a:rPr lang="fr-FR" sz="2000" dirty="0" err="1"/>
              <a:t>electron</a:t>
            </a:r>
            <a:r>
              <a:rPr lang="fr-FR" sz="2000" dirty="0"/>
              <a:t> spin in the plane of interaction </a:t>
            </a:r>
            <a:r>
              <a:rPr lang="fr-FR" sz="2000" dirty="0" err="1"/>
              <a:t>along</a:t>
            </a:r>
            <a:r>
              <a:rPr lang="fr-FR" sz="2000" dirty="0"/>
              <a:t> y axis.</a:t>
            </a:r>
          </a:p>
          <a:p>
            <a:r>
              <a:rPr lang="fr-FR" sz="2000" dirty="0" err="1"/>
              <a:t>Using</a:t>
            </a:r>
            <a:r>
              <a:rPr lang="fr-FR" sz="2000" dirty="0"/>
              <a:t> 50 MeV of initial </a:t>
            </a:r>
            <a:r>
              <a:rPr lang="fr-FR" sz="2000" dirty="0" err="1"/>
              <a:t>electron</a:t>
            </a:r>
            <a:r>
              <a:rPr lang="fr-FR" sz="2000" dirty="0"/>
              <a:t> </a:t>
            </a:r>
            <a:r>
              <a:rPr lang="fr-FR" sz="2000" dirty="0" err="1"/>
              <a:t>striking</a:t>
            </a:r>
            <a:r>
              <a:rPr lang="fr-FR" sz="2000" dirty="0"/>
              <a:t> a </a:t>
            </a:r>
            <a:r>
              <a:rPr lang="fr-FR" sz="2000" dirty="0" err="1"/>
              <a:t>target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Z=74, </a:t>
            </a:r>
            <a:r>
              <a:rPr lang="fr-FR" sz="2000" dirty="0" err="1"/>
              <a:t>we</a:t>
            </a:r>
            <a:r>
              <a:rPr lang="fr-FR" sz="2000" dirty="0"/>
              <a:t> </a:t>
            </a:r>
            <a:r>
              <a:rPr lang="fr-FR" sz="2000" dirty="0" err="1"/>
              <a:t>get</a:t>
            </a:r>
            <a:r>
              <a:rPr lang="fr-FR" sz="2000" dirty="0"/>
              <a:t>:</a:t>
            </a:r>
          </a:p>
          <a:p>
            <a:pPr lvl="1"/>
            <a:r>
              <a:rPr lang="fr-FR" sz="1600" dirty="0"/>
              <a:t>The contribution of the </a:t>
            </a:r>
            <a:r>
              <a:rPr lang="fr-FR" sz="1600" dirty="0" err="1"/>
              <a:t>incoming</a:t>
            </a:r>
            <a:r>
              <a:rPr lang="fr-FR" sz="1600" dirty="0"/>
              <a:t> </a:t>
            </a:r>
            <a:r>
              <a:rPr lang="fr-FR" sz="1600" dirty="0" err="1"/>
              <a:t>polarization</a:t>
            </a:r>
            <a:r>
              <a:rPr lang="fr-FR" sz="1600" dirty="0"/>
              <a:t> </a:t>
            </a:r>
            <a:r>
              <a:rPr lang="fr-FR" sz="1600" dirty="0" err="1"/>
              <a:t>from</a:t>
            </a:r>
            <a:r>
              <a:rPr lang="fr-FR" sz="1600" dirty="0"/>
              <a:t> S</a:t>
            </a:r>
            <a:r>
              <a:rPr lang="fr-FR" sz="1600" baseline="-25000" dirty="0"/>
              <a:t>1</a:t>
            </a:r>
            <a:r>
              <a:rPr lang="fr-FR" sz="1600" dirty="0"/>
              <a:t> </a:t>
            </a:r>
            <a:r>
              <a:rPr lang="fr-FR" sz="1600" dirty="0" err="1"/>
              <a:t>is</a:t>
            </a:r>
            <a:r>
              <a:rPr lang="fr-FR" sz="1600" dirty="0"/>
              <a:t> dominant.</a:t>
            </a:r>
          </a:p>
          <a:p>
            <a:pPr lvl="1"/>
            <a:r>
              <a:rPr lang="fr-FR" sz="1600" dirty="0"/>
              <a:t>The </a:t>
            </a:r>
            <a:r>
              <a:rPr lang="fr-FR" sz="1600" dirty="0" err="1"/>
              <a:t>circular</a:t>
            </a:r>
            <a:r>
              <a:rPr lang="fr-FR" sz="1600" dirty="0"/>
              <a:t> </a:t>
            </a:r>
            <a:r>
              <a:rPr lang="fr-FR" sz="1600" dirty="0" err="1"/>
              <a:t>polarization</a:t>
            </a:r>
            <a:r>
              <a:rPr lang="fr-FR" sz="1600" dirty="0"/>
              <a:t> </a:t>
            </a:r>
            <a:r>
              <a:rPr lang="fr-FR" sz="1600" dirty="0" err="1"/>
              <a:t>is</a:t>
            </a:r>
            <a:r>
              <a:rPr lang="fr-FR" sz="1600" dirty="0"/>
              <a:t> </a:t>
            </a:r>
            <a:r>
              <a:rPr lang="fr-FR" sz="1600" dirty="0" err="1"/>
              <a:t>increasing</a:t>
            </a:r>
            <a:r>
              <a:rPr lang="fr-FR" sz="1600" dirty="0"/>
              <a:t> </a:t>
            </a:r>
            <a:r>
              <a:rPr lang="fr-FR" sz="1600" dirty="0" err="1"/>
              <a:t>with</a:t>
            </a:r>
            <a:r>
              <a:rPr lang="fr-FR" sz="1600" dirty="0"/>
              <a:t> photon </a:t>
            </a:r>
            <a:r>
              <a:rPr lang="fr-FR" sz="1600" dirty="0" err="1"/>
              <a:t>energy</a:t>
            </a:r>
            <a:r>
              <a:rPr lang="fr-FR" sz="1600" dirty="0"/>
              <a:t>.</a:t>
            </a:r>
          </a:p>
          <a:p>
            <a:endParaRPr lang="fr-FR" sz="2000" dirty="0"/>
          </a:p>
          <a:p>
            <a:endParaRPr lang="fr-FR" sz="2000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9B2CC6C-0264-4BFD-9389-2A5AAF4576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76" y="2450104"/>
            <a:ext cx="4903317" cy="3671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448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851E78C-33B1-46A5-91AA-ED8C6D1CE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FR" sz="4000" dirty="0" err="1">
                <a:solidFill>
                  <a:srgbClr val="FFFFFF"/>
                </a:solidFill>
              </a:rPr>
              <a:t>Circular</a:t>
            </a:r>
            <a:r>
              <a:rPr lang="fr-FR" sz="4000" dirty="0">
                <a:solidFill>
                  <a:srgbClr val="FFFFFF"/>
                </a:solidFill>
              </a:rPr>
              <a:t> </a:t>
            </a:r>
            <a:r>
              <a:rPr lang="fr-FR" sz="4000" dirty="0" err="1">
                <a:solidFill>
                  <a:srgbClr val="FFFFFF"/>
                </a:solidFill>
              </a:rPr>
              <a:t>polarization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504D1055-D81E-4976-85E8-A348D28D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fr-FR" sz="2000" dirty="0"/>
              <a:t>S</a:t>
            </a:r>
            <a:r>
              <a:rPr lang="fr-FR" sz="2000" baseline="-25000" dirty="0"/>
              <a:t>1 </a:t>
            </a:r>
            <a:r>
              <a:rPr lang="fr-FR" sz="2000" dirty="0"/>
              <a:t> : </a:t>
            </a:r>
            <a:r>
              <a:rPr lang="fr-FR" sz="2000" dirty="0" err="1"/>
              <a:t>electron</a:t>
            </a:r>
            <a:r>
              <a:rPr lang="fr-FR" sz="2000" dirty="0"/>
              <a:t> spin in the plane of interaction </a:t>
            </a:r>
            <a:r>
              <a:rPr lang="fr-FR" sz="2000" dirty="0" err="1"/>
              <a:t>along</a:t>
            </a:r>
            <a:r>
              <a:rPr lang="fr-FR" sz="2000" dirty="0"/>
              <a:t> z axis.</a:t>
            </a:r>
          </a:p>
          <a:p>
            <a:r>
              <a:rPr lang="fr-FR" sz="2000" dirty="0"/>
              <a:t>S</a:t>
            </a:r>
            <a:r>
              <a:rPr lang="fr-FR" sz="2000" baseline="-25000" dirty="0"/>
              <a:t>2</a:t>
            </a:r>
            <a:r>
              <a:rPr lang="fr-FR" sz="2000" dirty="0"/>
              <a:t> : </a:t>
            </a:r>
            <a:r>
              <a:rPr lang="fr-FR" sz="2000" dirty="0" err="1"/>
              <a:t>electron</a:t>
            </a:r>
            <a:r>
              <a:rPr lang="fr-FR" sz="2000" dirty="0"/>
              <a:t> spin in the plane of interaction </a:t>
            </a:r>
            <a:r>
              <a:rPr lang="fr-FR" sz="2000" dirty="0" err="1"/>
              <a:t>along</a:t>
            </a:r>
            <a:r>
              <a:rPr lang="fr-FR" sz="2000" dirty="0"/>
              <a:t> y axis.</a:t>
            </a:r>
          </a:p>
          <a:p>
            <a:r>
              <a:rPr lang="fr-FR" sz="2000" dirty="0" err="1"/>
              <a:t>Using</a:t>
            </a:r>
            <a:r>
              <a:rPr lang="fr-FR" sz="2000" dirty="0"/>
              <a:t> 50 MeV of initial </a:t>
            </a:r>
            <a:r>
              <a:rPr lang="fr-FR" sz="2000" dirty="0" err="1"/>
              <a:t>electron</a:t>
            </a:r>
            <a:r>
              <a:rPr lang="fr-FR" sz="2000" dirty="0"/>
              <a:t> </a:t>
            </a:r>
            <a:r>
              <a:rPr lang="fr-FR" sz="2000" dirty="0" err="1"/>
              <a:t>striking</a:t>
            </a:r>
            <a:r>
              <a:rPr lang="fr-FR" sz="2000" dirty="0"/>
              <a:t> a </a:t>
            </a:r>
            <a:r>
              <a:rPr lang="fr-FR" sz="2000" dirty="0" err="1"/>
              <a:t>target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Z=74, </a:t>
            </a:r>
            <a:r>
              <a:rPr lang="fr-FR" sz="2000" dirty="0" err="1"/>
              <a:t>we</a:t>
            </a:r>
            <a:r>
              <a:rPr lang="fr-FR" sz="2000" dirty="0"/>
              <a:t> </a:t>
            </a:r>
            <a:r>
              <a:rPr lang="fr-FR" sz="2000" dirty="0" err="1"/>
              <a:t>get</a:t>
            </a:r>
            <a:r>
              <a:rPr lang="fr-FR" sz="2000" dirty="0"/>
              <a:t>:</a:t>
            </a:r>
          </a:p>
          <a:p>
            <a:pPr lvl="1"/>
            <a:r>
              <a:rPr lang="fr-FR" sz="1600" dirty="0"/>
              <a:t>The contribution of the </a:t>
            </a:r>
            <a:r>
              <a:rPr lang="fr-FR" sz="1600" dirty="0" err="1"/>
              <a:t>incoming</a:t>
            </a:r>
            <a:r>
              <a:rPr lang="fr-FR" sz="1600" dirty="0"/>
              <a:t> </a:t>
            </a:r>
            <a:r>
              <a:rPr lang="fr-FR" sz="1600" dirty="0" err="1"/>
              <a:t>polarization</a:t>
            </a:r>
            <a:r>
              <a:rPr lang="fr-FR" sz="1600" dirty="0"/>
              <a:t> </a:t>
            </a:r>
            <a:r>
              <a:rPr lang="fr-FR" sz="1600" dirty="0" err="1"/>
              <a:t>from</a:t>
            </a:r>
            <a:r>
              <a:rPr lang="fr-FR" sz="1600" dirty="0"/>
              <a:t> S</a:t>
            </a:r>
            <a:r>
              <a:rPr lang="fr-FR" sz="1600" baseline="-25000" dirty="0"/>
              <a:t>1</a:t>
            </a:r>
            <a:r>
              <a:rPr lang="fr-FR" sz="1600" dirty="0"/>
              <a:t> </a:t>
            </a:r>
            <a:r>
              <a:rPr lang="fr-FR" sz="1600" dirty="0" err="1"/>
              <a:t>is</a:t>
            </a:r>
            <a:r>
              <a:rPr lang="fr-FR" sz="1600" dirty="0"/>
              <a:t> dominant.</a:t>
            </a:r>
          </a:p>
          <a:p>
            <a:pPr lvl="1"/>
            <a:r>
              <a:rPr lang="fr-FR" sz="1600" dirty="0"/>
              <a:t>The </a:t>
            </a:r>
            <a:r>
              <a:rPr lang="fr-FR" sz="1600" dirty="0" err="1"/>
              <a:t>circular</a:t>
            </a:r>
            <a:r>
              <a:rPr lang="fr-FR" sz="1600" dirty="0"/>
              <a:t> </a:t>
            </a:r>
            <a:r>
              <a:rPr lang="fr-FR" sz="1600" dirty="0" err="1"/>
              <a:t>polarization</a:t>
            </a:r>
            <a:r>
              <a:rPr lang="fr-FR" sz="1600" dirty="0"/>
              <a:t> </a:t>
            </a:r>
            <a:r>
              <a:rPr lang="fr-FR" sz="1600" dirty="0" err="1"/>
              <a:t>is</a:t>
            </a:r>
            <a:r>
              <a:rPr lang="fr-FR" sz="1600" dirty="0"/>
              <a:t> </a:t>
            </a:r>
            <a:r>
              <a:rPr lang="fr-FR" sz="1600" dirty="0" err="1"/>
              <a:t>increasing</a:t>
            </a:r>
            <a:r>
              <a:rPr lang="fr-FR" sz="1600" dirty="0"/>
              <a:t> </a:t>
            </a:r>
            <a:r>
              <a:rPr lang="fr-FR" sz="1600" dirty="0" err="1"/>
              <a:t>with</a:t>
            </a:r>
            <a:r>
              <a:rPr lang="fr-FR" sz="1600" dirty="0"/>
              <a:t> photon </a:t>
            </a:r>
            <a:r>
              <a:rPr lang="fr-FR" sz="1600" dirty="0" err="1"/>
              <a:t>energy</a:t>
            </a:r>
            <a:r>
              <a:rPr lang="fr-FR" sz="1600" dirty="0"/>
              <a:t>.</a:t>
            </a:r>
          </a:p>
          <a:p>
            <a:pPr lvl="1"/>
            <a:r>
              <a:rPr lang="fr-FR" sz="1600" dirty="0"/>
              <a:t>The </a:t>
            </a:r>
            <a:r>
              <a:rPr lang="fr-FR" sz="1600" dirty="0" err="1"/>
              <a:t>circular</a:t>
            </a:r>
            <a:r>
              <a:rPr lang="fr-FR" sz="1600" dirty="0"/>
              <a:t> </a:t>
            </a:r>
            <a:r>
              <a:rPr lang="fr-FR" sz="1600" dirty="0" err="1"/>
              <a:t>polarization</a:t>
            </a:r>
            <a:r>
              <a:rPr lang="fr-FR" sz="1600" dirty="0"/>
              <a:t> </a:t>
            </a:r>
            <a:r>
              <a:rPr lang="fr-FR" sz="1600" dirty="0" err="1"/>
              <a:t>does</a:t>
            </a:r>
            <a:r>
              <a:rPr lang="fr-FR" sz="1600" dirty="0"/>
              <a:t> not </a:t>
            </a:r>
            <a:r>
              <a:rPr lang="fr-FR" sz="1600" dirty="0" err="1"/>
              <a:t>depends</a:t>
            </a:r>
            <a:r>
              <a:rPr lang="fr-FR" sz="1600" dirty="0"/>
              <a:t> on the angle.</a:t>
            </a:r>
          </a:p>
          <a:p>
            <a:endParaRPr lang="fr-FR" sz="2000" dirty="0"/>
          </a:p>
          <a:p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D04AEAE1-01B9-4D7B-B61F-5168389900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1111" y="2496438"/>
            <a:ext cx="4903317" cy="3645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788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26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851E78C-33B1-46A5-91AA-ED8C6D1CE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FR" sz="4000" dirty="0" err="1">
                <a:solidFill>
                  <a:srgbClr val="FFFFFF"/>
                </a:solidFill>
              </a:rPr>
              <a:t>Circular</a:t>
            </a:r>
            <a:r>
              <a:rPr lang="fr-FR" sz="4000" dirty="0">
                <a:solidFill>
                  <a:srgbClr val="FFFFFF"/>
                </a:solidFill>
              </a:rPr>
              <a:t> </a:t>
            </a:r>
            <a:r>
              <a:rPr lang="fr-FR" sz="4000" dirty="0" err="1">
                <a:solidFill>
                  <a:srgbClr val="FFFFFF"/>
                </a:solidFill>
              </a:rPr>
              <a:t>polarization</a:t>
            </a:r>
            <a:endParaRPr lang="fr-FR" sz="4000" dirty="0">
              <a:solidFill>
                <a:srgbClr val="FFFFFF"/>
              </a:solidFill>
            </a:endParaRP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504D1055-D81E-4976-85E8-A348D28D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fr-FR" sz="2000" dirty="0"/>
              <a:t>S</a:t>
            </a:r>
            <a:r>
              <a:rPr lang="fr-FR" sz="2000" baseline="-25000" dirty="0"/>
              <a:t>1 </a:t>
            </a:r>
            <a:r>
              <a:rPr lang="fr-FR" sz="2000" dirty="0"/>
              <a:t> : </a:t>
            </a:r>
            <a:r>
              <a:rPr lang="fr-FR" sz="2000" dirty="0" err="1"/>
              <a:t>electron</a:t>
            </a:r>
            <a:r>
              <a:rPr lang="fr-FR" sz="2000" dirty="0"/>
              <a:t> spin in the plane of interaction </a:t>
            </a:r>
            <a:r>
              <a:rPr lang="fr-FR" sz="2000" dirty="0" err="1"/>
              <a:t>along</a:t>
            </a:r>
            <a:r>
              <a:rPr lang="fr-FR" sz="2000" dirty="0"/>
              <a:t> z axis.</a:t>
            </a:r>
          </a:p>
          <a:p>
            <a:r>
              <a:rPr lang="fr-FR" sz="2000" dirty="0"/>
              <a:t>S</a:t>
            </a:r>
            <a:r>
              <a:rPr lang="fr-FR" sz="2000" baseline="-25000" dirty="0"/>
              <a:t>2</a:t>
            </a:r>
            <a:r>
              <a:rPr lang="fr-FR" sz="2000" dirty="0"/>
              <a:t> : </a:t>
            </a:r>
            <a:r>
              <a:rPr lang="fr-FR" sz="2000" dirty="0" err="1"/>
              <a:t>electron</a:t>
            </a:r>
            <a:r>
              <a:rPr lang="fr-FR" sz="2000" dirty="0"/>
              <a:t> spin in the plane of interaction </a:t>
            </a:r>
            <a:r>
              <a:rPr lang="fr-FR" sz="2000" dirty="0" err="1"/>
              <a:t>along</a:t>
            </a:r>
            <a:r>
              <a:rPr lang="fr-FR" sz="2000" dirty="0"/>
              <a:t> y axis.</a:t>
            </a:r>
          </a:p>
          <a:p>
            <a:r>
              <a:rPr lang="fr-FR" sz="2000" dirty="0" err="1"/>
              <a:t>Using</a:t>
            </a:r>
            <a:r>
              <a:rPr lang="fr-FR" sz="2000" dirty="0"/>
              <a:t> 50 MeV of initial </a:t>
            </a:r>
            <a:r>
              <a:rPr lang="fr-FR" sz="2000" dirty="0" err="1"/>
              <a:t>electron</a:t>
            </a:r>
            <a:r>
              <a:rPr lang="fr-FR" sz="2000" dirty="0"/>
              <a:t> </a:t>
            </a:r>
            <a:r>
              <a:rPr lang="fr-FR" sz="2000" dirty="0" err="1"/>
              <a:t>striking</a:t>
            </a:r>
            <a:r>
              <a:rPr lang="fr-FR" sz="2000" dirty="0"/>
              <a:t> a </a:t>
            </a:r>
            <a:r>
              <a:rPr lang="fr-FR" sz="2000" dirty="0" err="1"/>
              <a:t>target</a:t>
            </a:r>
            <a:r>
              <a:rPr lang="fr-FR" sz="2000" dirty="0"/>
              <a:t> </a:t>
            </a:r>
            <a:r>
              <a:rPr lang="fr-FR" sz="2000" dirty="0" err="1"/>
              <a:t>with</a:t>
            </a:r>
            <a:r>
              <a:rPr lang="fr-FR" sz="2000" dirty="0"/>
              <a:t> Z=74, </a:t>
            </a:r>
            <a:r>
              <a:rPr lang="fr-FR" sz="2000" dirty="0" err="1"/>
              <a:t>we</a:t>
            </a:r>
            <a:r>
              <a:rPr lang="fr-FR" sz="2000" dirty="0"/>
              <a:t> </a:t>
            </a:r>
            <a:r>
              <a:rPr lang="fr-FR" sz="2000" dirty="0" err="1"/>
              <a:t>get</a:t>
            </a:r>
            <a:r>
              <a:rPr lang="fr-FR" sz="2000" dirty="0"/>
              <a:t>:</a:t>
            </a:r>
          </a:p>
          <a:p>
            <a:pPr lvl="1"/>
            <a:r>
              <a:rPr lang="fr-FR" sz="1600" dirty="0"/>
              <a:t>The contribution of the </a:t>
            </a:r>
            <a:r>
              <a:rPr lang="fr-FR" sz="1600" dirty="0" err="1"/>
              <a:t>incoming</a:t>
            </a:r>
            <a:r>
              <a:rPr lang="fr-FR" sz="1600" dirty="0"/>
              <a:t> </a:t>
            </a:r>
            <a:r>
              <a:rPr lang="fr-FR" sz="1600" dirty="0" err="1"/>
              <a:t>polarization</a:t>
            </a:r>
            <a:r>
              <a:rPr lang="fr-FR" sz="1600" dirty="0"/>
              <a:t> </a:t>
            </a:r>
            <a:r>
              <a:rPr lang="fr-FR" sz="1600" dirty="0" err="1"/>
              <a:t>from</a:t>
            </a:r>
            <a:r>
              <a:rPr lang="fr-FR" sz="1600" dirty="0"/>
              <a:t> S</a:t>
            </a:r>
            <a:r>
              <a:rPr lang="fr-FR" sz="1600" baseline="-25000" dirty="0"/>
              <a:t>1</a:t>
            </a:r>
            <a:r>
              <a:rPr lang="fr-FR" sz="1600" dirty="0"/>
              <a:t> </a:t>
            </a:r>
            <a:r>
              <a:rPr lang="fr-FR" sz="1600" dirty="0" err="1"/>
              <a:t>is</a:t>
            </a:r>
            <a:r>
              <a:rPr lang="fr-FR" sz="1600" dirty="0"/>
              <a:t> dominant.</a:t>
            </a:r>
          </a:p>
          <a:p>
            <a:pPr lvl="1"/>
            <a:r>
              <a:rPr lang="fr-FR" sz="1600" dirty="0"/>
              <a:t>The </a:t>
            </a:r>
            <a:r>
              <a:rPr lang="fr-FR" sz="1600" dirty="0" err="1"/>
              <a:t>circular</a:t>
            </a:r>
            <a:r>
              <a:rPr lang="fr-FR" sz="1600" dirty="0"/>
              <a:t> </a:t>
            </a:r>
            <a:r>
              <a:rPr lang="fr-FR" sz="1600" dirty="0" err="1"/>
              <a:t>polarization</a:t>
            </a:r>
            <a:r>
              <a:rPr lang="fr-FR" sz="1600" dirty="0"/>
              <a:t> </a:t>
            </a:r>
            <a:r>
              <a:rPr lang="fr-FR" sz="1600" dirty="0" err="1"/>
              <a:t>is</a:t>
            </a:r>
            <a:r>
              <a:rPr lang="fr-FR" sz="1600" dirty="0"/>
              <a:t> </a:t>
            </a:r>
            <a:r>
              <a:rPr lang="fr-FR" sz="1600" dirty="0" err="1"/>
              <a:t>increasing</a:t>
            </a:r>
            <a:r>
              <a:rPr lang="fr-FR" sz="1600" dirty="0"/>
              <a:t> </a:t>
            </a:r>
            <a:r>
              <a:rPr lang="fr-FR" sz="1600" dirty="0" err="1"/>
              <a:t>with</a:t>
            </a:r>
            <a:r>
              <a:rPr lang="fr-FR" sz="1600" dirty="0"/>
              <a:t> photon </a:t>
            </a:r>
            <a:r>
              <a:rPr lang="fr-FR" sz="1600" dirty="0" err="1"/>
              <a:t>energy</a:t>
            </a:r>
            <a:r>
              <a:rPr lang="fr-FR" sz="1600" dirty="0"/>
              <a:t>.</a:t>
            </a:r>
          </a:p>
          <a:p>
            <a:pPr lvl="1"/>
            <a:r>
              <a:rPr lang="fr-FR" sz="1600" dirty="0"/>
              <a:t>The </a:t>
            </a:r>
            <a:r>
              <a:rPr lang="fr-FR" sz="1600" dirty="0" err="1"/>
              <a:t>circular</a:t>
            </a:r>
            <a:r>
              <a:rPr lang="fr-FR" sz="1600" dirty="0"/>
              <a:t> </a:t>
            </a:r>
            <a:r>
              <a:rPr lang="fr-FR" sz="1600" dirty="0" err="1"/>
              <a:t>polarization</a:t>
            </a:r>
            <a:r>
              <a:rPr lang="fr-FR" sz="1600" dirty="0"/>
              <a:t> </a:t>
            </a:r>
            <a:r>
              <a:rPr lang="fr-FR" sz="1600" dirty="0" err="1"/>
              <a:t>does</a:t>
            </a:r>
            <a:r>
              <a:rPr lang="fr-FR" sz="1600" dirty="0"/>
              <a:t> not </a:t>
            </a:r>
            <a:r>
              <a:rPr lang="fr-FR" sz="1600" dirty="0" err="1"/>
              <a:t>depends</a:t>
            </a:r>
            <a:r>
              <a:rPr lang="fr-FR" sz="1600" dirty="0"/>
              <a:t> on the angle.</a:t>
            </a:r>
          </a:p>
          <a:p>
            <a:endParaRPr lang="fr-FR" sz="2000" dirty="0"/>
          </a:p>
          <a:p>
            <a:endParaRPr lang="fr-FR" sz="2000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457D107D-723F-4C5E-9126-F3927B1C0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76" y="2494450"/>
            <a:ext cx="4903317" cy="365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7077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34">
            <a:extLst>
              <a:ext uri="{FF2B5EF4-FFF2-40B4-BE49-F238E27FC236}">
                <a16:creationId xmlns:a16="http://schemas.microsoft.com/office/drawing/2014/main" id="{F4C0B10B-D2C4-4A54-AFAD-3D27DF88BB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6BADB90-C74B-40D6-86DC-503F65FCE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09710" y="635715"/>
            <a:ext cx="11142208" cy="2482136"/>
            <a:chOff x="409710" y="635715"/>
            <a:chExt cx="11142208" cy="2482136"/>
          </a:xfrm>
        </p:grpSpPr>
        <p:sp>
          <p:nvSpPr>
            <p:cNvPr id="38" name="Freeform 44">
              <a:extLst>
                <a:ext uri="{FF2B5EF4-FFF2-40B4-BE49-F238E27FC236}">
                  <a16:creationId xmlns:a16="http://schemas.microsoft.com/office/drawing/2014/main" id="{6559431D-1886-4AE0-9B87-9AD2ECAB84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1223203" y="635716"/>
              <a:ext cx="328612" cy="1742360"/>
            </a:xfrm>
            <a:custGeom>
              <a:avLst/>
              <a:gdLst>
                <a:gd name="T0" fmla="*/ 207 w 207"/>
                <a:gd name="T1" fmla="*/ 987 h 1114"/>
                <a:gd name="T2" fmla="*/ 0 w 207"/>
                <a:gd name="T3" fmla="*/ 1114 h 1114"/>
                <a:gd name="T4" fmla="*/ 0 w 207"/>
                <a:gd name="T5" fmla="*/ 127 h 1114"/>
                <a:gd name="T6" fmla="*/ 207 w 207"/>
                <a:gd name="T7" fmla="*/ 0 h 1114"/>
                <a:gd name="T8" fmla="*/ 207 w 207"/>
                <a:gd name="T9" fmla="*/ 987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7" h="1114">
                  <a:moveTo>
                    <a:pt x="207" y="987"/>
                  </a:moveTo>
                  <a:lnTo>
                    <a:pt x="0" y="1114"/>
                  </a:lnTo>
                  <a:lnTo>
                    <a:pt x="0" y="127"/>
                  </a:lnTo>
                  <a:lnTo>
                    <a:pt x="207" y="0"/>
                  </a:lnTo>
                  <a:lnTo>
                    <a:pt x="207" y="987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45">
              <a:extLst>
                <a:ext uri="{FF2B5EF4-FFF2-40B4-BE49-F238E27FC236}">
                  <a16:creationId xmlns:a16="http://schemas.microsoft.com/office/drawing/2014/main" id="{373850A5-B04A-4FCD-9E73-EE322167FB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1022350"/>
              <a:ext cx="709612" cy="2095501"/>
            </a:xfrm>
            <a:custGeom>
              <a:avLst/>
              <a:gdLst>
                <a:gd name="T0" fmla="*/ 447 w 447"/>
                <a:gd name="T1" fmla="*/ 1363 h 1363"/>
                <a:gd name="T2" fmla="*/ 0 w 447"/>
                <a:gd name="T3" fmla="*/ 987 h 1363"/>
                <a:gd name="T4" fmla="*/ 0 w 447"/>
                <a:gd name="T5" fmla="*/ 0 h 1363"/>
                <a:gd name="T6" fmla="*/ 447 w 447"/>
                <a:gd name="T7" fmla="*/ 376 h 1363"/>
                <a:gd name="T8" fmla="*/ 447 w 447"/>
                <a:gd name="T9" fmla="*/ 1363 h 13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7" h="1363">
                  <a:moveTo>
                    <a:pt x="447" y="1363"/>
                  </a:moveTo>
                  <a:lnTo>
                    <a:pt x="0" y="987"/>
                  </a:lnTo>
                  <a:lnTo>
                    <a:pt x="0" y="0"/>
                  </a:lnTo>
                  <a:lnTo>
                    <a:pt x="447" y="376"/>
                  </a:lnTo>
                  <a:lnTo>
                    <a:pt x="447" y="1363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46">
              <a:extLst>
                <a:ext uri="{FF2B5EF4-FFF2-40B4-BE49-F238E27FC236}">
                  <a16:creationId xmlns:a16="http://schemas.microsoft.com/office/drawing/2014/main" id="{82C18C67-80FA-4738-AA53-0AF2419F98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09710" y="837744"/>
              <a:ext cx="403225" cy="1705431"/>
            </a:xfrm>
            <a:custGeom>
              <a:avLst/>
              <a:gdLst>
                <a:gd name="T0" fmla="*/ 254 w 254"/>
                <a:gd name="T1" fmla="*/ 987 h 1109"/>
                <a:gd name="T2" fmla="*/ 0 w 254"/>
                <a:gd name="T3" fmla="*/ 1109 h 1109"/>
                <a:gd name="T4" fmla="*/ 0 w 254"/>
                <a:gd name="T5" fmla="*/ 119 h 1109"/>
                <a:gd name="T6" fmla="*/ 254 w 254"/>
                <a:gd name="T7" fmla="*/ 0 h 1109"/>
                <a:gd name="T8" fmla="*/ 254 w 254"/>
                <a:gd name="T9" fmla="*/ 987 h 1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4" h="1109">
                  <a:moveTo>
                    <a:pt x="254" y="987"/>
                  </a:moveTo>
                  <a:lnTo>
                    <a:pt x="0" y="1109"/>
                  </a:lnTo>
                  <a:lnTo>
                    <a:pt x="0" y="119"/>
                  </a:lnTo>
                  <a:lnTo>
                    <a:pt x="254" y="0"/>
                  </a:lnTo>
                  <a:lnTo>
                    <a:pt x="254" y="987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7">
              <a:extLst>
                <a:ext uri="{FF2B5EF4-FFF2-40B4-BE49-F238E27FC236}">
                  <a16:creationId xmlns:a16="http://schemas.microsoft.com/office/drawing/2014/main" id="{48543B1A-8BF5-4C63-8404-41B2EA70B3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660" y="640894"/>
              <a:ext cx="168275" cy="1713195"/>
            </a:xfrm>
            <a:custGeom>
              <a:avLst/>
              <a:gdLst>
                <a:gd name="T0" fmla="*/ 106 w 106"/>
                <a:gd name="T1" fmla="*/ 1114 h 1114"/>
                <a:gd name="T2" fmla="*/ 0 w 106"/>
                <a:gd name="T3" fmla="*/ 1005 h 1114"/>
                <a:gd name="T4" fmla="*/ 0 w 106"/>
                <a:gd name="T5" fmla="*/ 0 h 1114"/>
                <a:gd name="T6" fmla="*/ 106 w 106"/>
                <a:gd name="T7" fmla="*/ 110 h 1114"/>
                <a:gd name="T8" fmla="*/ 106 w 106"/>
                <a:gd name="T9" fmla="*/ 1114 h 1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6" h="1114">
                  <a:moveTo>
                    <a:pt x="106" y="1114"/>
                  </a:moveTo>
                  <a:lnTo>
                    <a:pt x="0" y="1005"/>
                  </a:lnTo>
                  <a:lnTo>
                    <a:pt x="0" y="0"/>
                  </a:lnTo>
                  <a:lnTo>
                    <a:pt x="106" y="110"/>
                  </a:lnTo>
                  <a:lnTo>
                    <a:pt x="106" y="111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92DF5096-E051-498C-A3ED-CBA77A813A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644055" y="635715"/>
              <a:ext cx="10907863" cy="154145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6851E78C-33B1-46A5-91AA-ED8C6D1CE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7280" y="759805"/>
            <a:ext cx="10306520" cy="1325563"/>
          </a:xfrm>
        </p:spPr>
        <p:txBody>
          <a:bodyPr>
            <a:normAutofit/>
          </a:bodyPr>
          <a:lstStyle/>
          <a:p>
            <a:r>
              <a:rPr lang="fr-FR" sz="4000">
                <a:solidFill>
                  <a:srgbClr val="FFFFFF"/>
                </a:solidFill>
              </a:rPr>
              <a:t>Bremsstrahlung</a:t>
            </a:r>
            <a:r>
              <a:rPr lang="fr-FR" sz="4000" dirty="0">
                <a:solidFill>
                  <a:srgbClr val="FFFFFF"/>
                </a:solidFill>
              </a:rPr>
              <a:t> cross section</a:t>
            </a:r>
          </a:p>
        </p:txBody>
      </p:sp>
      <p:sp>
        <p:nvSpPr>
          <p:cNvPr id="11" name="Espace réservé du contenu 10">
            <a:extLst>
              <a:ext uri="{FF2B5EF4-FFF2-40B4-BE49-F238E27FC236}">
                <a16:creationId xmlns:a16="http://schemas.microsoft.com/office/drawing/2014/main" id="{504D1055-D81E-4976-85E8-A348D28D22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4904" y="2494450"/>
            <a:ext cx="4053545" cy="3563159"/>
          </a:xfrm>
        </p:spPr>
        <p:txBody>
          <a:bodyPr>
            <a:normAutofit/>
          </a:bodyPr>
          <a:lstStyle/>
          <a:p>
            <a:r>
              <a:rPr lang="fr-FR" sz="1700" dirty="0"/>
              <a:t>The </a:t>
            </a:r>
            <a:r>
              <a:rPr lang="fr-FR" sz="1700" dirty="0" err="1"/>
              <a:t>bremsstrahlung</a:t>
            </a:r>
            <a:r>
              <a:rPr lang="fr-FR" sz="1700" dirty="0"/>
              <a:t> cross section </a:t>
            </a:r>
            <a:r>
              <a:rPr lang="fr-FR" sz="1700" dirty="0" err="1"/>
              <a:t>is</a:t>
            </a:r>
            <a:r>
              <a:rPr lang="fr-FR" sz="1700" dirty="0"/>
              <a:t> </a:t>
            </a:r>
            <a:r>
              <a:rPr lang="fr-FR" sz="1700" dirty="0" err="1"/>
              <a:t>decreasing</a:t>
            </a:r>
            <a:r>
              <a:rPr lang="fr-FR" sz="1700" dirty="0"/>
              <a:t> </a:t>
            </a:r>
            <a:r>
              <a:rPr lang="fr-FR" sz="1700" dirty="0" err="1"/>
              <a:t>with</a:t>
            </a:r>
            <a:r>
              <a:rPr lang="fr-FR" sz="1700" dirty="0"/>
              <a:t> the angles.</a:t>
            </a:r>
          </a:p>
          <a:p>
            <a:r>
              <a:rPr lang="fr-FR" sz="1700" dirty="0"/>
              <a:t>At large  angles </a:t>
            </a:r>
            <a:r>
              <a:rPr lang="fr-FR" sz="1700" dirty="0" err="1"/>
              <a:t>small</a:t>
            </a:r>
            <a:r>
              <a:rPr lang="fr-FR" sz="1700" dirty="0"/>
              <a:t> </a:t>
            </a:r>
            <a:r>
              <a:rPr lang="fr-FR" sz="1700" dirty="0" err="1"/>
              <a:t>probability</a:t>
            </a:r>
            <a:r>
              <a:rPr lang="fr-FR" sz="1700" dirty="0"/>
              <a:t> of </a:t>
            </a:r>
            <a:r>
              <a:rPr lang="fr-FR" sz="1700" dirty="0" err="1"/>
              <a:t>producing</a:t>
            </a:r>
            <a:r>
              <a:rPr lang="fr-FR" sz="1700" dirty="0"/>
              <a:t> photons.</a:t>
            </a:r>
          </a:p>
          <a:p>
            <a:r>
              <a:rPr lang="fr-FR" sz="1700" dirty="0"/>
              <a:t>At </a:t>
            </a:r>
            <a:r>
              <a:rPr lang="fr-FR" sz="1700" dirty="0" err="1"/>
              <a:t>small</a:t>
            </a:r>
            <a:r>
              <a:rPr lang="fr-FR" sz="1700" dirty="0"/>
              <a:t> angle high </a:t>
            </a:r>
            <a:r>
              <a:rPr lang="fr-FR" sz="1700" dirty="0" err="1"/>
              <a:t>probability</a:t>
            </a:r>
            <a:r>
              <a:rPr lang="fr-FR" sz="1700" dirty="0"/>
              <a:t> of </a:t>
            </a:r>
            <a:r>
              <a:rPr lang="fr-FR" sz="1700" dirty="0" err="1"/>
              <a:t>producing</a:t>
            </a:r>
            <a:r>
              <a:rPr lang="fr-FR" sz="1700" dirty="0"/>
              <a:t> photon.</a:t>
            </a:r>
          </a:p>
          <a:p>
            <a:r>
              <a:rPr lang="fr-FR" sz="1700" dirty="0" err="1"/>
              <a:t>What</a:t>
            </a:r>
            <a:r>
              <a:rPr lang="fr-FR" sz="1700" dirty="0"/>
              <a:t> </a:t>
            </a:r>
            <a:r>
              <a:rPr lang="fr-FR" sz="1700" dirty="0" err="1"/>
              <a:t>is</a:t>
            </a:r>
            <a:r>
              <a:rPr lang="fr-FR" sz="1700" dirty="0"/>
              <a:t> the efficient angle at </a:t>
            </a:r>
            <a:r>
              <a:rPr lang="fr-FR" sz="1700" dirty="0" err="1"/>
              <a:t>which</a:t>
            </a:r>
            <a:r>
              <a:rPr lang="fr-FR" sz="1700" dirty="0"/>
              <a:t> the </a:t>
            </a:r>
            <a:r>
              <a:rPr lang="fr-FR" sz="1700" dirty="0" err="1"/>
              <a:t>probability</a:t>
            </a:r>
            <a:r>
              <a:rPr lang="fr-FR" sz="1700" dirty="0"/>
              <a:t> of photon production </a:t>
            </a:r>
            <a:r>
              <a:rPr lang="fr-FR" sz="1700" dirty="0" err="1"/>
              <a:t>is</a:t>
            </a:r>
            <a:r>
              <a:rPr lang="fr-FR" sz="1700" dirty="0"/>
              <a:t> important?</a:t>
            </a:r>
          </a:p>
          <a:p>
            <a:endParaRPr lang="fr-FR" sz="1700" dirty="0"/>
          </a:p>
          <a:p>
            <a:endParaRPr lang="fr-FR" sz="1700" dirty="0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50764CCF-F80A-486C-B434-C59CBBEC47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2543175"/>
            <a:ext cx="5068455" cy="3582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43990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923</TotalTime>
  <Words>569</Words>
  <Application>Microsoft Office PowerPoint</Application>
  <PresentationFormat>Grand écran</PresentationFormat>
  <Paragraphs>64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Thème Office</vt:lpstr>
      <vt:lpstr>Polarization transfer</vt:lpstr>
      <vt:lpstr>Bremsstrahlung process</vt:lpstr>
      <vt:lpstr>Linear polarization</vt:lpstr>
      <vt:lpstr>Linear polarization</vt:lpstr>
      <vt:lpstr>Linear polarization</vt:lpstr>
      <vt:lpstr>Circular polarization</vt:lpstr>
      <vt:lpstr>Circular polarization</vt:lpstr>
      <vt:lpstr>Circular polarization</vt:lpstr>
      <vt:lpstr>Bremsstrahlung cross section</vt:lpstr>
      <vt:lpstr>Bremsstrahlung cross section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Polarizarion tranfer</dc:title>
  <dc:creator>HABET</dc:creator>
  <cp:lastModifiedBy>HABET</cp:lastModifiedBy>
  <cp:revision>10</cp:revision>
  <dcterms:created xsi:type="dcterms:W3CDTF">2020-11-03T10:20:26Z</dcterms:created>
  <dcterms:modified xsi:type="dcterms:W3CDTF">2020-11-04T13:26:12Z</dcterms:modified>
</cp:coreProperties>
</file>