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98" r:id="rId2"/>
    <p:sldId id="516" r:id="rId3"/>
    <p:sldId id="515" r:id="rId4"/>
    <p:sldId id="517" r:id="rId5"/>
    <p:sldId id="518" r:id="rId6"/>
    <p:sldId id="520" r:id="rId7"/>
    <p:sldId id="521" r:id="rId8"/>
    <p:sldId id="522" r:id="rId9"/>
    <p:sldId id="519" r:id="rId10"/>
    <p:sldId id="523" r:id="rId11"/>
    <p:sldId id="525" r:id="rId12"/>
    <p:sldId id="499" r:id="rId13"/>
    <p:sldId id="500" r:id="rId14"/>
    <p:sldId id="526" r:id="rId15"/>
    <p:sldId id="524" r:id="rId16"/>
    <p:sldId id="534" r:id="rId17"/>
    <p:sldId id="535" r:id="rId18"/>
    <p:sldId id="505" r:id="rId19"/>
    <p:sldId id="501" r:id="rId20"/>
    <p:sldId id="503" r:id="rId21"/>
    <p:sldId id="533" r:id="rId22"/>
    <p:sldId id="529" r:id="rId23"/>
    <p:sldId id="530" r:id="rId24"/>
    <p:sldId id="531" r:id="rId25"/>
    <p:sldId id="532" r:id="rId2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 varScale="1">
        <p:scale>
          <a:sx n="78" d="100"/>
          <a:sy n="78" d="100"/>
        </p:scale>
        <p:origin x="636" y="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0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Parity Violation Experiments at JLEIC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3" y="5503416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 </a:t>
            </a:r>
            <a:r>
              <a:rPr lang="en-US" sz="3200" dirty="0"/>
              <a:t>6</a:t>
            </a:r>
            <a:r>
              <a:rPr lang="en-US" sz="3200" dirty="0" smtClean="0"/>
              <a:t>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PV Experiments at JLEIC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559050" y="1055514"/>
            <a:ext cx="6127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creen Shot 2015-09-30 at 3.18.44 PM.png"/>
          <p:cNvPicPr>
            <a:picLocks noChangeAspect="1"/>
          </p:cNvPicPr>
          <p:nvPr/>
        </p:nvPicPr>
        <p:blipFill>
          <a:blip r:embed="rId4"/>
          <a:srcRect l="-336" t="12532" r="-53" b="2972"/>
          <a:stretch>
            <a:fillRect/>
          </a:stretch>
        </p:blipFill>
        <p:spPr bwMode="auto">
          <a:xfrm>
            <a:off x="485474" y="4070003"/>
            <a:ext cx="5813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2" y="4465508"/>
            <a:ext cx="915638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µs. Planned for Moller Exp. ~10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rate of 68.05 MHz is 1/7</a:t>
            </a:r>
            <a:r>
              <a:rPr lang="en-US" baseline="30000" dirty="0" smtClean="0"/>
              <a:t>th</a:t>
            </a:r>
            <a:r>
              <a:rPr lang="en-US" dirty="0" smtClean="0"/>
              <a:t> Collider Ring collision rate of 476.3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 number of ring is 3416 and revolution time is 7.17 </a:t>
            </a:r>
            <a:r>
              <a:rPr lang="en-US" dirty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ring is filled with one helicity (1540 bunches – 3.233 µs) and second half is filled with opposite helicity (</a:t>
            </a:r>
            <a:r>
              <a:rPr lang="en-US" dirty="0"/>
              <a:t>1540 bunches </a:t>
            </a:r>
            <a:r>
              <a:rPr lang="en-US" dirty="0" smtClean="0"/>
              <a:t>– 3.233 </a:t>
            </a:r>
            <a:r>
              <a:rPr lang="en-US" dirty="0"/>
              <a:t>µs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Gaps between two helicities (each </a:t>
            </a:r>
            <a:r>
              <a:rPr lang="en-US" dirty="0"/>
              <a:t>0.353 </a:t>
            </a:r>
            <a:r>
              <a:rPr lang="en-US" dirty="0" smtClean="0"/>
              <a:t>µs) </a:t>
            </a:r>
            <a:r>
              <a:rPr lang="en-US" dirty="0"/>
              <a:t>allow for beam abort, ion cleaning, turning on/off </a:t>
            </a:r>
            <a:r>
              <a:rPr lang="en-US" dirty="0" smtClean="0"/>
              <a:t>injection kicker</a:t>
            </a:r>
            <a:r>
              <a:rPr lang="en-US" dirty="0"/>
              <a:t>, and detector response to different </a:t>
            </a:r>
            <a:r>
              <a:rPr lang="en-US" dirty="0" smtClean="0"/>
              <a:t>polarizations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cycles repeat until ring is filled to required current </a:t>
            </a:r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90500" y="0"/>
            <a:ext cx="8734425" cy="914400"/>
          </a:xfrm>
        </p:spPr>
        <p:txBody>
          <a:bodyPr/>
          <a:lstStyle/>
          <a:p>
            <a:r>
              <a:rPr lang="en-US" altLang="en-US" smtClean="0"/>
              <a:t>Time Structure of Polarized e</a:t>
            </a:r>
            <a:r>
              <a:rPr lang="en-US" altLang="en-US" baseline="30000" smtClean="0"/>
              <a:t>-</a:t>
            </a:r>
            <a:r>
              <a:rPr lang="en-US" altLang="en-US" smtClean="0"/>
              <a:t> Injection</a:t>
            </a: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612775" y="882650"/>
            <a:ext cx="8010525" cy="2894013"/>
            <a:chOff x="0" y="-154158"/>
            <a:chExt cx="7868195" cy="2714206"/>
          </a:xfrm>
        </p:grpSpPr>
        <p:grpSp>
          <p:nvGrpSpPr>
            <p:cNvPr id="4139" name="Group 5"/>
            <p:cNvGrpSpPr>
              <a:grpSpLocks/>
            </p:cNvGrpSpPr>
            <p:nvPr/>
          </p:nvGrpSpPr>
          <p:grpSpPr bwMode="auto">
            <a:xfrm>
              <a:off x="0" y="1970823"/>
              <a:ext cx="3878401" cy="340420"/>
              <a:chOff x="0" y="1970819"/>
              <a:chExt cx="3170650" cy="340322"/>
            </a:xfrm>
          </p:grpSpPr>
          <p:sp>
            <p:nvSpPr>
              <p:cNvPr id="4259" name="Content Placeholder 6"/>
              <p:cNvSpPr txBox="1">
                <a:spLocks/>
              </p:cNvSpPr>
              <p:nvPr/>
            </p:nvSpPr>
            <p:spPr bwMode="auto">
              <a:xfrm>
                <a:off x="537143" y="1987195"/>
                <a:ext cx="2098451" cy="3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</a:rPr>
                  <a:t>3416*10.5turns/476.3MHz=75.3ms   </a:t>
                </a:r>
                <a:endParaRPr lang="en-US" altLang="en-US" sz="900">
                  <a:ea typeface="SimSun" panose="02010600030101010101" pitchFamily="2" charset="-122"/>
                </a:endParaRPr>
              </a:p>
            </p:txBody>
          </p:sp>
          <p:cxnSp>
            <p:nvCxnSpPr>
              <p:cNvPr id="4260" name="Straight Arrow Connector 126"/>
              <p:cNvCxnSpPr>
                <a:cxnSpLocks noChangeShapeType="1"/>
              </p:cNvCxnSpPr>
              <p:nvPr/>
            </p:nvCxnSpPr>
            <p:spPr bwMode="auto">
              <a:xfrm flipV="1">
                <a:off x="0" y="1970819"/>
                <a:ext cx="3170650" cy="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2697" y="565726"/>
              <a:ext cx="7772344" cy="1841377"/>
              <a:chOff x="3778" y="565706"/>
              <a:chExt cx="5438669" cy="1382479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7166" y="1540991"/>
                <a:ext cx="5424998" cy="1006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8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3778" y="565706"/>
                <a:ext cx="2255" cy="1382479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1" name="Content Placeholder 6"/>
            <p:cNvSpPr txBox="1">
              <a:spLocks/>
            </p:cNvSpPr>
            <p:nvPr/>
          </p:nvSpPr>
          <p:spPr bwMode="auto">
            <a:xfrm>
              <a:off x="0" y="1094665"/>
              <a:ext cx="2152251" cy="28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2060"/>
                  </a:solidFill>
                  <a:ea typeface="SimSun" panose="02010600030101010101" pitchFamily="2" charset="-122"/>
                </a:rPr>
                <a:t>14.69 ns,  68.05 MHz (7 ring buckets</a:t>
              </a:r>
              <a:r>
                <a:rPr lang="en-US" altLang="en-US" sz="600">
                  <a:solidFill>
                    <a:srgbClr val="002060"/>
                  </a:solidFill>
                  <a:ea typeface="SimSun" panose="02010600030101010101" pitchFamily="2" charset="-122"/>
                </a:rPr>
                <a:t>)</a:t>
              </a:r>
              <a:endParaRPr lang="en-US" altLang="en-US" sz="1200">
                <a:ea typeface="SimSun" panose="02010600030101010101" pitchFamily="2" charset="-122"/>
              </a:endParaRPr>
            </a:p>
          </p:txBody>
        </p:sp>
        <p:cxnSp>
          <p:nvCxnSpPr>
            <p:cNvPr id="4142" name="Straight Arrow Connector 8"/>
            <p:cNvCxnSpPr>
              <a:cxnSpLocks noChangeShapeType="1"/>
            </p:cNvCxnSpPr>
            <p:nvPr/>
          </p:nvCxnSpPr>
          <p:spPr bwMode="auto">
            <a:xfrm>
              <a:off x="509088" y="1343847"/>
              <a:ext cx="451534" cy="0"/>
            </a:xfrm>
            <a:prstGeom prst="straightConnector1">
              <a:avLst/>
            </a:prstGeom>
            <a:noFill/>
            <a:ln w="9525" algn="ctr">
              <a:solidFill>
                <a:srgbClr val="00206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3" name="Content Placeholder 2"/>
            <p:cNvSpPr txBox="1">
              <a:spLocks/>
            </p:cNvSpPr>
            <p:nvPr/>
          </p:nvSpPr>
          <p:spPr bwMode="auto">
            <a:xfrm>
              <a:off x="69853" y="703581"/>
              <a:ext cx="2472431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220 bunches, 3.233µs</a:t>
              </a:r>
            </a:p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(I</a:t>
              </a:r>
              <a:r>
                <a:rPr lang="en-US" altLang="en-US" sz="900" baseline="-25000">
                  <a:solidFill>
                    <a:srgbClr val="000000"/>
                  </a:solidFill>
                </a:rPr>
                <a:t>ave</a:t>
              </a:r>
              <a:r>
                <a:rPr lang="en-US" altLang="en-US" sz="900">
                  <a:solidFill>
                    <a:srgbClr val="000000"/>
                  </a:solidFill>
                </a:rPr>
                <a:t>= 0.9mA @6GeV CEBAF)</a:t>
              </a:r>
            </a:p>
          </p:txBody>
        </p:sp>
        <p:cxnSp>
          <p:nvCxnSpPr>
            <p:cNvPr id="4144" name="Straight Arrow Connector 10"/>
            <p:cNvCxnSpPr>
              <a:cxnSpLocks noChangeShapeType="1"/>
            </p:cNvCxnSpPr>
            <p:nvPr/>
          </p:nvCxnSpPr>
          <p:spPr bwMode="auto">
            <a:xfrm>
              <a:off x="2278610" y="938318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4436" y="347591"/>
              <a:ext cx="2134673" cy="336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up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146" name="Content Placeholder 6"/>
            <p:cNvSpPr txBox="1">
              <a:spLocks/>
            </p:cNvSpPr>
            <p:nvPr/>
          </p:nvSpPr>
          <p:spPr bwMode="auto">
            <a:xfrm>
              <a:off x="1742518" y="1548758"/>
              <a:ext cx="539750" cy="26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47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8741" y="941366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024537" y="346101"/>
              <a:ext cx="2733441" cy="3141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down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4149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80122" y="1576320"/>
              <a:ext cx="1306578" cy="3048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0" name="TextBox 14"/>
            <p:cNvSpPr txBox="1">
              <a:spLocks noChangeArrowheads="1"/>
            </p:cNvSpPr>
            <p:nvPr/>
          </p:nvSpPr>
          <p:spPr bwMode="auto">
            <a:xfrm>
              <a:off x="2609185" y="1616598"/>
              <a:ext cx="1242430" cy="2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72.07µs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1" name="Straight Connector 17"/>
            <p:cNvCxnSpPr>
              <a:cxnSpLocks noChangeShapeType="1"/>
            </p:cNvCxnSpPr>
            <p:nvPr/>
          </p:nvCxnSpPr>
          <p:spPr bwMode="auto">
            <a:xfrm flipH="1">
              <a:off x="7800566" y="1330743"/>
              <a:ext cx="2342" cy="1018401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2" name="Group 18"/>
            <p:cNvGrpSpPr>
              <a:grpSpLocks/>
            </p:cNvGrpSpPr>
            <p:nvPr/>
          </p:nvGrpSpPr>
          <p:grpSpPr bwMode="auto">
            <a:xfrm>
              <a:off x="18788" y="1416436"/>
              <a:ext cx="438912" cy="463014"/>
              <a:chOff x="18788" y="1416436"/>
              <a:chExt cx="438912" cy="463014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18711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50" name="Straight Arrow Connector 116"/>
              <p:cNvCxnSpPr>
                <a:cxnSpLocks noChangeShapeType="1"/>
              </p:cNvCxnSpPr>
              <p:nvPr/>
            </p:nvCxnSpPr>
            <p:spPr bwMode="auto">
              <a:xfrm flipV="1">
                <a:off x="518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Rectangle 117"/>
              <p:cNvSpPr/>
              <p:nvPr/>
            </p:nvSpPr>
            <p:spPr bwMode="auto">
              <a:xfrm>
                <a:off x="91999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51252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12064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2876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32130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97620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sp>
          <p:nvSpPr>
            <p:cNvPr id="4153" name="TextBox 17"/>
            <p:cNvSpPr txBox="1">
              <a:spLocks noChangeArrowheads="1"/>
            </p:cNvSpPr>
            <p:nvPr/>
          </p:nvSpPr>
          <p:spPr bwMode="auto">
            <a:xfrm>
              <a:off x="1738189" y="-154158"/>
              <a:ext cx="4539063" cy="39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Mid-cycle 1, inject the 1</a:t>
              </a:r>
              <a:r>
                <a:rPr lang="en-US" altLang="en-US" sz="1400" baseline="30000">
                  <a:solidFill>
                    <a:srgbClr val="000000"/>
                  </a:solidFill>
                  <a:ea typeface="SimSun" panose="02010600030101010101" pitchFamily="2" charset="-122"/>
                </a:rPr>
                <a:t>st</a:t>
              </a: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 of every 7 buckets in the ring</a:t>
              </a:r>
              <a:endParaRPr lang="en-US" altLang="en-US" sz="1400">
                <a:ea typeface="SimSun" panose="02010600030101010101" pitchFamily="2" charset="-122"/>
              </a:endParaRPr>
            </a:p>
          </p:txBody>
        </p:sp>
        <p:sp>
          <p:nvSpPr>
            <p:cNvPr id="4154" name="Content Placeholder 6"/>
            <p:cNvSpPr txBox="1">
              <a:spLocks/>
            </p:cNvSpPr>
            <p:nvPr/>
          </p:nvSpPr>
          <p:spPr bwMode="auto">
            <a:xfrm>
              <a:off x="4875027" y="1162923"/>
              <a:ext cx="969053" cy="22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13"/>
                </a:spcBef>
                <a:buFontTx/>
                <a:buNone/>
              </a:pPr>
              <a:r>
                <a:rPr lang="en-US" altLang="en-US" sz="900">
                  <a:solidFill>
                    <a:srgbClr val="C00000"/>
                  </a:solidFill>
                </a:rPr>
                <a:t>13 pC bunch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5" name="Straight Arrow Connector 21"/>
            <p:cNvCxnSpPr>
              <a:cxnSpLocks noChangeShapeType="1"/>
            </p:cNvCxnSpPr>
            <p:nvPr/>
          </p:nvCxnSpPr>
          <p:spPr bwMode="auto">
            <a:xfrm>
              <a:off x="6217165" y="929923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6" name="Content Placeholder 6"/>
            <p:cNvSpPr txBox="1">
              <a:spLocks/>
            </p:cNvSpPr>
            <p:nvPr/>
          </p:nvSpPr>
          <p:spPr bwMode="auto">
            <a:xfrm>
              <a:off x="5673662" y="1548760"/>
              <a:ext cx="539750" cy="30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57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910860" y="911721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8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6603485" y="1540854"/>
              <a:ext cx="1188353" cy="8265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9" name="TextBox 26"/>
            <p:cNvSpPr txBox="1">
              <a:spLocks noChangeArrowheads="1"/>
            </p:cNvSpPr>
            <p:nvPr/>
          </p:nvSpPr>
          <p:spPr bwMode="auto">
            <a:xfrm>
              <a:off x="6470271" y="1074541"/>
              <a:ext cx="1397924" cy="46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damping 12-700ms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grpSp>
          <p:nvGrpSpPr>
            <p:cNvPr id="4160" name="Group 26"/>
            <p:cNvGrpSpPr>
              <a:grpSpLocks/>
            </p:cNvGrpSpPr>
            <p:nvPr/>
          </p:nvGrpSpPr>
          <p:grpSpPr bwMode="auto">
            <a:xfrm>
              <a:off x="3886700" y="1413388"/>
              <a:ext cx="438912" cy="460248"/>
              <a:chOff x="3886700" y="1413388"/>
              <a:chExt cx="438912" cy="46024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887319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42" name="Straight Arrow Connector 108"/>
              <p:cNvCxnSpPr>
                <a:cxnSpLocks noChangeShapeType="1"/>
              </p:cNvCxnSpPr>
              <p:nvPr/>
            </p:nvCxnSpPr>
            <p:spPr bwMode="auto">
              <a:xfrm flipV="1">
                <a:off x="39198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Rectangle 109"/>
              <p:cNvSpPr/>
              <p:nvPr/>
            </p:nvSpPr>
            <p:spPr bwMode="auto">
              <a:xfrm>
                <a:off x="3960605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019858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080671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14148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202296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264667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1" name="Group 27"/>
            <p:cNvGrpSpPr>
              <a:grpSpLocks/>
            </p:cNvGrpSpPr>
            <p:nvPr/>
          </p:nvGrpSpPr>
          <p:grpSpPr bwMode="auto">
            <a:xfrm>
              <a:off x="4343900" y="1413388"/>
              <a:ext cx="438912" cy="460248"/>
              <a:chOff x="4343900" y="1413388"/>
              <a:chExt cx="438912" cy="460248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344192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34" name="Straight Arrow Connector 100"/>
              <p:cNvCxnSpPr>
                <a:cxnSpLocks noChangeShapeType="1"/>
              </p:cNvCxnSpPr>
              <p:nvPr/>
            </p:nvCxnSpPr>
            <p:spPr bwMode="auto">
              <a:xfrm flipV="1">
                <a:off x="43770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Rectangle 101"/>
              <p:cNvSpPr/>
              <p:nvPr/>
            </p:nvSpPr>
            <p:spPr bwMode="auto">
              <a:xfrm>
                <a:off x="4417479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476732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537544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598357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659169" y="1415108"/>
                <a:ext cx="60813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72154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2" name="Group 28"/>
            <p:cNvGrpSpPr>
              <a:grpSpLocks/>
            </p:cNvGrpSpPr>
            <p:nvPr/>
          </p:nvGrpSpPr>
          <p:grpSpPr bwMode="auto">
            <a:xfrm>
              <a:off x="4801100" y="1413388"/>
              <a:ext cx="438912" cy="460248"/>
              <a:chOff x="4801100" y="1413388"/>
              <a:chExt cx="438912" cy="460248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4801066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26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48342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 bwMode="auto">
              <a:xfrm>
                <a:off x="4874352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33605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9441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05523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16043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17997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3" name="Group 29"/>
            <p:cNvGrpSpPr>
              <a:grpSpLocks/>
            </p:cNvGrpSpPr>
            <p:nvPr/>
          </p:nvGrpSpPr>
          <p:grpSpPr bwMode="auto">
            <a:xfrm>
              <a:off x="5258300" y="1413388"/>
              <a:ext cx="438912" cy="460248"/>
              <a:chOff x="5258300" y="1413388"/>
              <a:chExt cx="438912" cy="460248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257938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8" name="Straight Arrow Connector 84"/>
              <p:cNvCxnSpPr>
                <a:cxnSpLocks noChangeShapeType="1"/>
              </p:cNvCxnSpPr>
              <p:nvPr/>
            </p:nvCxnSpPr>
            <p:spPr bwMode="auto">
              <a:xfrm flipV="1">
                <a:off x="52914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5331225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9047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45129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512103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572915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636846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4" name="Group 30"/>
            <p:cNvGrpSpPr>
              <a:grpSpLocks/>
            </p:cNvGrpSpPr>
            <p:nvPr/>
          </p:nvGrpSpPr>
          <p:grpSpPr bwMode="auto">
            <a:xfrm>
              <a:off x="6177327" y="1406846"/>
              <a:ext cx="438912" cy="473578"/>
              <a:chOff x="6177327" y="1406846"/>
              <a:chExt cx="438912" cy="473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177921" y="1406175"/>
                <a:ext cx="60813" cy="45857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0" name="Straight Arrow Connector 76"/>
              <p:cNvCxnSpPr>
                <a:cxnSpLocks noChangeShapeType="1"/>
              </p:cNvCxnSpPr>
              <p:nvPr/>
            </p:nvCxnSpPr>
            <p:spPr bwMode="auto">
              <a:xfrm flipV="1">
                <a:off x="6210426" y="144986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254327" y="1422553"/>
                <a:ext cx="57693" cy="451126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310462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371273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432086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6492898" y="1422553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555270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cxnSp>
          <p:nvCxnSpPr>
            <p:cNvPr id="4165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5299386" y="1572074"/>
              <a:ext cx="243574" cy="23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6" name="Straight Arrow Connector 32"/>
            <p:cNvCxnSpPr>
              <a:cxnSpLocks noChangeShapeType="1"/>
            </p:cNvCxnSpPr>
            <p:nvPr/>
          </p:nvCxnSpPr>
          <p:spPr bwMode="auto">
            <a:xfrm>
              <a:off x="5064516" y="1570088"/>
              <a:ext cx="215899" cy="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93621" y="1486370"/>
              <a:ext cx="286343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8" name="Straight Arrow Connector 34"/>
            <p:cNvCxnSpPr>
              <a:cxnSpLocks noChangeShapeType="1"/>
            </p:cNvCxnSpPr>
            <p:nvPr/>
          </p:nvCxnSpPr>
          <p:spPr bwMode="auto">
            <a:xfrm>
              <a:off x="2239383" y="1486370"/>
              <a:ext cx="291419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9" name="Content Placeholder 6"/>
            <p:cNvSpPr txBox="1">
              <a:spLocks/>
            </p:cNvSpPr>
            <p:nvPr/>
          </p:nvSpPr>
          <p:spPr bwMode="auto">
            <a:xfrm>
              <a:off x="1992295" y="1186926"/>
              <a:ext cx="1618478" cy="2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7030A0"/>
                  </a:solidFill>
                </a:rPr>
                <a:t>2ns,  476.3 MHz(ring freq.)</a:t>
              </a:r>
            </a:p>
          </p:txBody>
        </p:sp>
        <p:grpSp>
          <p:nvGrpSpPr>
            <p:cNvPr id="4170" name="Group 36"/>
            <p:cNvGrpSpPr>
              <a:grpSpLocks/>
            </p:cNvGrpSpPr>
            <p:nvPr/>
          </p:nvGrpSpPr>
          <p:grpSpPr bwMode="auto">
            <a:xfrm>
              <a:off x="475988" y="1416436"/>
              <a:ext cx="438912" cy="463014"/>
              <a:chOff x="475988" y="1416436"/>
              <a:chExt cx="438912" cy="46301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475585" y="1416597"/>
                <a:ext cx="60812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02" name="Straight Arrow Connector 68"/>
              <p:cNvCxnSpPr>
                <a:cxnSpLocks noChangeShapeType="1"/>
              </p:cNvCxnSpPr>
              <p:nvPr/>
            </p:nvCxnSpPr>
            <p:spPr bwMode="auto">
              <a:xfrm flipV="1">
                <a:off x="5090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54887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08125" y="1422553"/>
                <a:ext cx="60813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68938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974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789003" y="1422553"/>
                <a:ext cx="60813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4493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1" name="Group 37"/>
            <p:cNvGrpSpPr>
              <a:grpSpLocks/>
            </p:cNvGrpSpPr>
            <p:nvPr/>
          </p:nvGrpSpPr>
          <p:grpSpPr bwMode="auto">
            <a:xfrm>
              <a:off x="933188" y="1416436"/>
              <a:ext cx="438912" cy="463014"/>
              <a:chOff x="933188" y="1416436"/>
              <a:chExt cx="438912" cy="46301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932457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94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9662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1005744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64998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2580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8662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45875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311366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2" name="Group 38"/>
            <p:cNvGrpSpPr>
              <a:grpSpLocks/>
            </p:cNvGrpSpPr>
            <p:nvPr/>
          </p:nvGrpSpPr>
          <p:grpSpPr bwMode="auto">
            <a:xfrm>
              <a:off x="1390388" y="1416436"/>
              <a:ext cx="438912" cy="463014"/>
              <a:chOff x="1390388" y="1416436"/>
              <a:chExt cx="438912" cy="46301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390890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8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423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1464177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23430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8424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645055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04308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68239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3" name="Group 39"/>
            <p:cNvGrpSpPr>
              <a:grpSpLocks/>
            </p:cNvGrpSpPr>
            <p:nvPr/>
          </p:nvGrpSpPr>
          <p:grpSpPr bwMode="auto">
            <a:xfrm>
              <a:off x="2152388" y="1416436"/>
              <a:ext cx="438912" cy="463014"/>
              <a:chOff x="2152388" y="1416436"/>
              <a:chExt cx="438912" cy="4630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151825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78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185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22511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84366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45177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5990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65243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30734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4" name="Group 40"/>
            <p:cNvGrpSpPr>
              <a:grpSpLocks/>
            </p:cNvGrpSpPr>
            <p:nvPr/>
          </p:nvGrpSpPr>
          <p:grpSpPr bwMode="auto">
            <a:xfrm>
              <a:off x="33064" y="2235909"/>
              <a:ext cx="7741920" cy="324139"/>
              <a:chOff x="30457" y="2235868"/>
              <a:chExt cx="6329134" cy="324046"/>
            </a:xfrm>
          </p:grpSpPr>
          <p:sp>
            <p:nvSpPr>
              <p:cNvPr id="4175" name="Content Placeholder 6"/>
              <p:cNvSpPr txBox="1">
                <a:spLocks/>
              </p:cNvSpPr>
              <p:nvPr/>
            </p:nvSpPr>
            <p:spPr bwMode="auto">
              <a:xfrm>
                <a:off x="2068894" y="2235868"/>
                <a:ext cx="3458664" cy="324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FF"/>
                    </a:solidFill>
                  </a:rPr>
                  <a:t>12-700ms, ~2× e-ring damping time at different energy</a:t>
                </a:r>
                <a:endParaRPr lang="en-US" altLang="en-US" sz="900">
                  <a:solidFill>
                    <a:srgbClr val="0000FF"/>
                  </a:solidFill>
                  <a:ea typeface="SimSun" panose="02010600030101010101" pitchFamily="2" charset="-122"/>
                </a:endParaRPr>
              </a:p>
            </p:txBody>
          </p:sp>
          <p:cxnSp>
            <p:nvCxnSpPr>
              <p:cNvPr id="417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0457" y="2254583"/>
                <a:ext cx="6329134" cy="0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11380"/>
              </p:ext>
            </p:extLst>
          </p:nvPr>
        </p:nvGraphicFramePr>
        <p:xfrm>
          <a:off x="5040029" y="4260782"/>
          <a:ext cx="3906042" cy="19837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GeV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bunch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pC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Peak current (CW)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Pulse current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0.035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0.175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Injection time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min.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8" name="Content Placeholder 1"/>
          <p:cNvSpPr>
            <a:spLocks noGrp="1"/>
          </p:cNvSpPr>
          <p:nvPr>
            <p:ph idx="1"/>
          </p:nvPr>
        </p:nvSpPr>
        <p:spPr>
          <a:xfrm>
            <a:off x="3869" y="4156539"/>
            <a:ext cx="4833520" cy="2701461"/>
          </a:xfrm>
        </p:spPr>
        <p:txBody>
          <a:bodyPr/>
          <a:lstStyle/>
          <a:p>
            <a:pPr marL="0" indent="0">
              <a:buSzPct val="100000"/>
              <a:buFontTx/>
              <a:buNone/>
              <a:defRPr/>
            </a:pPr>
            <a:r>
              <a:rPr lang="en-US" dirty="0" smtClean="0"/>
              <a:t>Note that: </a:t>
            </a:r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charset="0"/>
                <a:cs typeface="Arial" charset="0"/>
              </a:rPr>
              <a:t>An average injected beam current of tens-of-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nA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level (same as or lower than initial injection beam current) can </a:t>
            </a:r>
            <a:r>
              <a:rPr lang="en-US" altLang="en-US" sz="1600" dirty="0">
                <a:latin typeface="Arial" charset="0"/>
                <a:cs typeface="Arial" charset="0"/>
              </a:rPr>
              <a:t>maintain a high equilibrium polarization in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whole </a:t>
            </a:r>
            <a:r>
              <a:rPr lang="en-US" altLang="en-US" sz="1600" dirty="0">
                <a:latin typeface="Arial" charset="0"/>
                <a:cs typeface="Arial" charset="0"/>
              </a:rPr>
              <a:t>energy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range</a:t>
            </a:r>
            <a:endParaRPr lang="en-US" sz="1600" dirty="0" smtClean="0"/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time structure of polarized electron injection can be applied to both initial and top-off injections at a certain energy, but charge per bunch may/can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Collider Ring Issues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" y="1088534"/>
            <a:ext cx="913197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Helicity stable time is </a:t>
            </a:r>
            <a:r>
              <a:rPr lang="en-US" dirty="0"/>
              <a:t>3.233 </a:t>
            </a:r>
            <a:r>
              <a:rPr lang="en-US" dirty="0" smtClean="0"/>
              <a:t>µs and detector readout time is 0.353</a:t>
            </a:r>
            <a:r>
              <a:rPr lang="en-US" dirty="0"/>
              <a:t> µs</a:t>
            </a:r>
            <a:r>
              <a:rPr lang="en-US" dirty="0" smtClean="0"/>
              <a:t> – for CEBAF, helicity </a:t>
            </a:r>
            <a:r>
              <a:rPr lang="en-US" dirty="0"/>
              <a:t>stable time </a:t>
            </a:r>
            <a:r>
              <a:rPr lang="en-US" dirty="0" smtClean="0"/>
              <a:t>is 1 </a:t>
            </a:r>
            <a:r>
              <a:rPr lang="en-US" dirty="0" err="1" smtClean="0"/>
              <a:t>ms</a:t>
            </a:r>
            <a:r>
              <a:rPr lang="en-US" dirty="0" smtClean="0"/>
              <a:t> to 33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and detector readout time </a:t>
            </a:r>
            <a:r>
              <a:rPr lang="en-US" dirty="0" smtClean="0"/>
              <a:t>is 70 µs – should not be detrimental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Electron-ion beams collides for many hours before beams are aborted and fresh beams are injected in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Continuous </a:t>
            </a:r>
            <a:r>
              <a:rPr lang="en-US" dirty="0"/>
              <a:t>t</a:t>
            </a:r>
            <a:r>
              <a:rPr lang="en-US" smtClean="0"/>
              <a:t>op-off  </a:t>
            </a:r>
            <a:r>
              <a:rPr lang="en-US" dirty="0"/>
              <a:t>injections </a:t>
            </a:r>
            <a:r>
              <a:rPr lang="en-US" dirty="0" smtClean="0"/>
              <a:t>will be used to apply charge feedback to zero charge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 switching, where number of ion bunches is different than electron punches, is necessary – each electron bunch will interact with all ion bunches instead of one electron bunch interacts with same ion bunch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random helicity flipping or delayed helicity </a:t>
            </a:r>
            <a:r>
              <a:rPr lang="en-US" dirty="0" smtClean="0"/>
              <a:t>reporting is possible</a:t>
            </a:r>
          </a:p>
        </p:txBody>
      </p:sp>
    </p:spTree>
    <p:extLst>
      <p:ext uri="{BB962C8B-B14F-4D97-AF65-F5344CB8AC3E}">
        <p14:creationId xmlns:p14="http://schemas.microsoft.com/office/powerpoint/2010/main" val="4140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0"/>
            <a:ext cx="8664542" cy="1359567"/>
          </a:xfrm>
        </p:spPr>
        <p:txBody>
          <a:bodyPr/>
          <a:lstStyle/>
          <a:p>
            <a:pPr algn="l"/>
            <a:r>
              <a:rPr lang="en-US" sz="4000" dirty="0" smtClean="0"/>
              <a:t>Polarized ions, non-polarized Electrons?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Reversing electron beam helicity is well established technique – reversing proton beam polarization may not be. Can we fill proton ring with two helicities?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Physics asymmetry is larger in case of polarized electrons colliding non-polarized ions: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89490"/>
              </p:ext>
            </p:extLst>
          </p:nvPr>
        </p:nvGraphicFramePr>
        <p:xfrm>
          <a:off x="2457450" y="3059113"/>
          <a:ext cx="43116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4" imgW="1155600" imgH="457200" progId="Equation.3">
                  <p:embed/>
                </p:oleObj>
              </mc:Choice>
              <mc:Fallback>
                <p:oleObj name="Equation" r:id="rId4" imgW="1155600" imgH="457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059113"/>
                        <a:ext cx="4311650" cy="16446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030" y="1286242"/>
                <a:ext cx="9131970" cy="5381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 charge and polarization per helicity window in Collider Ring – do not assume polarization is equal for two </a:t>
                </a:r>
                <a:r>
                  <a:rPr lang="en-US" dirty="0" smtClean="0"/>
                  <a:t>helicities, may have different depolarization for two helicities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Gear Switching is very important for parity violation experiments – eliminate requirement on “helicity” correlated properties of ion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Measurement of parity violation asymmetry in Collider Ring is limited by: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 smtClean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Statistical Errors: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(compared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 smtClean="0"/>
                  <a:t> at CEBAF)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Systematic Errors: due mainly to electronics cross talk since helicities must be known in real time – no random helicity flipping or delayed helicity reporting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Expect to measure parity violation asymmetries in Collider Ring to accuracy of about </a:t>
                </a:r>
                <a:r>
                  <a:rPr lang="en-US" b="1" u="sng" dirty="0" smtClean="0"/>
                  <a:t>10 ppm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compared to CEBAF accuracy of about </a:t>
                </a:r>
                <a:r>
                  <a:rPr lang="en-US" b="1" u="sng" dirty="0" smtClean="0"/>
                  <a:t>0.01 ppm </a:t>
                </a:r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Parity violation experiment in a collider ring has never been done before</a:t>
                </a:r>
                <a:endParaRPr lang="en-US" b="1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" y="1286242"/>
                <a:ext cx="9131970" cy="5381410"/>
              </a:xfrm>
              <a:prstGeom prst="rect">
                <a:avLst/>
              </a:prstGeom>
              <a:blipFill>
                <a:blip r:embed="rId3"/>
                <a:stretch>
                  <a:fillRect l="-467" t="-680" r="-935" b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0" y="1286242"/>
            <a:ext cx="913197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physics</a:t>
            </a:r>
            <a:r>
              <a:rPr lang="en-US" dirty="0" smtClean="0"/>
              <a:t> = 100 ppm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asymmetry of 1% and detector non-</a:t>
            </a:r>
            <a:r>
              <a:rPr lang="en-US" dirty="0" err="1" smtClean="0"/>
              <a:t>linearities</a:t>
            </a:r>
            <a:r>
              <a:rPr lang="en-US" dirty="0" smtClean="0"/>
              <a:t> of 2%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Error on asymmetry is 200 ppm → must implement charge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= 80% and P</a:t>
            </a:r>
            <a:r>
              <a:rPr lang="en-US" baseline="30000" dirty="0" smtClean="0"/>
              <a:t>–</a:t>
            </a:r>
            <a:r>
              <a:rPr lang="en-US" dirty="0" smtClean="0"/>
              <a:t> =70%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Error on asymmetry is </a:t>
            </a:r>
            <a:r>
              <a:rPr lang="en-US" dirty="0" smtClean="0"/>
              <a:t>about 13 ppm, no need for polarization feedback.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I: Report </a:t>
            </a:r>
            <a:r>
              <a:rPr lang="en-US" dirty="0"/>
              <a:t>of the Community Review of EIC Accelerator R&amp;D</a:t>
            </a:r>
          </a:p>
        </p:txBody>
      </p:sp>
    </p:spTree>
    <p:extLst>
      <p:ext uri="{BB962C8B-B14F-4D97-AF65-F5344CB8AC3E}">
        <p14:creationId xmlns:p14="http://schemas.microsoft.com/office/powerpoint/2010/main" val="1361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G. Injectors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Recommendations :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386656"/>
            <a:ext cx="8251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638469"/>
            <a:ext cx="827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29896"/>
            <a:ext cx="7604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090765"/>
            <a:ext cx="9144000" cy="5767235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Electromagnetic (EM) interaction is same for Right-handed and Left- handed electrons (Parity is conserved)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Weak interaction is different for Right-handed and Left-handed electrons: Left-handed electrons interact weakly but Right-handed do not (Parity is violated)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Violation</a:t>
            </a:r>
            <a:endParaRPr lang="en-US" sz="4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5475" y="1139089"/>
          <a:ext cx="8135816" cy="264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4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Weak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Right/Left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l-GR" baseline="0" dirty="0" smtClean="0"/>
                        <a:t>θ</a:t>
                      </a:r>
                      <a:r>
                        <a:rPr lang="en-US" baseline="-25000" dirty="0" smtClean="0"/>
                        <a:t>W</a:t>
                      </a:r>
                      <a:r>
                        <a:rPr lang="en-US" baseline="0" dirty="0" smtClean="0"/>
                        <a:t> (=0.08)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93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K. Polarization Manipulation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Recommendations :  </a:t>
            </a: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87477"/>
            <a:ext cx="822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828802"/>
            <a:ext cx="8356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25900"/>
            <a:ext cx="79565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730873"/>
            <a:ext cx="767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II: 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</a:t>
            </a:r>
            <a:r>
              <a:rPr lang="en-US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CEBAF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beam scraping) 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are minimized so helicity is the only real time property of beam that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is changing.</a:t>
            </a: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41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0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4756150" y="1035050"/>
            <a:ext cx="2301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Isolation Transformer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PIC_0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33400" y="800100"/>
            <a:ext cx="5486400" cy="41148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0" y="3060700"/>
            <a:ext cx="3471710" cy="36576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7" idx="1"/>
          </p:cNvCxnSpPr>
          <p:nvPr/>
        </p:nvCxnSpPr>
        <p:spPr>
          <a:xfrm rot="10800000" flipV="1">
            <a:off x="3282950" y="1204326"/>
            <a:ext cx="1473200" cy="130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1"/>
          </p:cNvCxnSpPr>
          <p:nvPr/>
        </p:nvCxnSpPr>
        <p:spPr>
          <a:xfrm rot="10800000" flipV="1">
            <a:off x="3651250" y="559802"/>
            <a:ext cx="1104900" cy="843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4756150" y="390525"/>
            <a:ext cx="13811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Fiber Cable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0" idx="1"/>
          </p:cNvCxnSpPr>
          <p:nvPr/>
        </p:nvCxnSpPr>
        <p:spPr>
          <a:xfrm rot="10800000" flipV="1">
            <a:off x="2638426" y="2677526"/>
            <a:ext cx="2117725" cy="1672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39"/>
          <p:cNvSpPr>
            <a:spLocks noChangeArrowheads="1"/>
          </p:cNvSpPr>
          <p:nvPr/>
        </p:nvSpPr>
        <p:spPr bwMode="auto">
          <a:xfrm>
            <a:off x="4756150" y="2508250"/>
            <a:ext cx="1381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Rod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8" idx="1"/>
          </p:cNvCxnSpPr>
          <p:nvPr/>
        </p:nvCxnSpPr>
        <p:spPr>
          <a:xfrm rot="10800000" flipV="1">
            <a:off x="3835400" y="1971963"/>
            <a:ext cx="920750" cy="812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4756150" y="1679575"/>
            <a:ext cx="19335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Cable with Ground Pin Cut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5" idx="3"/>
          </p:cNvCxnSpPr>
          <p:nvPr/>
        </p:nvCxnSpPr>
        <p:spPr>
          <a:xfrm flipV="1">
            <a:off x="4848225" y="5178425"/>
            <a:ext cx="3683000" cy="93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3467100" y="5822950"/>
            <a:ext cx="13811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Floating VME Crate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Under Parity Reversal, Right-handed electron becomes Left-handed electron (Helicity Reversal)</a:t>
            </a:r>
          </a:p>
          <a:p>
            <a:pPr marL="0" indent="0" eaLnBrk="0" hangingPunct="0">
              <a:buClrTx/>
              <a:buNone/>
              <a:defRPr/>
            </a:pPr>
            <a:endParaRPr lang="en-US" dirty="0" smtClean="0"/>
          </a:p>
          <a:p>
            <a:pPr marL="914400" lvl="1" indent="-514350" eaLnBrk="0" hangingPunct="0">
              <a:buClrTx/>
              <a:buFont typeface="Wingdings" pitchFamily="2" charset="2"/>
              <a:buChar char="Ø"/>
              <a:defRPr/>
            </a:pPr>
            <a:r>
              <a:rPr lang="en-US" sz="1800" dirty="0" smtClean="0"/>
              <a:t>Changing electron’s spin direction (Helicity Reversal) is equivalent to Parity Reversal</a:t>
            </a:r>
          </a:p>
        </p:txBody>
      </p:sp>
      <p:sp>
        <p:nvSpPr>
          <p:cNvPr id="11" name="Curved Down Arrow 10"/>
          <p:cNvSpPr/>
          <p:nvPr/>
        </p:nvSpPr>
        <p:spPr bwMode="auto">
          <a:xfrm>
            <a:off x="2168769" y="1746739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359877" y="2110154"/>
            <a:ext cx="1606062" cy="15240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Reversal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72197" y="1143895"/>
            <a:ext cx="0" cy="241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 flipH="1">
            <a:off x="6271845" y="2121878"/>
            <a:ext cx="1465384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6013937" y="1781908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86153" y="3557953"/>
            <a:ext cx="2028092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Right-handed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(+Helicity)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646986" y="3534507"/>
            <a:ext cx="1969476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Left-handed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(–Helicity)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450122" y="1365740"/>
            <a:ext cx="621324" cy="2872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Spin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63968" y="2350478"/>
            <a:ext cx="1113693" cy="298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Momentum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20000" y="206326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07477" y="202809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820616" y="1652953"/>
            <a:ext cx="820616" cy="2461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97216" y="3620529"/>
            <a:ext cx="738553" cy="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Mirror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2" y="2743200"/>
            <a:ext cx="1504950" cy="714375"/>
          </a:xfrm>
          <a:prstGeom prst="rect">
            <a:avLst/>
          </a:prstGeom>
          <a:noFill/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9" y="2743200"/>
            <a:ext cx="1504950" cy="7143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How to carry out a parity violation (PV) experiment: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Scatter longitudinally polarized electrons off un-polarized target (</a:t>
            </a:r>
            <a:r>
              <a:rPr lang="en-US" sz="1800" i="1" dirty="0" smtClean="0"/>
              <a:t>i.e.</a:t>
            </a:r>
            <a:r>
              <a:rPr lang="en-US" sz="1800" dirty="0" smtClean="0"/>
              <a:t>, hydrogen, deuterium, helium, lead)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Reverse beam helicity (±) with Pockels Cell, measure detected signals (D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and currents (I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per helicity, then calculate physics asymmetry (A </a:t>
            </a:r>
            <a:r>
              <a:rPr lang="en-US" sz="1800" baseline="-25000" dirty="0" smtClean="0"/>
              <a:t>physics</a:t>
            </a:r>
            <a:r>
              <a:rPr lang="en-US" sz="1800" dirty="0" smtClean="0"/>
              <a:t>):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Repeat </a:t>
            </a:r>
            <a:r>
              <a:rPr lang="en-US" sz="1800" dirty="0"/>
              <a:t>m</a:t>
            </a:r>
            <a:r>
              <a:rPr lang="en-US" sz="1800" dirty="0" smtClean="0"/>
              <a:t>illions of measurements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  <a:buClrTx/>
            </a:pPr>
            <a:endParaRPr lang="en-US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Average asymmetry is very small (1 – </a:t>
            </a:r>
            <a:r>
              <a:rPr lang="en-US" sz="1800" dirty="0"/>
              <a:t>50 </a:t>
            </a:r>
            <a:r>
              <a:rPr lang="en-US" sz="1800" dirty="0" smtClean="0"/>
              <a:t>ppm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83988"/>
              </p:ext>
            </p:extLst>
          </p:nvPr>
        </p:nvGraphicFramePr>
        <p:xfrm>
          <a:off x="1550988" y="3076575"/>
          <a:ext cx="405606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3" imgW="1701720" imgH="787320" progId="Equation.3">
                  <p:embed/>
                </p:oleObj>
              </mc:Choice>
              <mc:Fallback>
                <p:oleObj name="Equation" r:id="rId3" imgW="1701720" imgH="787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76575"/>
                        <a:ext cx="4056062" cy="1430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783590" y="3077720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392482" y="3637188"/>
            <a:ext cx="1800114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Pockels Cell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Pockels Cell is voltage controlled quarter wave plate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Changes polarization of laser from linearly-polarized light to circularly polarized light </a:t>
            </a:r>
          </a:p>
        </p:txBody>
      </p:sp>
      <p:pic>
        <p:nvPicPr>
          <p:cNvPr id="26" name="Picture 25" descr="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74" y="4673981"/>
            <a:ext cx="3674109" cy="1371600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727189" y="6192604"/>
            <a:ext cx="2292939" cy="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0" dirty="0" err="1" smtClean="0">
                <a:latin typeface="+mn-lt"/>
              </a:rPr>
              <a:t>Pockels</a:t>
            </a:r>
            <a:r>
              <a:rPr lang="en-US" sz="1800" b="1" kern="0" dirty="0" smtClean="0">
                <a:latin typeface="+mn-lt"/>
              </a:rPr>
              <a:t> Cell HV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5" name="Picture 7" descr="g0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4536" y="2336235"/>
            <a:ext cx="2896049" cy="2286000"/>
          </a:xfrm>
          <a:prstGeom prst="rect">
            <a:avLst/>
          </a:prstGeom>
          <a:noFill/>
          <a:ln/>
        </p:spPr>
      </p:pic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4357594" y="4879022"/>
            <a:ext cx="46892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+HV: Right-handed circularly polarized light  → +Helicity electron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-HV: Left-handed circularly polarized light  → -Helicity electron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56" y="2598210"/>
            <a:ext cx="5380892" cy="1842258"/>
            <a:chOff x="0" y="2213194"/>
            <a:chExt cx="5380892" cy="1842258"/>
          </a:xfrm>
        </p:grpSpPr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0" y="2678721"/>
              <a:ext cx="11254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Linearly </a:t>
              </a:r>
            </a:p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4261338" y="2819400"/>
              <a:ext cx="111955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Circularly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Polarized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1965470" y="2213194"/>
              <a:ext cx="1375608" cy="40105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1800" b="1" kern="0" dirty="0" smtClean="0">
                  <a:latin typeface="+mn-lt"/>
                </a:rPr>
                <a:t>E Field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1800" b="1" kern="0" dirty="0">
                <a:latin typeface="+mn-lt"/>
              </a:endParaRPr>
            </a:p>
          </p:txBody>
        </p:sp>
        <p:pic>
          <p:nvPicPr>
            <p:cNvPr id="35" name="Picture 34" descr="Linear_polarization_schemat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061" y="2214928"/>
              <a:ext cx="722598" cy="1828800"/>
            </a:xfrm>
            <a:prstGeom prst="rect">
              <a:avLst/>
            </a:prstGeom>
          </p:spPr>
        </p:pic>
        <p:pic>
          <p:nvPicPr>
            <p:cNvPr id="36" name="Picture 35" descr="Circular_polarization_schemat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122" y="2226652"/>
              <a:ext cx="722598" cy="1828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999228" cy="778477"/>
          </a:xfrm>
        </p:spPr>
        <p:txBody>
          <a:bodyPr/>
          <a:lstStyle/>
          <a:p>
            <a:r>
              <a:rPr lang="en-US" sz="4000" dirty="0" smtClean="0"/>
              <a:t>Helicity Correlated Beam Properties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sz="2000" dirty="0" smtClean="0"/>
                  <a:t>Charge Asymmetry: when average current of electron beam corresponding to one helicity state is different from other state,</a:t>
                </a:r>
                <a:endParaRPr lang="en-US" sz="2000" dirty="0"/>
              </a:p>
              <a:p>
                <a:pPr>
                  <a:buClrTx/>
                </a:pPr>
                <a:endParaRPr lang="en-US" dirty="0" smtClean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charge asymmetry is determined by experimental non-</a:t>
                </a:r>
                <a:r>
                  <a:rPr lang="en-US" sz="1600" dirty="0" err="1" smtClean="0"/>
                  <a:t>linearities</a:t>
                </a:r>
                <a:r>
                  <a:rPr lang="en-US" sz="1600" dirty="0" smtClean="0"/>
                  <a:t> (~few percent)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charge asymmetry of order </a:t>
                </a:r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– </a:t>
                </a:r>
                <a:r>
                  <a:rPr lang="en-US" sz="1600" dirty="0" smtClean="0"/>
                  <a:t>50 ppm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800" dirty="0" smtClean="0"/>
              </a:p>
              <a:p>
                <a:pPr>
                  <a:buClrTx/>
                </a:pPr>
                <a:r>
                  <a:rPr lang="en-US" sz="2000" dirty="0" smtClean="0"/>
                  <a:t>Position Difference: when average position of electron beam corresponding to one helicity state is different from other state,</a:t>
                </a:r>
              </a:p>
              <a:p>
                <a:pPr>
                  <a:buClrTx/>
                </a:pPr>
                <a:endParaRPr lang="en-US" sz="2000" dirty="0">
                  <a:latin typeface="Times New Roman" pitchFamily="18" charset="0"/>
                </a:endParaRPr>
              </a:p>
              <a:p>
                <a:pPr>
                  <a:buClrTx/>
                </a:pPr>
                <a:endParaRPr lang="en-US" sz="1800" dirty="0" smtClean="0">
                  <a:latin typeface="Times New Roman" pitchFamily="18" charset="0"/>
                </a:endParaRP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position differences is determined by scattering cross section sensitivities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position differences of order 1 – 40 nm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Polarization difference between two helicities,                        :</a:t>
                </a:r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Effect of polarization differences </a:t>
                </a:r>
                <a:r>
                  <a:rPr lang="en-US" sz="1600" dirty="0" smtClean="0"/>
                  <a:t>is a systematic uncertainty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We </a:t>
                </a:r>
                <a:r>
                  <a:rPr lang="en-US" sz="1600" dirty="0" smtClean="0"/>
                  <a:t>measure polarization differences of order &lt;1%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  <a:blipFill>
                <a:blip r:embed="rId3"/>
                <a:stretch>
                  <a:fillRect l="-60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39558"/>
              </p:ext>
            </p:extLst>
          </p:nvPr>
        </p:nvGraphicFramePr>
        <p:xfrm>
          <a:off x="6013131" y="1411570"/>
          <a:ext cx="1312905" cy="56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31" y="1411570"/>
                        <a:ext cx="1312905" cy="56558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67179"/>
              </p:ext>
            </p:extLst>
          </p:nvPr>
        </p:nvGraphicFramePr>
        <p:xfrm>
          <a:off x="6034088" y="3397250"/>
          <a:ext cx="13112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97250"/>
                        <a:ext cx="1311275" cy="731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320"/>
              </p:ext>
            </p:extLst>
          </p:nvPr>
        </p:nvGraphicFramePr>
        <p:xfrm>
          <a:off x="5277346" y="5178896"/>
          <a:ext cx="1392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8" imgW="863280" imgH="190440" progId="Equation.3">
                  <p:embed/>
                </p:oleObj>
              </mc:Choice>
              <mc:Fallback>
                <p:oleObj name="Equation" r:id="rId8" imgW="863280" imgH="19044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346" y="5178896"/>
                        <a:ext cx="1392237" cy="2889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PV Experiments at CEBAF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30136</TotalTime>
  <Words>1767</Words>
  <Application>Microsoft Office PowerPoint</Application>
  <PresentationFormat>On-screen Show (4:3)</PresentationFormat>
  <Paragraphs>587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SimSun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Ops Review 2010</vt:lpstr>
      <vt:lpstr>Equation</vt:lpstr>
      <vt:lpstr>PowerPoint Presentation</vt:lpstr>
      <vt:lpstr>Parity Violation</vt:lpstr>
      <vt:lpstr>Parity Reversal</vt:lpstr>
      <vt:lpstr>Experimental Techniques</vt:lpstr>
      <vt:lpstr>Pockels Cell</vt:lpstr>
      <vt:lpstr>Helicity Correlated Beam Properties</vt:lpstr>
      <vt:lpstr>PV Experiments at CEBAF</vt:lpstr>
      <vt:lpstr>PowerPoint Presentation</vt:lpstr>
      <vt:lpstr>PowerPoint Presentation</vt:lpstr>
      <vt:lpstr>PV Experiments at JLEIC</vt:lpstr>
      <vt:lpstr>JLEIC</vt:lpstr>
      <vt:lpstr>JLEIC Polarized Source</vt:lpstr>
      <vt:lpstr>Time Structure of Polarized e- Injection</vt:lpstr>
      <vt:lpstr>Collider Ring Issues</vt:lpstr>
      <vt:lpstr>Polarized ions, non-polarized Electrons?</vt:lpstr>
      <vt:lpstr>Summary</vt:lpstr>
      <vt:lpstr>Example</vt:lpstr>
      <vt:lpstr>APPENDIX I: Report of the Community Review of EIC Accelerator R&amp;D</vt:lpstr>
      <vt:lpstr>G. Injectors</vt:lpstr>
      <vt:lpstr>K. Polarization Manipulation</vt:lpstr>
      <vt:lpstr>APPENDIX II: Electronic Cross-talk &amp; Ground Loop Elimination in CEBAF Injector</vt:lpstr>
      <vt:lpstr>Electronic Cross-talk &amp; Ground Loop Elimination in Injector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1461</cp:revision>
  <cp:lastPrinted>2014-01-09T17:51:36Z</cp:lastPrinted>
  <dcterms:created xsi:type="dcterms:W3CDTF">2010-09-20T13:48:43Z</dcterms:created>
  <dcterms:modified xsi:type="dcterms:W3CDTF">2017-03-20T12:15:43Z</dcterms:modified>
</cp:coreProperties>
</file>