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8" r:id="rId2"/>
  </p:sldMasterIdLst>
  <p:notesMasterIdLst>
    <p:notesMasterId r:id="rId12"/>
  </p:notesMasterIdLst>
  <p:handoutMasterIdLst>
    <p:handoutMasterId r:id="rId13"/>
  </p:handoutMasterIdLst>
  <p:sldIdLst>
    <p:sldId id="359" r:id="rId3"/>
    <p:sldId id="360" r:id="rId4"/>
    <p:sldId id="322" r:id="rId5"/>
    <p:sldId id="311" r:id="rId6"/>
    <p:sldId id="312" r:id="rId7"/>
    <p:sldId id="355" r:id="rId8"/>
    <p:sldId id="362" r:id="rId9"/>
    <p:sldId id="363" r:id="rId10"/>
    <p:sldId id="3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3" autoAdjust="0"/>
    <p:restoredTop sz="93495" autoAdjust="0"/>
  </p:normalViewPr>
  <p:slideViewPr>
    <p:cSldViewPr snapToGrid="0" snapToObjects="1" showGuides="1">
      <p:cViewPr varScale="1">
        <p:scale>
          <a:sx n="105" d="100"/>
          <a:sy n="105" d="100"/>
        </p:scale>
        <p:origin x="15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237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2A1-1432-4E4F-B47F-93DC10B271D5}" type="datetimeFigureOut">
              <a:rPr lang="en-US" smtClean="0"/>
              <a:t>2/14/19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AD5CD-F834-3449-B38F-B37392F9F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5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2/14/19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3"/>
            <a:ext cx="4406981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50" baseline="0">
                <a:solidFill>
                  <a:schemeClr val="accent1"/>
                </a:solidFill>
                <a:latin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7" y="5560504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February 14,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406981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5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224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err="1"/>
              <a:t>HallC-EnergyReach-CEBAFStatus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6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1732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53642" y="966055"/>
            <a:ext cx="4119655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0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4062939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966789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298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4859074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290457" y="966055"/>
            <a:ext cx="3482840" cy="2284810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290457" y="3371187"/>
            <a:ext cx="3483259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1412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74969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74969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6246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91" y="966055"/>
            <a:ext cx="5232590" cy="5381694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19" y="966056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08919" y="3763625"/>
            <a:ext cx="3024017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348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3445216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966056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699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900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308919" y="966055"/>
            <a:ext cx="4179397" cy="2792298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920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176437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043955" y="3914032"/>
            <a:ext cx="2729342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7446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04" y="2866618"/>
            <a:ext cx="323817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239739" cy="617838"/>
          </a:xfrm>
        </p:spPr>
        <p:txBody>
          <a:bodyPr anchor="b">
            <a:noAutofit/>
          </a:bodyPr>
          <a:lstStyle>
            <a:lvl1pPr algn="l">
              <a:defRPr sz="225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570557" y="6341668"/>
            <a:ext cx="2406093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February 14,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632904" y="145564"/>
            <a:ext cx="3270250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178122"/>
            <a:ext cx="1461154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45" y="6434372"/>
            <a:ext cx="1217201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14" y="6425551"/>
            <a:ext cx="379640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929187" y="1720851"/>
            <a:ext cx="4214813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632905" y="847493"/>
            <a:ext cx="3270250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9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7" y="1726357"/>
            <a:ext cx="4420731" cy="3834656"/>
          </a:xfrm>
        </p:spPr>
        <p:txBody>
          <a:bodyPr>
            <a:normAutofit/>
          </a:bodyPr>
          <a:lstStyle>
            <a:lvl1pPr marL="257175" indent="-257175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1pPr>
            <a:lvl2pPr marL="5143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2pPr>
            <a:lvl3pPr marL="8572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3pPr>
            <a:lvl4pPr marL="1200150" indent="-171450">
              <a:buFont typeface=".PingFangSC-Regular" charset="-122"/>
              <a:buChar char="－"/>
              <a:defRPr sz="1650" baseline="0">
                <a:solidFill>
                  <a:schemeClr val="accent1"/>
                </a:solidFill>
              </a:defRPr>
            </a:lvl4pPr>
            <a:lvl5pPr marL="1543050" indent="-171450">
              <a:buFont typeface="Arial" charset="0"/>
              <a:buChar char="•"/>
              <a:defRPr sz="165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30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76015"/>
            <a:ext cx="4038600" cy="541505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55" y="921729"/>
            <a:ext cx="4040188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255" y="1684769"/>
            <a:ext cx="4040188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3080" y="921729"/>
            <a:ext cx="4041775" cy="76304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3080" y="1684769"/>
            <a:ext cx="4041775" cy="4598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5679"/>
            <a:ext cx="3008313" cy="11087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5878"/>
            <a:ext cx="5111750" cy="5584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64664"/>
            <a:ext cx="3008313" cy="44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0301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810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6974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AAC Review, Feb. 17-18,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51206"/>
            <a:ext cx="8705088" cy="607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877824"/>
            <a:ext cx="8705088" cy="5248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222248" y="6456300"/>
            <a:ext cx="4101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PREx</a:t>
            </a:r>
            <a:r>
              <a:rPr lang="en-US" dirty="0"/>
              <a:t>-II Collaboration Meeting, February 26, 2016, Jefferson Lab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2C9A48C-97D7-4B40-96F2-F0841CEA16C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4343C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60066"/>
        </a:buClr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8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defTabSz="457200" rtl="0" eaLnBrk="1" latinLnBrk="0" hangingPunct="1">
        <a:spcBef>
          <a:spcPct val="20000"/>
        </a:spcBef>
        <a:buFont typeface="Arial"/>
        <a:buNone/>
        <a:defRPr sz="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February 14,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HallC-EnergyReach-CEBAFStatus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8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1C44F1-6654-C148-BD14-F6107331B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92183-05DE-9A40-9634-B51AC98EBD24}"/>
              </a:ext>
            </a:extLst>
          </p:cNvPr>
          <p:cNvSpPr txBox="1"/>
          <p:nvPr/>
        </p:nvSpPr>
        <p:spPr>
          <a:xfrm>
            <a:off x="2107164" y="1146048"/>
            <a:ext cx="50901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Accelerator Status for PREX/CREX</a:t>
            </a:r>
          </a:p>
          <a:p>
            <a:pPr algn="ctr"/>
            <a:r>
              <a:rPr lang="en-US" sz="2800" dirty="0"/>
              <a:t>Feb 15, 2019</a:t>
            </a:r>
          </a:p>
          <a:p>
            <a:pPr algn="ctr"/>
            <a:endParaRPr lang="en-US" sz="900" dirty="0"/>
          </a:p>
          <a:p>
            <a:pPr algn="ctr"/>
            <a:r>
              <a:rPr lang="en-US" sz="2400" dirty="0"/>
              <a:t>Joe </a:t>
            </a:r>
            <a:r>
              <a:rPr lang="en-US" sz="2400" dirty="0" err="1"/>
              <a:t>Grames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F6D36-C6CA-C740-989E-6091F219CA2D}"/>
              </a:ext>
            </a:extLst>
          </p:cNvPr>
          <p:cNvSpPr txBox="1"/>
          <p:nvPr/>
        </p:nvSpPr>
        <p:spPr>
          <a:xfrm>
            <a:off x="2883465" y="3015245"/>
            <a:ext cx="38445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2019 CEBAF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CEBAF Energy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Polarized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PQB : Aren’t we ready?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Hall A Issues</a:t>
            </a:r>
          </a:p>
        </p:txBody>
      </p:sp>
    </p:spTree>
    <p:extLst>
      <p:ext uri="{BB962C8B-B14F-4D97-AF65-F5344CB8AC3E}">
        <p14:creationId xmlns:p14="http://schemas.microsoft.com/office/powerpoint/2010/main" val="292738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0AF2C-3B86-1A4A-BDC2-BDA90AF429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AB91C4-8C49-E242-9D99-87A212BC5A44}"/>
              </a:ext>
            </a:extLst>
          </p:cNvPr>
          <p:cNvSpPr txBox="1"/>
          <p:nvPr/>
        </p:nvSpPr>
        <p:spPr>
          <a:xfrm>
            <a:off x="2734138" y="75192"/>
            <a:ext cx="3687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2019 CEBAF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6BBD9A-DFB9-1B4E-A314-E145416BBE9D}"/>
              </a:ext>
            </a:extLst>
          </p:cNvPr>
          <p:cNvSpPr txBox="1"/>
          <p:nvPr/>
        </p:nvSpPr>
        <p:spPr>
          <a:xfrm>
            <a:off x="156350" y="768341"/>
            <a:ext cx="88429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SAD (April 15 – June 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First 3 weeks injector is used for Bubble Engineering Run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 some time in laser room for training (John is retiring by May)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Let’s work up a plan to leverage SAD period for laser-source-injector setup?</a:t>
            </a:r>
          </a:p>
          <a:p>
            <a:r>
              <a:rPr lang="en-US" b="1" dirty="0"/>
              <a:t>PREX Run (June 17 – August 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 energy </a:t>
            </a:r>
            <a:r>
              <a:rPr lang="en-US" dirty="0" err="1"/>
              <a:t>linacs</a:t>
            </a:r>
            <a:r>
              <a:rPr lang="en-US" dirty="0"/>
              <a:t> 450/450 will mean trip rate is low, to your advantage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Hall A @ 70uA is the polarized program, but B &amp; C=50-90uA are running too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Arne would like to use Hall A dump for 150uA to test injector module 0L04</a:t>
            </a:r>
          </a:p>
          <a:p>
            <a:r>
              <a:rPr lang="en-US" b="1" dirty="0"/>
              <a:t>SAD (August 19 – November 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 upgrade CM C100-6-R will be installed, to achieve 2.1 GeV/pass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may vent gun to install a new electrode, but can also delay until 2020</a:t>
            </a:r>
          </a:p>
          <a:p>
            <a:r>
              <a:rPr lang="en-US" b="1" dirty="0"/>
              <a:t>CREX Run (November 1 – December 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Linacs</a:t>
            </a:r>
            <a:r>
              <a:rPr lang="en-US" dirty="0"/>
              <a:t> will be balanced but high 1050/1050, need margin to manage trip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Hall A=150uA, Hall B and Hall C=30uA ALL get polarized beam; Hall D is on too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E4654D-04EA-7C4B-9D55-3BE878BA5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883343"/>
              </p:ext>
            </p:extLst>
          </p:nvPr>
        </p:nvGraphicFramePr>
        <p:xfrm>
          <a:off x="156350" y="4847033"/>
          <a:ext cx="8610599" cy="123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8513">
                  <a:extLst>
                    <a:ext uri="{9D8B030D-6E8A-4147-A177-3AD203B41FA5}">
                      <a16:colId xmlns:a16="http://schemas.microsoft.com/office/drawing/2014/main" val="3206690600"/>
                    </a:ext>
                  </a:extLst>
                </a:gridCol>
                <a:gridCol w="625862">
                  <a:extLst>
                    <a:ext uri="{9D8B030D-6E8A-4147-A177-3AD203B41FA5}">
                      <a16:colId xmlns:a16="http://schemas.microsoft.com/office/drawing/2014/main" val="1680092920"/>
                    </a:ext>
                  </a:extLst>
                </a:gridCol>
                <a:gridCol w="795483">
                  <a:extLst>
                    <a:ext uri="{9D8B030D-6E8A-4147-A177-3AD203B41FA5}">
                      <a16:colId xmlns:a16="http://schemas.microsoft.com/office/drawing/2014/main" val="2268986197"/>
                    </a:ext>
                  </a:extLst>
                </a:gridCol>
                <a:gridCol w="597408">
                  <a:extLst>
                    <a:ext uri="{9D8B030D-6E8A-4147-A177-3AD203B41FA5}">
                      <a16:colId xmlns:a16="http://schemas.microsoft.com/office/drawing/2014/main" val="873000128"/>
                    </a:ext>
                  </a:extLst>
                </a:gridCol>
                <a:gridCol w="1050001">
                  <a:extLst>
                    <a:ext uri="{9D8B030D-6E8A-4147-A177-3AD203B41FA5}">
                      <a16:colId xmlns:a16="http://schemas.microsoft.com/office/drawing/2014/main" val="2717858606"/>
                    </a:ext>
                  </a:extLst>
                </a:gridCol>
                <a:gridCol w="768964">
                  <a:extLst>
                    <a:ext uri="{9D8B030D-6E8A-4147-A177-3AD203B41FA5}">
                      <a16:colId xmlns:a16="http://schemas.microsoft.com/office/drawing/2014/main" val="2262169492"/>
                    </a:ext>
                  </a:extLst>
                </a:gridCol>
                <a:gridCol w="919221">
                  <a:extLst>
                    <a:ext uri="{9D8B030D-6E8A-4147-A177-3AD203B41FA5}">
                      <a16:colId xmlns:a16="http://schemas.microsoft.com/office/drawing/2014/main" val="3438167813"/>
                    </a:ext>
                  </a:extLst>
                </a:gridCol>
                <a:gridCol w="919221">
                  <a:extLst>
                    <a:ext uri="{9D8B030D-6E8A-4147-A177-3AD203B41FA5}">
                      <a16:colId xmlns:a16="http://schemas.microsoft.com/office/drawing/2014/main" val="4203694857"/>
                    </a:ext>
                  </a:extLst>
                </a:gridCol>
                <a:gridCol w="1166705">
                  <a:extLst>
                    <a:ext uri="{9D8B030D-6E8A-4147-A177-3AD203B41FA5}">
                      <a16:colId xmlns:a16="http://schemas.microsoft.com/office/drawing/2014/main" val="3527838923"/>
                    </a:ext>
                  </a:extLst>
                </a:gridCol>
                <a:gridCol w="919221">
                  <a:extLst>
                    <a:ext uri="{9D8B030D-6E8A-4147-A177-3AD203B41FA5}">
                      <a16:colId xmlns:a16="http://schemas.microsoft.com/office/drawing/2014/main" val="336851251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Period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Start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End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Pol?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Wien*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Linacs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B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C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Hall 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138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Winter Run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15-Apr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 </a:t>
                      </a:r>
                      <a:r>
                        <a:rPr lang="en-US" sz="1200" u="none" strike="noStrike" dirty="0" err="1">
                          <a:effectLst/>
                        </a:rPr>
                        <a:t>deg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1040/1060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1/499/30uA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5/250/50uA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5.5/250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29159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SAD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15-Apr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7-Jun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OFF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1219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PREX Run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17-Jun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19-Aug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-16 </a:t>
                      </a:r>
                      <a:r>
                        <a:rPr lang="en-US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deg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450/450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1/499/70uA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5/499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3,4,5/499/90uA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OFF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8484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SAD</a:t>
                      </a:r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19-Aug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1-Nov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OFF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4087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CREX Run</a:t>
                      </a:r>
                      <a:endParaRPr lang="en-US" sz="12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1-Nov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23-Dec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-36 </a:t>
                      </a:r>
                      <a:r>
                        <a:rPr lang="en-US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deg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1050/1050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1/499/150uA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5/250/30uA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5.5/250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48657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BA3877-A9BE-764D-BD93-85EDFE0BCDFF}"/>
              </a:ext>
            </a:extLst>
          </p:cNvPr>
          <p:cNvSpPr txBox="1"/>
          <p:nvPr/>
        </p:nvSpPr>
        <p:spPr>
          <a:xfrm>
            <a:off x="233708" y="6117746"/>
            <a:ext cx="4344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Assumes we set machine energy high by +0.25%</a:t>
            </a:r>
          </a:p>
        </p:txBody>
      </p:sp>
    </p:spTree>
    <p:extLst>
      <p:ext uri="{BB962C8B-B14F-4D97-AF65-F5344CB8AC3E}">
        <p14:creationId xmlns:p14="http://schemas.microsoft.com/office/powerpoint/2010/main" val="1146614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Reach Chart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9" y="959549"/>
            <a:ext cx="8835337" cy="51137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HallC-EnergyReach-CEBAFStatus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A86D3-BDEC-7145-9EF4-508AB7B4DE7C}"/>
              </a:ext>
            </a:extLst>
          </p:cNvPr>
          <p:cNvSpPr txBox="1"/>
          <p:nvPr/>
        </p:nvSpPr>
        <p:spPr>
          <a:xfrm>
            <a:off x="4762966" y="3755136"/>
            <a:ext cx="249267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Uses -34 MeV/</a:t>
            </a:r>
            <a:r>
              <a:rPr lang="en-US" dirty="0" err="1">
                <a:solidFill>
                  <a:srgbClr val="FFC000"/>
                </a:solidFill>
              </a:rPr>
              <a:t>linac</a:t>
            </a:r>
            <a:r>
              <a:rPr lang="en-US" dirty="0">
                <a:solidFill>
                  <a:srgbClr val="FFC000"/>
                </a:solidFill>
              </a:rPr>
              <a:t>/year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46AD5-4515-2147-87DB-FEF678ED668C}"/>
              </a:ext>
            </a:extLst>
          </p:cNvPr>
          <p:cNvSpPr txBox="1"/>
          <p:nvPr/>
        </p:nvSpPr>
        <p:spPr>
          <a:xfrm rot="16200000">
            <a:off x="1861269" y="4178555"/>
            <a:ext cx="1413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Injector Upgrade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C7440-2E84-9248-9F62-5DB06052BD48}"/>
              </a:ext>
            </a:extLst>
          </p:cNvPr>
          <p:cNvSpPr txBox="1"/>
          <p:nvPr/>
        </p:nvSpPr>
        <p:spPr>
          <a:xfrm rot="16200000">
            <a:off x="1077252" y="4118803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PREX 450/450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4B3BC-DCA9-664A-8811-77FE04E28443}"/>
              </a:ext>
            </a:extLst>
          </p:cNvPr>
          <p:cNvSpPr txBox="1"/>
          <p:nvPr/>
        </p:nvSpPr>
        <p:spPr>
          <a:xfrm rot="16200000">
            <a:off x="1426237" y="4211776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CREX 1050/1050</a:t>
            </a:r>
          </a:p>
        </p:txBody>
      </p:sp>
    </p:spTree>
    <p:extLst>
      <p:ext uri="{BB962C8B-B14F-4D97-AF65-F5344CB8AC3E}">
        <p14:creationId xmlns:p14="http://schemas.microsoft.com/office/powerpoint/2010/main" val="135675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CEBAF performance: Q1FY19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66" y="1369989"/>
            <a:ext cx="5918527" cy="423924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>
                <a:solidFill>
                  <a:srgbClr val="000000"/>
                </a:solidFill>
              </a:rPr>
              <a:t>HallC-EnergyReach-CEBAFStatus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91526"/>
            <a:ext cx="30962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000000"/>
                </a:solidFill>
                <a:latin typeface="Calibri"/>
              </a:rPr>
              <a:t>Post Sept. troubles:</a:t>
            </a:r>
          </a:p>
          <a:p>
            <a:pPr marL="214313" indent="-214313" defTabSz="6858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Oct/Nov operations at 1050 MeV/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linac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trippy but productive</a:t>
            </a:r>
          </a:p>
          <a:p>
            <a:pPr marL="214313" indent="-214313" defTabSz="685800">
              <a:buFont typeface="Arial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Decemeber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operations at 930  and 805 MeV/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linac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demonstrate the wisdom of operating with 100 MeV/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linac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(or more) of gradient headroom.</a:t>
            </a:r>
          </a:p>
          <a:p>
            <a:pPr marL="557213" lvl="1" indent="-214313" defTabSz="6858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Trip rate dropped as expected</a:t>
            </a:r>
          </a:p>
          <a:p>
            <a:pPr marL="557213" lvl="1" indent="-214313" defTabSz="685800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Ability to by-pass cavities and even complete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cryomodules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 reduced (eliminated) the need to interrupt the program to fix RF systems.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83D9AE-4D07-9C41-93EF-5063BA87FBCF}"/>
              </a:ext>
            </a:extLst>
          </p:cNvPr>
          <p:cNvSpPr/>
          <p:nvPr/>
        </p:nvSpPr>
        <p:spPr>
          <a:xfrm>
            <a:off x="6162329" y="4355788"/>
            <a:ext cx="1011936" cy="11216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72095-F513-3F4F-B1E7-6A12555F9383}"/>
              </a:ext>
            </a:extLst>
          </p:cNvPr>
          <p:cNvSpPr txBox="1"/>
          <p:nvPr/>
        </p:nvSpPr>
        <p:spPr>
          <a:xfrm>
            <a:off x="5394754" y="4355788"/>
            <a:ext cx="660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PREX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A57FF5-F8F9-2E40-BB06-4312FBF284AF}"/>
              </a:ext>
            </a:extLst>
          </p:cNvPr>
          <p:cNvSpPr/>
          <p:nvPr/>
        </p:nvSpPr>
        <p:spPr>
          <a:xfrm>
            <a:off x="4226808" y="2970961"/>
            <a:ext cx="1011936" cy="11216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50172-CEA2-CC44-ABBF-805FA5B6A897}"/>
              </a:ext>
            </a:extLst>
          </p:cNvPr>
          <p:cNvSpPr txBox="1"/>
          <p:nvPr/>
        </p:nvSpPr>
        <p:spPr>
          <a:xfrm>
            <a:off x="3821842" y="2593671"/>
            <a:ext cx="24048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CREX (C100-6-R Sep’19)</a:t>
            </a:r>
          </a:p>
        </p:txBody>
      </p:sp>
    </p:spTree>
    <p:extLst>
      <p:ext uri="{BB962C8B-B14F-4D97-AF65-F5344CB8AC3E}">
        <p14:creationId xmlns:p14="http://schemas.microsoft.com/office/powerpoint/2010/main" val="3391433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Q1FY19 DOE Performance Metric:  Accelerator Reliability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1729945"/>
            <a:ext cx="5915796" cy="335220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HallC-EnergyReach-CEBAFStatus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40272"/>
            <a:ext cx="2914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en-US" dirty="0"/>
              <a:t>First quarter in 12 </a:t>
            </a:r>
            <a:r>
              <a:rPr lang="en-US" dirty="0" err="1"/>
              <a:t>GeV</a:t>
            </a:r>
            <a:r>
              <a:rPr lang="en-US" dirty="0"/>
              <a:t> era with reliability &gt; 80 %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dirty="0"/>
              <a:t>930 MeV/</a:t>
            </a:r>
            <a:r>
              <a:rPr lang="en-US" dirty="0" err="1"/>
              <a:t>linac</a:t>
            </a:r>
            <a:r>
              <a:rPr lang="en-US" dirty="0"/>
              <a:t> (first half of December) reliability impacted (in a negative way) by the low current operations to B &amp; D which led to many MPS trips.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b="1" dirty="0"/>
              <a:t>805 MeV/</a:t>
            </a:r>
            <a:r>
              <a:rPr lang="en-US" b="1" dirty="0" err="1"/>
              <a:t>linac</a:t>
            </a:r>
            <a:r>
              <a:rPr lang="en-US" b="1" dirty="0"/>
              <a:t>, last eight days of the run, had reliability &gt; 98%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645A2C4-25A8-534F-B3A0-6F269EA51E24}"/>
              </a:ext>
            </a:extLst>
          </p:cNvPr>
          <p:cNvSpPr/>
          <p:nvPr/>
        </p:nvSpPr>
        <p:spPr>
          <a:xfrm>
            <a:off x="7980435" y="1344364"/>
            <a:ext cx="1011936" cy="112166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71071-5D85-1D48-B19F-249DB98BFF2F}"/>
              </a:ext>
            </a:extLst>
          </p:cNvPr>
          <p:cNvSpPr txBox="1"/>
          <p:nvPr/>
        </p:nvSpPr>
        <p:spPr>
          <a:xfrm>
            <a:off x="7212860" y="1344364"/>
            <a:ext cx="7681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PREX?</a:t>
            </a:r>
          </a:p>
        </p:txBody>
      </p:sp>
    </p:spTree>
    <p:extLst>
      <p:ext uri="{BB962C8B-B14F-4D97-AF65-F5344CB8AC3E}">
        <p14:creationId xmlns:p14="http://schemas.microsoft.com/office/powerpoint/2010/main" val="284200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82985-58AD-1A4E-95E9-5F93FC20D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" t="2883" r="6164" b="3830"/>
          <a:stretch/>
        </p:blipFill>
        <p:spPr>
          <a:xfrm>
            <a:off x="859811" y="3495299"/>
            <a:ext cx="3709847" cy="2897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A104BA-6AAA-1240-B40D-E147FDE52AEE}"/>
              </a:ext>
            </a:extLst>
          </p:cNvPr>
          <p:cNvSpPr txBox="1"/>
          <p:nvPr/>
        </p:nvSpPr>
        <p:spPr>
          <a:xfrm>
            <a:off x="1" y="832944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Fall Program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4-Hall Ops w/ P&gt;85% &amp; good lifetime 50-100uA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the new cathode electrode w/ shed &amp; HVPS operated reliably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two BPM’s after the gun have been used for PQB RTP studies and injector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Winter SAD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Photocathode activated (QE ~ 0.7%, P ~ 87%)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UVA RTP cell installed to test position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Helicity magnets re-installed for PREX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E737A6-8E2A-3749-9192-CF769E732E5C}"/>
              </a:ext>
            </a:extLst>
          </p:cNvPr>
          <p:cNvSpPr txBox="1"/>
          <p:nvPr/>
        </p:nvSpPr>
        <p:spPr>
          <a:xfrm>
            <a:off x="2146230" y="75192"/>
            <a:ext cx="4863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Polarized Source : recently…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CC752-9E2B-3049-8643-8C23E5D2B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8" t="12145"/>
          <a:stretch/>
        </p:blipFill>
        <p:spPr>
          <a:xfrm>
            <a:off x="5440772" y="2423213"/>
            <a:ext cx="3214236" cy="39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6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52C52-D022-5042-9457-2776049089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90B0FE3-4F70-4144-BEB8-29EC6F334B42}"/>
              </a:ext>
            </a:extLst>
          </p:cNvPr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4E28E-4B31-244C-B5AD-7CB03E3F4431}"/>
              </a:ext>
            </a:extLst>
          </p:cNvPr>
          <p:cNvSpPr txBox="1"/>
          <p:nvPr/>
        </p:nvSpPr>
        <p:spPr>
          <a:xfrm>
            <a:off x="1604932" y="75192"/>
            <a:ext cx="5945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Polarized Source : for PREX/CREX…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B8514-CD20-2646-94D6-64B021756132}"/>
              </a:ext>
            </a:extLst>
          </p:cNvPr>
          <p:cNvSpPr txBox="1"/>
          <p:nvPr/>
        </p:nvSpPr>
        <p:spPr>
          <a:xfrm>
            <a:off x="0" y="757367"/>
            <a:ext cx="91440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Photocathode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We’ll use Puck #9 – SLSP-5756-4, in Gun since 2015 w/ P&gt;85%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/>
              <a:t>(Spare Puck #3 – SLSP-5247-4 </a:t>
            </a:r>
            <a:r>
              <a:rPr lang="en-US" sz="1600" dirty="0" err="1"/>
              <a:t>QWeak</a:t>
            </a:r>
            <a:r>
              <a:rPr lang="en-US" sz="1600" dirty="0"/>
              <a:t> sibling available)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Heat/activate prior to PREX &amp; CREX, can then rotate for S2 alignment</a:t>
            </a:r>
          </a:p>
          <a:p>
            <a:endParaRPr lang="en-US" dirty="0"/>
          </a:p>
          <a:p>
            <a:r>
              <a:rPr lang="en-US" b="1" dirty="0"/>
              <a:t>Laser Table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RTP cell is being used now, we can optimize Hall A laser profile during upcoming SAD, and retain through PREX/CREX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Second RTP cell to be built (2</a:t>
            </a:r>
            <a:r>
              <a:rPr lang="en-US" baseline="30000" dirty="0"/>
              <a:t>nd</a:t>
            </a:r>
            <a:r>
              <a:rPr lang="en-US" dirty="0"/>
              <a:t> pair of crystals w/ wedge ordered and 2</a:t>
            </a:r>
            <a:r>
              <a:rPr lang="en-US" baseline="30000" dirty="0"/>
              <a:t>nd</a:t>
            </a:r>
            <a:r>
              <a:rPr lang="en-US" dirty="0"/>
              <a:t> mount to be fabricated)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Engineering project started to upgrade RTP driver (in meantime we should assemble spare parts for UVA system)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Plan B: KDP cell remains on laser table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Hall A/B/C have IA cells (Hall D does not)</a:t>
            </a:r>
          </a:p>
          <a:p>
            <a:pPr lvl="1"/>
            <a:endParaRPr lang="en-US" dirty="0"/>
          </a:p>
          <a:p>
            <a:r>
              <a:rPr lang="en-US" b="1" dirty="0"/>
              <a:t>Helicity Generator Board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Line sync bug identified and fixed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10 MHz clock (vs. 20 MHz) ready to install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PREX can choose any configuration e.g. 120/240 Hz, Octet, </a:t>
            </a:r>
            <a:r>
              <a:rPr lang="en-US" dirty="0" err="1"/>
              <a:t>etc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CREX runs standard 30Hz Quartet</a:t>
            </a:r>
          </a:p>
        </p:txBody>
      </p:sp>
    </p:spTree>
    <p:extLst>
      <p:ext uri="{BB962C8B-B14F-4D97-AF65-F5344CB8AC3E}">
        <p14:creationId xmlns:p14="http://schemas.microsoft.com/office/powerpoint/2010/main" val="372896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9EEC6-D546-3340-864A-0FA0B7551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5BAF-65B8-1C49-B14C-DDFF62182245}"/>
              </a:ext>
            </a:extLst>
          </p:cNvPr>
          <p:cNvPicPr/>
          <p:nvPr/>
        </p:nvPicPr>
        <p:blipFill rotWithShape="1">
          <a:blip r:embed="rId2"/>
          <a:srcRect r="34801"/>
          <a:stretch/>
        </p:blipFill>
        <p:spPr>
          <a:xfrm>
            <a:off x="511316" y="2712582"/>
            <a:ext cx="7364716" cy="2289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75B98-8BCB-BA4C-8E42-21603118FB17}"/>
              </a:ext>
            </a:extLst>
          </p:cNvPr>
          <p:cNvSpPr txBox="1"/>
          <p:nvPr/>
        </p:nvSpPr>
        <p:spPr>
          <a:xfrm>
            <a:off x="2513014" y="75192"/>
            <a:ext cx="4129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PQB:  Aren’t we ready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F58CA-7358-0047-BB24-3802CC4A6781}"/>
              </a:ext>
            </a:extLst>
          </p:cNvPr>
          <p:cNvSpPr txBox="1"/>
          <p:nvPr/>
        </p:nvSpPr>
        <p:spPr>
          <a:xfrm>
            <a:off x="225330" y="894716"/>
            <a:ext cx="89186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Recommend early PQB check during APEX and/or on Beam Study days: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position feedback &amp; damping w/ RTP and HELMAG (APEX/BS)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halo with SAM detectors (APEX, BS can be more intrusive)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Monitor HC fluctuations and widths to test stability of RTP/accel (APEX)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high transmission setup of Flip LEFT/RIGHT (BS, APEX? If OK for Hall B/C/D)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ECFD2C-AC46-4C4E-A606-60807623C61E}"/>
              </a:ext>
            </a:extLst>
          </p:cNvPr>
          <p:cNvCxnSpPr>
            <a:cxnSpLocks/>
          </p:cNvCxnSpPr>
          <p:nvPr/>
        </p:nvCxnSpPr>
        <p:spPr>
          <a:xfrm flipV="1">
            <a:off x="4071754" y="4279276"/>
            <a:ext cx="0" cy="597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2C9BC0-5286-E540-89B7-75D7F1E935AA}"/>
              </a:ext>
            </a:extLst>
          </p:cNvPr>
          <p:cNvCxnSpPr>
            <a:cxnSpLocks/>
          </p:cNvCxnSpPr>
          <p:nvPr/>
        </p:nvCxnSpPr>
        <p:spPr>
          <a:xfrm flipV="1">
            <a:off x="5943226" y="4279276"/>
            <a:ext cx="0" cy="597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DF0F92-A345-064B-A267-5207A2BDAACB}"/>
              </a:ext>
            </a:extLst>
          </p:cNvPr>
          <p:cNvCxnSpPr>
            <a:cxnSpLocks/>
          </p:cNvCxnSpPr>
          <p:nvPr/>
        </p:nvCxnSpPr>
        <p:spPr>
          <a:xfrm flipV="1">
            <a:off x="4943482" y="4279276"/>
            <a:ext cx="0" cy="5974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20DBD1-E944-AE4D-83AB-53084C37A5D6}"/>
              </a:ext>
            </a:extLst>
          </p:cNvPr>
          <p:cNvSpPr txBox="1"/>
          <p:nvPr/>
        </p:nvSpPr>
        <p:spPr>
          <a:xfrm>
            <a:off x="3673629" y="4942286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VWien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A5483-88A3-A944-8FE6-23FFE973B672}"/>
              </a:ext>
            </a:extLst>
          </p:cNvPr>
          <p:cNvSpPr txBox="1"/>
          <p:nvPr/>
        </p:nvSpPr>
        <p:spPr>
          <a:xfrm>
            <a:off x="5601626" y="4942286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HWien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8E1A61-5C0A-2541-93EA-F589372BCA76}"/>
              </a:ext>
            </a:extLst>
          </p:cNvPr>
          <p:cNvSpPr txBox="1"/>
          <p:nvPr/>
        </p:nvSpPr>
        <p:spPr>
          <a:xfrm>
            <a:off x="4470207" y="4942286"/>
            <a:ext cx="1033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Prebuncher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B726E-72F3-7D40-92A6-3E4D704A7983}"/>
              </a:ext>
            </a:extLst>
          </p:cNvPr>
          <p:cNvSpPr txBox="1"/>
          <p:nvPr/>
        </p:nvSpPr>
        <p:spPr>
          <a:xfrm>
            <a:off x="2085235" y="5277024"/>
            <a:ext cx="4193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 GeV so far:    Sets Spin      ON            OFF</a:t>
            </a:r>
          </a:p>
          <a:p>
            <a:r>
              <a:rPr lang="en-US" dirty="0"/>
              <a:t>    PREX/CREX:         90            ON            </a:t>
            </a:r>
            <a:r>
              <a:rPr lang="en-US" dirty="0">
                <a:solidFill>
                  <a:srgbClr val="FF000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92381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6CDD1F-8B88-DD4A-BC5E-3EB44445E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C9A48C-97D7-4B40-96F2-F0841CEA16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162F7-4F4B-AB48-8D49-B2EF846967DC}"/>
              </a:ext>
            </a:extLst>
          </p:cNvPr>
          <p:cNvSpPr txBox="1"/>
          <p:nvPr/>
        </p:nvSpPr>
        <p:spPr>
          <a:xfrm>
            <a:off x="3654705" y="11613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Hall A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E9B13-17DA-6542-BCEC-760693CBA11D}"/>
              </a:ext>
            </a:extLst>
          </p:cNvPr>
          <p:cNvSpPr txBox="1"/>
          <p:nvPr/>
        </p:nvSpPr>
        <p:spPr>
          <a:xfrm>
            <a:off x="486623" y="1337481"/>
            <a:ext cx="642060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 for Yves???</a:t>
            </a:r>
          </a:p>
          <a:p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Running at low energy, fringe field effects?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Running through Compton?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Solenoid centering?</a:t>
            </a:r>
          </a:p>
        </p:txBody>
      </p:sp>
    </p:spTree>
    <p:extLst>
      <p:ext uri="{BB962C8B-B14F-4D97-AF65-F5344CB8AC3E}">
        <p14:creationId xmlns:p14="http://schemas.microsoft.com/office/powerpoint/2010/main" val="3827476259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Main-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LabPowerPoint_widescree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10925</TotalTime>
  <Words>861</Words>
  <Application>Microsoft Macintosh PowerPoint</Application>
  <PresentationFormat>On-screen Show (4:3)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PingFangSC-Regular</vt:lpstr>
      <vt:lpstr>.PingFangSC-Regular</vt:lpstr>
      <vt:lpstr>Arial</vt:lpstr>
      <vt:lpstr>Calibri</vt:lpstr>
      <vt:lpstr>Courier New</vt:lpstr>
      <vt:lpstr>JLabPowerPointMain-3</vt:lpstr>
      <vt:lpstr>JLabPowerPoint_widescreen</vt:lpstr>
      <vt:lpstr>PowerPoint Presentation</vt:lpstr>
      <vt:lpstr>PowerPoint Presentation</vt:lpstr>
      <vt:lpstr>Energy Reach Chart</vt:lpstr>
      <vt:lpstr>Recent CEBAF performance: Q1FY19</vt:lpstr>
      <vt:lpstr>Q1FY19 DOE Performance Metric:  Accelerator Reliability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Erin Clifton</dc:creator>
  <cp:lastModifiedBy>Microsoft Office User</cp:lastModifiedBy>
  <cp:revision>383</cp:revision>
  <dcterms:created xsi:type="dcterms:W3CDTF">2016-01-11T21:08:07Z</dcterms:created>
  <dcterms:modified xsi:type="dcterms:W3CDTF">2019-02-14T18:37:30Z</dcterms:modified>
</cp:coreProperties>
</file>