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59" r:id="rId5"/>
    <p:sldId id="263" r:id="rId6"/>
    <p:sldId id="266" r:id="rId7"/>
    <p:sldId id="264" r:id="rId8"/>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7CEE"/>
    <a:srgbClr val="D496C2"/>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p:scale>
          <a:sx n="85" d="100"/>
          <a:sy n="85" d="100"/>
        </p:scale>
        <p:origin x="-396" y="6"/>
      </p:cViewPr>
      <p:guideLst>
        <p:guide orient="horz" pos="235"/>
        <p:guide pos="575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it-IT"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Click to edit Master subtitle style</a:t>
            </a:r>
            <a:endParaRPr lang="en-US"/>
          </a:p>
        </p:txBody>
      </p:sp>
      <p:sp>
        <p:nvSpPr>
          <p:cNvPr id="4" name="Date Placeholder 3"/>
          <p:cNvSpPr>
            <a:spLocks noGrp="1"/>
          </p:cNvSpPr>
          <p:nvPr>
            <p:ph type="dt" sz="half" idx="10"/>
          </p:nvPr>
        </p:nvSpPr>
        <p:spPr/>
        <p:txBody>
          <a:bodyPr/>
          <a:lstStyle/>
          <a:p>
            <a:fld id="{05283991-5B8D-314B-8285-61B4C70CE4AF}" type="datetimeFigureOut">
              <a:rPr lang="en-US" smtClean="0"/>
              <a:pPr/>
              <a:t>7/18/2013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DFBAE-8336-254C-9010-F3BEB87BF1DB}" type="slidenum">
              <a:rPr lang="en-US" smtClean="0"/>
              <a:pPr/>
              <a:t>‹#›</a:t>
            </a:fld>
            <a:endParaRPr lang="en-US"/>
          </a:p>
        </p:txBody>
      </p:sp>
    </p:spTree>
    <p:extLst>
      <p:ext uri="{BB962C8B-B14F-4D97-AF65-F5344CB8AC3E}">
        <p14:creationId xmlns:p14="http://schemas.microsoft.com/office/powerpoint/2010/main" val="712808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p>
            <a:fld id="{05283991-5B8D-314B-8285-61B4C70CE4AF}" type="datetimeFigureOut">
              <a:rPr lang="en-US" smtClean="0"/>
              <a:pPr/>
              <a:t>7/18/2013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DFBAE-8336-254C-9010-F3BEB87BF1DB}" type="slidenum">
              <a:rPr lang="en-US" smtClean="0"/>
              <a:pPr/>
              <a:t>‹#›</a:t>
            </a:fld>
            <a:endParaRPr lang="en-US"/>
          </a:p>
        </p:txBody>
      </p:sp>
    </p:spTree>
    <p:extLst>
      <p:ext uri="{BB962C8B-B14F-4D97-AF65-F5344CB8AC3E}">
        <p14:creationId xmlns:p14="http://schemas.microsoft.com/office/powerpoint/2010/main" val="859655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p>
            <a:fld id="{05283991-5B8D-314B-8285-61B4C70CE4AF}" type="datetimeFigureOut">
              <a:rPr lang="en-US" smtClean="0"/>
              <a:pPr/>
              <a:t>7/18/2013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DFBAE-8336-254C-9010-F3BEB87BF1DB}" type="slidenum">
              <a:rPr lang="en-US" smtClean="0"/>
              <a:pPr/>
              <a:t>‹#›</a:t>
            </a:fld>
            <a:endParaRPr lang="en-US"/>
          </a:p>
        </p:txBody>
      </p:sp>
    </p:spTree>
    <p:extLst>
      <p:ext uri="{BB962C8B-B14F-4D97-AF65-F5344CB8AC3E}">
        <p14:creationId xmlns:p14="http://schemas.microsoft.com/office/powerpoint/2010/main" val="2533609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Content Placeholder 2"/>
          <p:cNvSpPr>
            <a:spLocks noGrp="1"/>
          </p:cNvSpPr>
          <p:nvPr>
            <p:ph idx="1"/>
          </p:nvPr>
        </p:nvSpPr>
        <p:spPr/>
        <p:txBody>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p>
            <a:fld id="{05283991-5B8D-314B-8285-61B4C70CE4AF}" type="datetimeFigureOut">
              <a:rPr lang="en-US" smtClean="0"/>
              <a:pPr/>
              <a:t>7/18/2013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DFBAE-8336-254C-9010-F3BEB87BF1DB}" type="slidenum">
              <a:rPr lang="en-US" smtClean="0"/>
              <a:pPr/>
              <a:t>‹#›</a:t>
            </a:fld>
            <a:endParaRPr lang="en-US"/>
          </a:p>
        </p:txBody>
      </p:sp>
    </p:spTree>
    <p:extLst>
      <p:ext uri="{BB962C8B-B14F-4D97-AF65-F5344CB8AC3E}">
        <p14:creationId xmlns:p14="http://schemas.microsoft.com/office/powerpoint/2010/main" val="195210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it-IT"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Click to edit Master text styles</a:t>
            </a:r>
          </a:p>
        </p:txBody>
      </p:sp>
      <p:sp>
        <p:nvSpPr>
          <p:cNvPr id="4" name="Date Placeholder 3"/>
          <p:cNvSpPr>
            <a:spLocks noGrp="1"/>
          </p:cNvSpPr>
          <p:nvPr>
            <p:ph type="dt" sz="half" idx="10"/>
          </p:nvPr>
        </p:nvSpPr>
        <p:spPr/>
        <p:txBody>
          <a:bodyPr/>
          <a:lstStyle/>
          <a:p>
            <a:fld id="{05283991-5B8D-314B-8285-61B4C70CE4AF}" type="datetimeFigureOut">
              <a:rPr lang="en-US" smtClean="0"/>
              <a:pPr/>
              <a:t>7/18/2013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DFBAE-8336-254C-9010-F3BEB87BF1DB}" type="slidenum">
              <a:rPr lang="en-US" smtClean="0"/>
              <a:pPr/>
              <a:t>‹#›</a:t>
            </a:fld>
            <a:endParaRPr lang="en-US"/>
          </a:p>
        </p:txBody>
      </p:sp>
    </p:spTree>
    <p:extLst>
      <p:ext uri="{BB962C8B-B14F-4D97-AF65-F5344CB8AC3E}">
        <p14:creationId xmlns:p14="http://schemas.microsoft.com/office/powerpoint/2010/main" val="2428243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5" name="Date Placeholder 4"/>
          <p:cNvSpPr>
            <a:spLocks noGrp="1"/>
          </p:cNvSpPr>
          <p:nvPr>
            <p:ph type="dt" sz="half" idx="10"/>
          </p:nvPr>
        </p:nvSpPr>
        <p:spPr/>
        <p:txBody>
          <a:bodyPr/>
          <a:lstStyle/>
          <a:p>
            <a:fld id="{05283991-5B8D-314B-8285-61B4C70CE4AF}" type="datetimeFigureOut">
              <a:rPr lang="en-US" smtClean="0"/>
              <a:pPr/>
              <a:t>7/18/2013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EDFBAE-8336-254C-9010-F3BEB87BF1DB}" type="slidenum">
              <a:rPr lang="en-US" smtClean="0"/>
              <a:pPr/>
              <a:t>‹#›</a:t>
            </a:fld>
            <a:endParaRPr lang="en-US"/>
          </a:p>
        </p:txBody>
      </p:sp>
    </p:spTree>
    <p:extLst>
      <p:ext uri="{BB962C8B-B14F-4D97-AF65-F5344CB8AC3E}">
        <p14:creationId xmlns:p14="http://schemas.microsoft.com/office/powerpoint/2010/main" val="1128784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7" name="Date Placeholder 6"/>
          <p:cNvSpPr>
            <a:spLocks noGrp="1"/>
          </p:cNvSpPr>
          <p:nvPr>
            <p:ph type="dt" sz="half" idx="10"/>
          </p:nvPr>
        </p:nvSpPr>
        <p:spPr/>
        <p:txBody>
          <a:bodyPr/>
          <a:lstStyle/>
          <a:p>
            <a:fld id="{05283991-5B8D-314B-8285-61B4C70CE4AF}" type="datetimeFigureOut">
              <a:rPr lang="en-US" smtClean="0"/>
              <a:pPr/>
              <a:t>7/18/2013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EDFBAE-8336-254C-9010-F3BEB87BF1DB}" type="slidenum">
              <a:rPr lang="en-US" smtClean="0"/>
              <a:pPr/>
              <a:t>‹#›</a:t>
            </a:fld>
            <a:endParaRPr lang="en-US"/>
          </a:p>
        </p:txBody>
      </p:sp>
    </p:spTree>
    <p:extLst>
      <p:ext uri="{BB962C8B-B14F-4D97-AF65-F5344CB8AC3E}">
        <p14:creationId xmlns:p14="http://schemas.microsoft.com/office/powerpoint/2010/main" val="3687256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Date Placeholder 2"/>
          <p:cNvSpPr>
            <a:spLocks noGrp="1"/>
          </p:cNvSpPr>
          <p:nvPr>
            <p:ph type="dt" sz="half" idx="10"/>
          </p:nvPr>
        </p:nvSpPr>
        <p:spPr/>
        <p:txBody>
          <a:bodyPr/>
          <a:lstStyle/>
          <a:p>
            <a:fld id="{05283991-5B8D-314B-8285-61B4C70CE4AF}" type="datetimeFigureOut">
              <a:rPr lang="en-US" smtClean="0"/>
              <a:pPr/>
              <a:t>7/18/2013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EDFBAE-8336-254C-9010-F3BEB87BF1DB}" type="slidenum">
              <a:rPr lang="en-US" smtClean="0"/>
              <a:pPr/>
              <a:t>‹#›</a:t>
            </a:fld>
            <a:endParaRPr lang="en-US"/>
          </a:p>
        </p:txBody>
      </p:sp>
    </p:spTree>
    <p:extLst>
      <p:ext uri="{BB962C8B-B14F-4D97-AF65-F5344CB8AC3E}">
        <p14:creationId xmlns:p14="http://schemas.microsoft.com/office/powerpoint/2010/main" val="1302585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283991-5B8D-314B-8285-61B4C70CE4AF}" type="datetimeFigureOut">
              <a:rPr lang="en-US" smtClean="0"/>
              <a:pPr/>
              <a:t>7/18/2013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EDFBAE-8336-254C-9010-F3BEB87BF1DB}" type="slidenum">
              <a:rPr lang="en-US" smtClean="0"/>
              <a:pPr/>
              <a:t>‹#›</a:t>
            </a:fld>
            <a:endParaRPr lang="en-US"/>
          </a:p>
        </p:txBody>
      </p:sp>
    </p:spTree>
    <p:extLst>
      <p:ext uri="{BB962C8B-B14F-4D97-AF65-F5344CB8AC3E}">
        <p14:creationId xmlns:p14="http://schemas.microsoft.com/office/powerpoint/2010/main" val="208082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it-IT"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Click to edit Master text styles</a:t>
            </a:r>
          </a:p>
        </p:txBody>
      </p:sp>
      <p:sp>
        <p:nvSpPr>
          <p:cNvPr id="5" name="Date Placeholder 4"/>
          <p:cNvSpPr>
            <a:spLocks noGrp="1"/>
          </p:cNvSpPr>
          <p:nvPr>
            <p:ph type="dt" sz="half" idx="10"/>
          </p:nvPr>
        </p:nvSpPr>
        <p:spPr/>
        <p:txBody>
          <a:bodyPr/>
          <a:lstStyle/>
          <a:p>
            <a:fld id="{05283991-5B8D-314B-8285-61B4C70CE4AF}" type="datetimeFigureOut">
              <a:rPr lang="en-US" smtClean="0"/>
              <a:pPr/>
              <a:t>7/18/2013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EDFBAE-8336-254C-9010-F3BEB87BF1DB}" type="slidenum">
              <a:rPr lang="en-US" smtClean="0"/>
              <a:pPr/>
              <a:t>‹#›</a:t>
            </a:fld>
            <a:endParaRPr lang="en-US"/>
          </a:p>
        </p:txBody>
      </p:sp>
    </p:spTree>
    <p:extLst>
      <p:ext uri="{BB962C8B-B14F-4D97-AF65-F5344CB8AC3E}">
        <p14:creationId xmlns:p14="http://schemas.microsoft.com/office/powerpoint/2010/main" val="4210001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it-IT"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Click to edit Master text styles</a:t>
            </a:r>
          </a:p>
        </p:txBody>
      </p:sp>
      <p:sp>
        <p:nvSpPr>
          <p:cNvPr id="5" name="Date Placeholder 4"/>
          <p:cNvSpPr>
            <a:spLocks noGrp="1"/>
          </p:cNvSpPr>
          <p:nvPr>
            <p:ph type="dt" sz="half" idx="10"/>
          </p:nvPr>
        </p:nvSpPr>
        <p:spPr/>
        <p:txBody>
          <a:bodyPr/>
          <a:lstStyle/>
          <a:p>
            <a:fld id="{05283991-5B8D-314B-8285-61B4C70CE4AF}" type="datetimeFigureOut">
              <a:rPr lang="en-US" smtClean="0"/>
              <a:pPr/>
              <a:t>7/18/2013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EDFBAE-8336-254C-9010-F3BEB87BF1DB}" type="slidenum">
              <a:rPr lang="en-US" smtClean="0"/>
              <a:pPr/>
              <a:t>‹#›</a:t>
            </a:fld>
            <a:endParaRPr lang="en-US"/>
          </a:p>
        </p:txBody>
      </p:sp>
    </p:spTree>
    <p:extLst>
      <p:ext uri="{BB962C8B-B14F-4D97-AF65-F5344CB8AC3E}">
        <p14:creationId xmlns:p14="http://schemas.microsoft.com/office/powerpoint/2010/main" val="1044338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283991-5B8D-314B-8285-61B4C70CE4AF}" type="datetimeFigureOut">
              <a:rPr lang="en-US" smtClean="0"/>
              <a:pPr/>
              <a:t>7/18/2013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EDFBAE-8336-254C-9010-F3BEB87BF1DB}" type="slidenum">
              <a:rPr lang="en-US" smtClean="0"/>
              <a:pPr/>
              <a:t>‹#›</a:t>
            </a:fld>
            <a:endParaRPr lang="en-US"/>
          </a:p>
        </p:txBody>
      </p:sp>
    </p:spTree>
    <p:extLst>
      <p:ext uri="{BB962C8B-B14F-4D97-AF65-F5344CB8AC3E}">
        <p14:creationId xmlns:p14="http://schemas.microsoft.com/office/powerpoint/2010/main" val="1196843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97523" y="961292"/>
            <a:ext cx="7772400" cy="1470025"/>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Mott</a:t>
            </a:r>
            <a:r>
              <a:rPr kumimoji="0" lang="en-US" sz="4400" b="0" i="0" u="none" strike="noStrike" kern="1200" cap="none" spc="0" normalizeH="0" noProof="0" dirty="0" smtClean="0">
                <a:ln>
                  <a:noFill/>
                </a:ln>
                <a:solidFill>
                  <a:schemeClr val="tx1"/>
                </a:solidFill>
                <a:effectLst/>
                <a:uLnTx/>
                <a:uFillTx/>
                <a:latin typeface="+mj-lt"/>
                <a:ea typeface="+mj-ea"/>
                <a:cs typeface="+mj-cs"/>
              </a:rPr>
              <a:t> </a:t>
            </a:r>
            <a:r>
              <a:rPr lang="en-US" sz="4400" dirty="0" smtClean="0">
                <a:latin typeface="+mj-lt"/>
                <a:ea typeface="+mj-ea"/>
                <a:cs typeface="+mj-cs"/>
              </a:rPr>
              <a:t>DAQ Timing</a:t>
            </a: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Subtitle 4"/>
          <p:cNvSpPr>
            <a:spLocks noGrp="1"/>
          </p:cNvSpPr>
          <p:nvPr>
            <p:ph type="subTitle" idx="1"/>
          </p:nvPr>
        </p:nvSpPr>
        <p:spPr/>
        <p:txBody>
          <a:bodyPr/>
          <a:lstStyle/>
          <a:p>
            <a:r>
              <a:rPr lang="en-US" dirty="0" smtClean="0"/>
              <a:t>R. Suleiman</a:t>
            </a:r>
            <a:br>
              <a:rPr lang="en-US" dirty="0" smtClean="0"/>
            </a:br>
            <a:r>
              <a:rPr lang="en-US" smtClean="0"/>
              <a:t>January 29, </a:t>
            </a:r>
            <a:r>
              <a:rPr lang="en-US" dirty="0" smtClean="0"/>
              <a:t>2013</a:t>
            </a:r>
            <a:endParaRPr lang="en-US" dirty="0"/>
          </a:p>
        </p:txBody>
      </p:sp>
    </p:spTree>
    <p:extLst>
      <p:ext uri="{BB962C8B-B14F-4D97-AF65-F5344CB8AC3E}">
        <p14:creationId xmlns:p14="http://schemas.microsoft.com/office/powerpoint/2010/main" val="595618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ChangeArrowheads="1"/>
          </p:cNvSpPr>
          <p:nvPr/>
        </p:nvSpPr>
        <p:spPr bwMode="auto">
          <a:xfrm>
            <a:off x="228600" y="914400"/>
            <a:ext cx="8610600" cy="5715000"/>
          </a:xfrm>
          <a:prstGeom prst="rect">
            <a:avLst/>
          </a:prstGeom>
          <a:noFill/>
          <a:ln w="9525">
            <a:noFill/>
            <a:miter lim="800000"/>
            <a:headEnd/>
            <a:tailEnd/>
          </a:ln>
        </p:spPr>
        <p:txBody>
          <a:bodyPr/>
          <a:lstStyle/>
          <a:p>
            <a:pPr marL="342900" indent="-342900">
              <a:spcBef>
                <a:spcPct val="20000"/>
              </a:spcBef>
            </a:pPr>
            <a:endParaRPr lang="en-US" sz="2400"/>
          </a:p>
        </p:txBody>
      </p:sp>
      <p:sp>
        <p:nvSpPr>
          <p:cNvPr id="16390" name="TextBox 11"/>
          <p:cNvSpPr txBox="1">
            <a:spLocks noChangeArrowheads="1"/>
          </p:cNvSpPr>
          <p:nvPr/>
        </p:nvSpPr>
        <p:spPr bwMode="auto">
          <a:xfrm>
            <a:off x="5791200" y="3103288"/>
            <a:ext cx="1423018" cy="461665"/>
          </a:xfrm>
          <a:prstGeom prst="rect">
            <a:avLst/>
          </a:prstGeom>
          <a:noFill/>
          <a:ln w="9525">
            <a:noFill/>
            <a:miter lim="800000"/>
            <a:headEnd/>
            <a:tailEnd/>
          </a:ln>
        </p:spPr>
        <p:txBody>
          <a:bodyPr wrap="none">
            <a:spAutoFit/>
          </a:bodyPr>
          <a:lstStyle/>
          <a:p>
            <a:pPr algn="ctr"/>
            <a:r>
              <a:rPr lang="en-US" sz="2400" b="1" dirty="0">
                <a:solidFill>
                  <a:srgbClr val="00B0F0"/>
                </a:solidFill>
              </a:rPr>
              <a:t>Pair </a:t>
            </a:r>
            <a:r>
              <a:rPr lang="en-US" sz="2400" b="1" dirty="0" smtClean="0">
                <a:solidFill>
                  <a:srgbClr val="00B0F0"/>
                </a:solidFill>
              </a:rPr>
              <a:t>-Sync</a:t>
            </a:r>
            <a:endParaRPr lang="en-US" sz="2400" b="1" dirty="0">
              <a:solidFill>
                <a:srgbClr val="00B0F0"/>
              </a:solidFill>
            </a:endParaRPr>
          </a:p>
        </p:txBody>
      </p:sp>
      <p:sp>
        <p:nvSpPr>
          <p:cNvPr id="16391" name="TextBox 12"/>
          <p:cNvSpPr txBox="1">
            <a:spLocks noChangeArrowheads="1"/>
          </p:cNvSpPr>
          <p:nvPr/>
        </p:nvSpPr>
        <p:spPr bwMode="auto">
          <a:xfrm>
            <a:off x="5791200" y="4474888"/>
            <a:ext cx="2245102" cy="461665"/>
          </a:xfrm>
          <a:prstGeom prst="rect">
            <a:avLst/>
          </a:prstGeom>
          <a:noFill/>
          <a:ln w="9525">
            <a:noFill/>
            <a:miter lim="800000"/>
            <a:headEnd/>
            <a:tailEnd/>
          </a:ln>
        </p:spPr>
        <p:txBody>
          <a:bodyPr wrap="none">
            <a:spAutoFit/>
          </a:bodyPr>
          <a:lstStyle/>
          <a:p>
            <a:r>
              <a:rPr lang="en-US" sz="2400" b="1" dirty="0">
                <a:solidFill>
                  <a:srgbClr val="00B050"/>
                </a:solidFill>
              </a:rPr>
              <a:t>Delayed Helicity</a:t>
            </a:r>
          </a:p>
        </p:txBody>
      </p:sp>
      <p:sp>
        <p:nvSpPr>
          <p:cNvPr id="16392" name="TextBox 14"/>
          <p:cNvSpPr txBox="1">
            <a:spLocks noChangeArrowheads="1"/>
          </p:cNvSpPr>
          <p:nvPr/>
        </p:nvSpPr>
        <p:spPr bwMode="auto">
          <a:xfrm>
            <a:off x="5791200" y="2112688"/>
            <a:ext cx="1232132" cy="461665"/>
          </a:xfrm>
          <a:prstGeom prst="rect">
            <a:avLst/>
          </a:prstGeom>
          <a:noFill/>
          <a:ln w="9525">
            <a:noFill/>
            <a:miter lim="800000"/>
            <a:headEnd/>
            <a:tailEnd/>
          </a:ln>
        </p:spPr>
        <p:txBody>
          <a:bodyPr wrap="none">
            <a:spAutoFit/>
          </a:bodyPr>
          <a:lstStyle/>
          <a:p>
            <a:r>
              <a:rPr lang="en-US" sz="2400" b="1" dirty="0" smtClean="0">
                <a:solidFill>
                  <a:schemeClr val="accent6"/>
                </a:solidFill>
              </a:rPr>
              <a:t>T_Settle</a:t>
            </a:r>
            <a:endParaRPr lang="en-US" sz="2400" b="1" dirty="0">
              <a:solidFill>
                <a:schemeClr val="accent6"/>
              </a:solidFill>
            </a:endParaRPr>
          </a:p>
        </p:txBody>
      </p:sp>
      <p:sp>
        <p:nvSpPr>
          <p:cNvPr id="16393" name="TextBox 11"/>
          <p:cNvSpPr txBox="1">
            <a:spLocks noChangeArrowheads="1"/>
          </p:cNvSpPr>
          <p:nvPr/>
        </p:nvSpPr>
        <p:spPr bwMode="auto">
          <a:xfrm>
            <a:off x="5791200" y="3941488"/>
            <a:ext cx="1803892" cy="461665"/>
          </a:xfrm>
          <a:prstGeom prst="rect">
            <a:avLst/>
          </a:prstGeom>
          <a:noFill/>
          <a:ln w="9525">
            <a:noFill/>
            <a:miter lim="800000"/>
            <a:headEnd/>
            <a:tailEnd/>
          </a:ln>
        </p:spPr>
        <p:txBody>
          <a:bodyPr wrap="none">
            <a:spAutoFit/>
          </a:bodyPr>
          <a:lstStyle/>
          <a:p>
            <a:pPr algn="ctr"/>
            <a:r>
              <a:rPr lang="en-US" sz="2400" b="1" dirty="0" smtClean="0">
                <a:solidFill>
                  <a:srgbClr val="D67CEE"/>
                </a:solidFill>
              </a:rPr>
              <a:t>Pattern-Sync</a:t>
            </a:r>
            <a:endParaRPr lang="en-US" sz="2400" b="1" dirty="0">
              <a:solidFill>
                <a:srgbClr val="D67CEE"/>
              </a:solidFill>
            </a:endParaRPr>
          </a:p>
        </p:txBody>
      </p:sp>
      <p:sp>
        <p:nvSpPr>
          <p:cNvPr id="12" name="Title 1"/>
          <p:cNvSpPr>
            <a:spLocks noGrp="1"/>
          </p:cNvSpPr>
          <p:nvPr>
            <p:ph type="title"/>
          </p:nvPr>
        </p:nvSpPr>
        <p:spPr>
          <a:xfrm>
            <a:off x="457200" y="274638"/>
            <a:ext cx="8229600" cy="360362"/>
          </a:xfrm>
          <a:ln w="3175" cmpd="sng">
            <a:solidFill>
              <a:srgbClr val="000000"/>
            </a:solidFill>
          </a:ln>
        </p:spPr>
        <p:txBody>
          <a:bodyPr>
            <a:noAutofit/>
          </a:bodyPr>
          <a:lstStyle/>
          <a:p>
            <a:r>
              <a:rPr lang="en-US" sz="2000" dirty="0" smtClean="0"/>
              <a:t>Helicity Signals Timing</a:t>
            </a:r>
            <a:endParaRPr lang="en-US" sz="2000" dirty="0"/>
          </a:p>
        </p:txBody>
      </p:sp>
      <p:pic>
        <p:nvPicPr>
          <p:cNvPr id="9" name="Picture 8" descr="TEK0200.BMP"/>
          <p:cNvPicPr>
            <a:picLocks noChangeAspect="1"/>
          </p:cNvPicPr>
          <p:nvPr/>
        </p:nvPicPr>
        <p:blipFill>
          <a:blip r:embed="rId2" cstate="print"/>
          <a:stretch>
            <a:fillRect/>
          </a:stretch>
        </p:blipFill>
        <p:spPr>
          <a:xfrm>
            <a:off x="701458" y="1628879"/>
            <a:ext cx="4876800" cy="3657600"/>
          </a:xfrm>
          <a:prstGeom prst="rect">
            <a:avLst/>
          </a:prstGeom>
        </p:spPr>
      </p:pic>
      <p:sp>
        <p:nvSpPr>
          <p:cNvPr id="10" name="TextBox 9"/>
          <p:cNvSpPr txBox="1"/>
          <p:nvPr/>
        </p:nvSpPr>
        <p:spPr>
          <a:xfrm>
            <a:off x="684537" y="1099066"/>
            <a:ext cx="6057885" cy="369332"/>
          </a:xfrm>
          <a:prstGeom prst="rect">
            <a:avLst/>
          </a:prstGeom>
          <a:noFill/>
        </p:spPr>
        <p:txBody>
          <a:bodyPr wrap="square" rtlCol="0">
            <a:spAutoFit/>
          </a:bodyPr>
          <a:lstStyle/>
          <a:p>
            <a:r>
              <a:rPr lang="en-US" dirty="0" smtClean="0"/>
              <a:t>T_Settle starts 1.0 µs earlier than all other helicity signals</a:t>
            </a:r>
          </a:p>
        </p:txBody>
      </p:sp>
      <p:sp>
        <p:nvSpPr>
          <p:cNvPr id="11" name="TextBox 10"/>
          <p:cNvSpPr txBox="1"/>
          <p:nvPr/>
        </p:nvSpPr>
        <p:spPr>
          <a:xfrm>
            <a:off x="684537" y="5423647"/>
            <a:ext cx="7607816" cy="923330"/>
          </a:xfrm>
          <a:prstGeom prst="rect">
            <a:avLst/>
          </a:prstGeom>
          <a:noFill/>
        </p:spPr>
        <p:txBody>
          <a:bodyPr wrap="square" rtlCol="0">
            <a:spAutoFit/>
          </a:bodyPr>
          <a:lstStyle/>
          <a:p>
            <a:r>
              <a:rPr lang="en-US" dirty="0" smtClean="0"/>
              <a:t>ΔT(</a:t>
            </a:r>
            <a:r>
              <a:rPr lang="en-US" dirty="0" err="1" smtClean="0"/>
              <a:t>nTSettle</a:t>
            </a:r>
            <a:r>
              <a:rPr lang="en-US" dirty="0" smtClean="0"/>
              <a:t>-Delayed Hel) = 950 ns</a:t>
            </a:r>
          </a:p>
          <a:p>
            <a:r>
              <a:rPr lang="en-US" dirty="0"/>
              <a:t>ΔT(</a:t>
            </a:r>
            <a:r>
              <a:rPr lang="en-US" dirty="0" err="1"/>
              <a:t>nTSettle</a:t>
            </a:r>
            <a:r>
              <a:rPr lang="en-US" dirty="0" err="1" smtClean="0"/>
              <a:t>-PatSync</a:t>
            </a:r>
            <a:r>
              <a:rPr lang="en-US" dirty="0" smtClean="0"/>
              <a:t>)        = 1.1 us</a:t>
            </a:r>
            <a:endParaRPr lang="en-US" dirty="0"/>
          </a:p>
          <a:p>
            <a:r>
              <a:rPr lang="en-US" dirty="0"/>
              <a:t>ΔT(</a:t>
            </a:r>
            <a:r>
              <a:rPr lang="en-US" dirty="0" err="1"/>
              <a:t>nTSettle</a:t>
            </a:r>
            <a:r>
              <a:rPr lang="en-US" dirty="0" err="1" smtClean="0"/>
              <a:t>-PairSync</a:t>
            </a:r>
            <a:r>
              <a:rPr lang="en-US" dirty="0" smtClean="0"/>
              <a:t>)       = 940 ns</a:t>
            </a:r>
            <a:endParaRPr lang="en-US" dirty="0"/>
          </a:p>
        </p:txBody>
      </p:sp>
    </p:spTree>
    <p:extLst>
      <p:ext uri="{BB962C8B-B14F-4D97-AF65-F5344CB8AC3E}">
        <p14:creationId xmlns:p14="http://schemas.microsoft.com/office/powerpoint/2010/main" val="36977706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360362"/>
          </a:xfrm>
          <a:ln w="3175" cmpd="sng">
            <a:solidFill>
              <a:srgbClr val="000000"/>
            </a:solidFill>
          </a:ln>
        </p:spPr>
        <p:txBody>
          <a:bodyPr>
            <a:noAutofit/>
          </a:bodyPr>
          <a:lstStyle/>
          <a:p>
            <a:r>
              <a:rPr lang="en-US" sz="2000" dirty="0" smtClean="0"/>
              <a:t>Scalers / </a:t>
            </a:r>
            <a:r>
              <a:rPr lang="en-US" sz="2000" dirty="0" err="1" smtClean="0"/>
              <a:t>FADC_Int</a:t>
            </a:r>
            <a:endParaRPr lang="en-US" sz="2000" dirty="0"/>
          </a:p>
        </p:txBody>
      </p:sp>
      <p:grpSp>
        <p:nvGrpSpPr>
          <p:cNvPr id="2" name="Group 42"/>
          <p:cNvGrpSpPr/>
          <p:nvPr/>
        </p:nvGrpSpPr>
        <p:grpSpPr>
          <a:xfrm>
            <a:off x="444674" y="1176683"/>
            <a:ext cx="6858000" cy="840009"/>
            <a:chOff x="444674" y="1176683"/>
            <a:chExt cx="6858000" cy="840009"/>
          </a:xfrm>
        </p:grpSpPr>
        <p:cxnSp>
          <p:nvCxnSpPr>
            <p:cNvPr id="16" name="Elbow Connector 15"/>
            <p:cNvCxnSpPr/>
            <p:nvPr/>
          </p:nvCxnSpPr>
          <p:spPr>
            <a:xfrm flipV="1">
              <a:off x="1371600" y="1578281"/>
              <a:ext cx="2386208" cy="438410"/>
            </a:xfrm>
            <a:prstGeom prst="bentConnector3">
              <a:avLst>
                <a:gd name="adj1" fmla="val 85171"/>
              </a:avLst>
            </a:prstGeom>
          </p:spPr>
          <p:style>
            <a:lnRef idx="2">
              <a:schemeClr val="accent1"/>
            </a:lnRef>
            <a:fillRef idx="0">
              <a:schemeClr val="accent1"/>
            </a:fillRef>
            <a:effectRef idx="1">
              <a:schemeClr val="accent1"/>
            </a:effectRef>
            <a:fontRef idx="minor">
              <a:schemeClr val="tx1"/>
            </a:fontRef>
          </p:style>
        </p:cxnSp>
        <p:cxnSp>
          <p:nvCxnSpPr>
            <p:cNvPr id="12" name="Elbow Connector 11"/>
            <p:cNvCxnSpPr/>
            <p:nvPr/>
          </p:nvCxnSpPr>
          <p:spPr>
            <a:xfrm>
              <a:off x="457200" y="1578281"/>
              <a:ext cx="914400" cy="438411"/>
            </a:xfrm>
            <a:prstGeom prst="bentConnector3">
              <a:avLst>
                <a:gd name="adj1" fmla="val 51370"/>
              </a:avLst>
            </a:prstGeom>
          </p:spPr>
          <p:style>
            <a:lnRef idx="2">
              <a:schemeClr val="accent1"/>
            </a:lnRef>
            <a:fillRef idx="0">
              <a:schemeClr val="accent1"/>
            </a:fillRef>
            <a:effectRef idx="1">
              <a:schemeClr val="accent1"/>
            </a:effectRef>
            <a:fontRef idx="minor">
              <a:schemeClr val="tx1"/>
            </a:fontRef>
          </p:style>
        </p:cxnSp>
        <p:cxnSp>
          <p:nvCxnSpPr>
            <p:cNvPr id="28" name="Straight Connector 27"/>
            <p:cNvCxnSpPr>
              <a:endCxn id="30" idx="1"/>
            </p:cNvCxnSpPr>
            <p:nvPr/>
          </p:nvCxnSpPr>
          <p:spPr>
            <a:xfrm>
              <a:off x="3757808" y="1578281"/>
              <a:ext cx="939451" cy="0"/>
            </a:xfrm>
            <a:prstGeom prst="line">
              <a:avLst/>
            </a:prstGeom>
            <a:ln>
              <a:tailEnd type="arrow"/>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4697259" y="1393615"/>
              <a:ext cx="2605415" cy="369332"/>
            </a:xfrm>
            <a:prstGeom prst="rect">
              <a:avLst/>
            </a:prstGeom>
            <a:noFill/>
          </p:spPr>
          <p:txBody>
            <a:bodyPr wrap="square" rtlCol="0">
              <a:spAutoFit/>
            </a:bodyPr>
            <a:lstStyle/>
            <a:p>
              <a:r>
                <a:rPr lang="en-US" dirty="0" smtClean="0"/>
                <a:t>FADC Integration Window</a:t>
              </a:r>
              <a:endParaRPr lang="en-US" dirty="0"/>
            </a:p>
          </p:txBody>
        </p:sp>
        <p:sp>
          <p:nvSpPr>
            <p:cNvPr id="36" name="TextBox 35"/>
            <p:cNvSpPr txBox="1"/>
            <p:nvPr/>
          </p:nvSpPr>
          <p:spPr>
            <a:xfrm>
              <a:off x="444674" y="1176683"/>
              <a:ext cx="1271392" cy="369332"/>
            </a:xfrm>
            <a:prstGeom prst="rect">
              <a:avLst/>
            </a:prstGeom>
            <a:noFill/>
          </p:spPr>
          <p:txBody>
            <a:bodyPr wrap="square" rtlCol="0">
              <a:spAutoFit/>
            </a:bodyPr>
            <a:lstStyle/>
            <a:p>
              <a:r>
                <a:rPr lang="en-US" dirty="0" smtClean="0"/>
                <a:t>nT_Settle</a:t>
              </a:r>
              <a:endParaRPr lang="en-US" dirty="0"/>
            </a:p>
          </p:txBody>
        </p:sp>
      </p:grpSp>
      <p:cxnSp>
        <p:nvCxnSpPr>
          <p:cNvPr id="29" name="Straight Connector 28"/>
          <p:cNvCxnSpPr/>
          <p:nvPr/>
        </p:nvCxnSpPr>
        <p:spPr>
          <a:xfrm>
            <a:off x="914400" y="1176683"/>
            <a:ext cx="0" cy="5386192"/>
          </a:xfrm>
          <a:prstGeom prst="line">
            <a:avLst/>
          </a:prstGeom>
          <a:ln w="12700">
            <a:prstDash val="dash"/>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a:off x="914400" y="4634259"/>
            <a:ext cx="469726" cy="0"/>
          </a:xfrm>
          <a:prstGeom prst="straightConnector1">
            <a:avLst/>
          </a:prstGeom>
          <a:ln w="12700">
            <a:prstDash val="dash"/>
            <a:headEnd type="arrow"/>
            <a:tailEnd type="arrow"/>
          </a:ln>
        </p:spPr>
        <p:style>
          <a:lnRef idx="2">
            <a:schemeClr val="accent1"/>
          </a:lnRef>
          <a:fillRef idx="0">
            <a:schemeClr val="accent1"/>
          </a:fillRef>
          <a:effectRef idx="1">
            <a:schemeClr val="accent1"/>
          </a:effectRef>
          <a:fontRef idx="minor">
            <a:schemeClr val="tx1"/>
          </a:fontRef>
        </p:style>
      </p:cxnSp>
      <p:grpSp>
        <p:nvGrpSpPr>
          <p:cNvPr id="61" name="Group 60"/>
          <p:cNvGrpSpPr/>
          <p:nvPr/>
        </p:nvGrpSpPr>
        <p:grpSpPr>
          <a:xfrm>
            <a:off x="901874" y="4047995"/>
            <a:ext cx="5035461" cy="1209340"/>
            <a:chOff x="901874" y="4047995"/>
            <a:chExt cx="5035461" cy="1209340"/>
          </a:xfrm>
        </p:grpSpPr>
        <p:grpSp>
          <p:nvGrpSpPr>
            <p:cNvPr id="3" name="Group 31"/>
            <p:cNvGrpSpPr/>
            <p:nvPr/>
          </p:nvGrpSpPr>
          <p:grpSpPr>
            <a:xfrm>
              <a:off x="901874" y="4047995"/>
              <a:ext cx="5035461" cy="840009"/>
              <a:chOff x="444674" y="1176683"/>
              <a:chExt cx="5035461" cy="840009"/>
            </a:xfrm>
          </p:grpSpPr>
          <p:cxnSp>
            <p:nvCxnSpPr>
              <p:cNvPr id="33" name="Elbow Connector 32"/>
              <p:cNvCxnSpPr/>
              <p:nvPr/>
            </p:nvCxnSpPr>
            <p:spPr>
              <a:xfrm flipV="1">
                <a:off x="1371600" y="1578281"/>
                <a:ext cx="814192" cy="438410"/>
              </a:xfrm>
              <a:prstGeom prst="bentConnector3">
                <a:avLst>
                  <a:gd name="adj1" fmla="val 50000"/>
                </a:avLst>
              </a:prstGeom>
            </p:spPr>
            <p:style>
              <a:lnRef idx="2">
                <a:schemeClr val="accent1"/>
              </a:lnRef>
              <a:fillRef idx="0">
                <a:schemeClr val="accent1"/>
              </a:fillRef>
              <a:effectRef idx="1">
                <a:schemeClr val="accent1"/>
              </a:effectRef>
              <a:fontRef idx="minor">
                <a:schemeClr val="tx1"/>
              </a:fontRef>
            </p:style>
          </p:cxnSp>
          <p:cxnSp>
            <p:nvCxnSpPr>
              <p:cNvPr id="34" name="Elbow Connector 33"/>
              <p:cNvCxnSpPr/>
              <p:nvPr/>
            </p:nvCxnSpPr>
            <p:spPr>
              <a:xfrm>
                <a:off x="457200" y="1578281"/>
                <a:ext cx="914400" cy="438411"/>
              </a:xfrm>
              <a:prstGeom prst="bentConnector3">
                <a:avLst>
                  <a:gd name="adj1" fmla="val 51370"/>
                </a:avLst>
              </a:prstGeom>
            </p:spPr>
            <p:style>
              <a:lnRef idx="2">
                <a:schemeClr val="accent1"/>
              </a:lnRef>
              <a:fillRef idx="0">
                <a:schemeClr val="accent1"/>
              </a:fillRef>
              <a:effectRef idx="1">
                <a:schemeClr val="accent1"/>
              </a:effectRef>
              <a:fontRef idx="minor">
                <a:schemeClr val="tx1"/>
              </a:fontRef>
            </p:style>
          </p:cxnSp>
          <p:cxnSp>
            <p:nvCxnSpPr>
              <p:cNvPr id="35" name="Straight Connector 34"/>
              <p:cNvCxnSpPr>
                <a:endCxn id="37" idx="1"/>
              </p:cNvCxnSpPr>
              <p:nvPr/>
            </p:nvCxnSpPr>
            <p:spPr>
              <a:xfrm>
                <a:off x="2185792" y="1578281"/>
                <a:ext cx="2054267" cy="0"/>
              </a:xfrm>
              <a:prstGeom prst="line">
                <a:avLst/>
              </a:prstGeom>
              <a:ln>
                <a:tailEnd type="arrow"/>
              </a:ln>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4240059" y="1393615"/>
                <a:ext cx="1240076" cy="369332"/>
              </a:xfrm>
              <a:prstGeom prst="rect">
                <a:avLst/>
              </a:prstGeom>
              <a:noFill/>
            </p:spPr>
            <p:txBody>
              <a:bodyPr wrap="square" rtlCol="0">
                <a:spAutoFit/>
              </a:bodyPr>
              <a:lstStyle/>
              <a:p>
                <a:r>
                  <a:rPr lang="en-US" dirty="0" smtClean="0"/>
                  <a:t>S1 LNE</a:t>
                </a:r>
                <a:endParaRPr lang="en-US" dirty="0"/>
              </a:p>
            </p:txBody>
          </p:sp>
          <p:sp>
            <p:nvSpPr>
              <p:cNvPr id="38" name="TextBox 37"/>
              <p:cNvSpPr txBox="1"/>
              <p:nvPr/>
            </p:nvSpPr>
            <p:spPr>
              <a:xfrm>
                <a:off x="444674" y="1176683"/>
                <a:ext cx="1271392" cy="369332"/>
              </a:xfrm>
              <a:prstGeom prst="rect">
                <a:avLst/>
              </a:prstGeom>
              <a:noFill/>
            </p:spPr>
            <p:txBody>
              <a:bodyPr wrap="square" rtlCol="0">
                <a:spAutoFit/>
              </a:bodyPr>
              <a:lstStyle/>
              <a:p>
                <a:r>
                  <a:rPr lang="en-US" dirty="0" smtClean="0"/>
                  <a:t>nT_Settle</a:t>
                </a:r>
                <a:endParaRPr lang="en-US" dirty="0"/>
              </a:p>
            </p:txBody>
          </p:sp>
        </p:grpSp>
        <p:sp>
          <p:nvSpPr>
            <p:cNvPr id="54" name="TextBox 53"/>
            <p:cNvSpPr txBox="1"/>
            <p:nvPr/>
          </p:nvSpPr>
          <p:spPr>
            <a:xfrm>
              <a:off x="901874" y="4888003"/>
              <a:ext cx="883085" cy="369332"/>
            </a:xfrm>
            <a:prstGeom prst="rect">
              <a:avLst/>
            </a:prstGeom>
            <a:noFill/>
          </p:spPr>
          <p:txBody>
            <a:bodyPr wrap="square" rtlCol="0">
              <a:spAutoFit/>
            </a:bodyPr>
            <a:lstStyle/>
            <a:p>
              <a:r>
                <a:rPr lang="en-US" dirty="0" smtClean="0"/>
                <a:t>180 ns</a:t>
              </a:r>
              <a:endParaRPr lang="en-US" dirty="0"/>
            </a:p>
          </p:txBody>
        </p:sp>
      </p:grpSp>
      <p:grpSp>
        <p:nvGrpSpPr>
          <p:cNvPr id="62" name="Group 61"/>
          <p:cNvGrpSpPr/>
          <p:nvPr/>
        </p:nvGrpSpPr>
        <p:grpSpPr>
          <a:xfrm>
            <a:off x="901874" y="5409735"/>
            <a:ext cx="5035462" cy="1024675"/>
            <a:chOff x="901874" y="4047995"/>
            <a:chExt cx="5035462" cy="1024675"/>
          </a:xfrm>
        </p:grpSpPr>
        <p:grpSp>
          <p:nvGrpSpPr>
            <p:cNvPr id="63" name="Group 31"/>
            <p:cNvGrpSpPr/>
            <p:nvPr/>
          </p:nvGrpSpPr>
          <p:grpSpPr>
            <a:xfrm>
              <a:off x="901874" y="4047995"/>
              <a:ext cx="5035462" cy="840009"/>
              <a:chOff x="444674" y="1176683"/>
              <a:chExt cx="5035462" cy="840009"/>
            </a:xfrm>
          </p:grpSpPr>
          <p:cxnSp>
            <p:nvCxnSpPr>
              <p:cNvPr id="67" name="Elbow Connector 66"/>
              <p:cNvCxnSpPr/>
              <p:nvPr/>
            </p:nvCxnSpPr>
            <p:spPr>
              <a:xfrm flipV="1">
                <a:off x="1371600" y="1578281"/>
                <a:ext cx="1559490" cy="438410"/>
              </a:xfrm>
              <a:prstGeom prst="bentConnector3">
                <a:avLst>
                  <a:gd name="adj1" fmla="val 50000"/>
                </a:avLst>
              </a:prstGeom>
            </p:spPr>
            <p:style>
              <a:lnRef idx="2">
                <a:schemeClr val="accent1"/>
              </a:lnRef>
              <a:fillRef idx="0">
                <a:schemeClr val="accent1"/>
              </a:fillRef>
              <a:effectRef idx="1">
                <a:schemeClr val="accent1"/>
              </a:effectRef>
              <a:fontRef idx="minor">
                <a:schemeClr val="tx1"/>
              </a:fontRef>
            </p:style>
          </p:cxnSp>
          <p:cxnSp>
            <p:nvCxnSpPr>
              <p:cNvPr id="68" name="Elbow Connector 67"/>
              <p:cNvCxnSpPr/>
              <p:nvPr/>
            </p:nvCxnSpPr>
            <p:spPr>
              <a:xfrm>
                <a:off x="457200" y="1578281"/>
                <a:ext cx="914400" cy="438411"/>
              </a:xfrm>
              <a:prstGeom prst="bentConnector3">
                <a:avLst>
                  <a:gd name="adj1" fmla="val 82877"/>
                </a:avLst>
              </a:prstGeom>
            </p:spPr>
            <p:style>
              <a:lnRef idx="2">
                <a:schemeClr val="accent1"/>
              </a:lnRef>
              <a:fillRef idx="0">
                <a:schemeClr val="accent1"/>
              </a:fillRef>
              <a:effectRef idx="1">
                <a:schemeClr val="accent1"/>
              </a:effectRef>
              <a:fontRef idx="minor">
                <a:schemeClr val="tx1"/>
              </a:fontRef>
            </p:style>
          </p:cxnSp>
          <p:cxnSp>
            <p:nvCxnSpPr>
              <p:cNvPr id="69" name="Straight Connector 68"/>
              <p:cNvCxnSpPr>
                <a:endCxn id="70" idx="1"/>
              </p:cNvCxnSpPr>
              <p:nvPr/>
            </p:nvCxnSpPr>
            <p:spPr>
              <a:xfrm>
                <a:off x="2931090" y="1578281"/>
                <a:ext cx="1308970" cy="0"/>
              </a:xfrm>
              <a:prstGeom prst="line">
                <a:avLst/>
              </a:prstGeom>
              <a:ln>
                <a:tailEnd type="arrow"/>
              </a:ln>
            </p:spPr>
            <p:style>
              <a:lnRef idx="2">
                <a:schemeClr val="accent1"/>
              </a:lnRef>
              <a:fillRef idx="0">
                <a:schemeClr val="accent1"/>
              </a:fillRef>
              <a:effectRef idx="1">
                <a:schemeClr val="accent1"/>
              </a:effectRef>
              <a:fontRef idx="minor">
                <a:schemeClr val="tx1"/>
              </a:fontRef>
            </p:style>
          </p:cxnSp>
          <p:sp>
            <p:nvSpPr>
              <p:cNvPr id="70" name="TextBox 69"/>
              <p:cNvSpPr txBox="1"/>
              <p:nvPr/>
            </p:nvSpPr>
            <p:spPr>
              <a:xfrm>
                <a:off x="4240060" y="1393615"/>
                <a:ext cx="1240076" cy="369332"/>
              </a:xfrm>
              <a:prstGeom prst="rect">
                <a:avLst/>
              </a:prstGeom>
              <a:noFill/>
            </p:spPr>
            <p:txBody>
              <a:bodyPr wrap="square" rtlCol="0">
                <a:spAutoFit/>
              </a:bodyPr>
              <a:lstStyle/>
              <a:p>
                <a:r>
                  <a:rPr lang="en-US" dirty="0" smtClean="0"/>
                  <a:t>TID Trigger</a:t>
                </a:r>
                <a:endParaRPr lang="en-US" dirty="0"/>
              </a:p>
            </p:txBody>
          </p:sp>
          <p:sp>
            <p:nvSpPr>
              <p:cNvPr id="71" name="TextBox 70"/>
              <p:cNvSpPr txBox="1"/>
              <p:nvPr/>
            </p:nvSpPr>
            <p:spPr>
              <a:xfrm>
                <a:off x="444674" y="1176683"/>
                <a:ext cx="1271392" cy="369332"/>
              </a:xfrm>
              <a:prstGeom prst="rect">
                <a:avLst/>
              </a:prstGeom>
              <a:noFill/>
            </p:spPr>
            <p:txBody>
              <a:bodyPr wrap="square" rtlCol="0">
                <a:spAutoFit/>
              </a:bodyPr>
              <a:lstStyle/>
              <a:p>
                <a:r>
                  <a:rPr lang="en-US" dirty="0" smtClean="0"/>
                  <a:t>nT_Settle</a:t>
                </a:r>
                <a:endParaRPr lang="en-US" dirty="0"/>
              </a:p>
            </p:txBody>
          </p:sp>
        </p:grpSp>
        <p:sp>
          <p:nvSpPr>
            <p:cNvPr id="66" name="TextBox 65"/>
            <p:cNvSpPr txBox="1"/>
            <p:nvPr/>
          </p:nvSpPr>
          <p:spPr>
            <a:xfrm>
              <a:off x="930057" y="4703338"/>
              <a:ext cx="883085" cy="369332"/>
            </a:xfrm>
            <a:prstGeom prst="rect">
              <a:avLst/>
            </a:prstGeom>
            <a:noFill/>
          </p:spPr>
          <p:txBody>
            <a:bodyPr wrap="square" rtlCol="0">
              <a:spAutoFit/>
            </a:bodyPr>
            <a:lstStyle/>
            <a:p>
              <a:r>
                <a:rPr lang="en-US" dirty="0" smtClean="0"/>
                <a:t>428 ns</a:t>
              </a:r>
              <a:endParaRPr lang="en-US" dirty="0"/>
            </a:p>
          </p:txBody>
        </p:sp>
      </p:grpSp>
      <p:grpSp>
        <p:nvGrpSpPr>
          <p:cNvPr id="51" name="Group 42"/>
          <p:cNvGrpSpPr/>
          <p:nvPr/>
        </p:nvGrpSpPr>
        <p:grpSpPr>
          <a:xfrm>
            <a:off x="444674" y="2366282"/>
            <a:ext cx="6858000" cy="840009"/>
            <a:chOff x="444674" y="1176683"/>
            <a:chExt cx="6858000" cy="840009"/>
          </a:xfrm>
        </p:grpSpPr>
        <p:cxnSp>
          <p:nvCxnSpPr>
            <p:cNvPr id="56" name="Elbow Connector 55"/>
            <p:cNvCxnSpPr/>
            <p:nvPr/>
          </p:nvCxnSpPr>
          <p:spPr>
            <a:xfrm flipV="1">
              <a:off x="1371600" y="1578281"/>
              <a:ext cx="2386208" cy="438410"/>
            </a:xfrm>
            <a:prstGeom prst="bentConnector3">
              <a:avLst>
                <a:gd name="adj1" fmla="val 85171"/>
              </a:avLst>
            </a:prstGeom>
          </p:spPr>
          <p:style>
            <a:lnRef idx="2">
              <a:schemeClr val="accent1"/>
            </a:lnRef>
            <a:fillRef idx="0">
              <a:schemeClr val="accent1"/>
            </a:fillRef>
            <a:effectRef idx="1">
              <a:schemeClr val="accent1"/>
            </a:effectRef>
            <a:fontRef idx="minor">
              <a:schemeClr val="tx1"/>
            </a:fontRef>
          </p:style>
        </p:cxnSp>
        <p:cxnSp>
          <p:nvCxnSpPr>
            <p:cNvPr id="57" name="Elbow Connector 56"/>
            <p:cNvCxnSpPr/>
            <p:nvPr/>
          </p:nvCxnSpPr>
          <p:spPr>
            <a:xfrm>
              <a:off x="457200" y="1578281"/>
              <a:ext cx="914400" cy="438411"/>
            </a:xfrm>
            <a:prstGeom prst="bentConnector3">
              <a:avLst>
                <a:gd name="adj1" fmla="val 51370"/>
              </a:avLst>
            </a:prstGeom>
          </p:spPr>
          <p:style>
            <a:lnRef idx="2">
              <a:schemeClr val="accent1"/>
            </a:lnRef>
            <a:fillRef idx="0">
              <a:schemeClr val="accent1"/>
            </a:fillRef>
            <a:effectRef idx="1">
              <a:schemeClr val="accent1"/>
            </a:effectRef>
            <a:fontRef idx="minor">
              <a:schemeClr val="tx1"/>
            </a:fontRef>
          </p:style>
        </p:cxnSp>
        <p:cxnSp>
          <p:nvCxnSpPr>
            <p:cNvPr id="58" name="Straight Connector 57"/>
            <p:cNvCxnSpPr>
              <a:endCxn id="59" idx="1"/>
            </p:cNvCxnSpPr>
            <p:nvPr/>
          </p:nvCxnSpPr>
          <p:spPr>
            <a:xfrm>
              <a:off x="3757808" y="1578281"/>
              <a:ext cx="939451" cy="0"/>
            </a:xfrm>
            <a:prstGeom prst="line">
              <a:avLst/>
            </a:prstGeom>
            <a:ln>
              <a:tailEnd type="arrow"/>
            </a:ln>
          </p:spPr>
          <p:style>
            <a:lnRef idx="2">
              <a:schemeClr val="accent1"/>
            </a:lnRef>
            <a:fillRef idx="0">
              <a:schemeClr val="accent1"/>
            </a:fillRef>
            <a:effectRef idx="1">
              <a:schemeClr val="accent1"/>
            </a:effectRef>
            <a:fontRef idx="minor">
              <a:schemeClr val="tx1"/>
            </a:fontRef>
          </p:style>
        </p:cxnSp>
        <p:sp>
          <p:nvSpPr>
            <p:cNvPr id="59" name="TextBox 58"/>
            <p:cNvSpPr txBox="1"/>
            <p:nvPr/>
          </p:nvSpPr>
          <p:spPr>
            <a:xfrm>
              <a:off x="4697259" y="1393615"/>
              <a:ext cx="2605415" cy="369332"/>
            </a:xfrm>
            <a:prstGeom prst="rect">
              <a:avLst/>
            </a:prstGeom>
            <a:noFill/>
          </p:spPr>
          <p:txBody>
            <a:bodyPr wrap="square" rtlCol="0">
              <a:spAutoFit/>
            </a:bodyPr>
            <a:lstStyle/>
            <a:p>
              <a:r>
                <a:rPr lang="en-US" dirty="0" smtClean="0"/>
                <a:t>S1 GATE</a:t>
              </a:r>
              <a:endParaRPr lang="en-US" dirty="0"/>
            </a:p>
          </p:txBody>
        </p:sp>
        <p:sp>
          <p:nvSpPr>
            <p:cNvPr id="60" name="TextBox 59"/>
            <p:cNvSpPr txBox="1"/>
            <p:nvPr/>
          </p:nvSpPr>
          <p:spPr>
            <a:xfrm>
              <a:off x="444674" y="1176683"/>
              <a:ext cx="1271392" cy="369332"/>
            </a:xfrm>
            <a:prstGeom prst="rect">
              <a:avLst/>
            </a:prstGeom>
            <a:noFill/>
          </p:spPr>
          <p:txBody>
            <a:bodyPr wrap="square" rtlCol="0">
              <a:spAutoFit/>
            </a:bodyPr>
            <a:lstStyle/>
            <a:p>
              <a:r>
                <a:rPr lang="en-US" dirty="0" smtClean="0"/>
                <a:t>nT_Settle</a:t>
              </a:r>
              <a:endParaRPr lang="en-US" dirty="0"/>
            </a:p>
          </p:txBody>
        </p:sp>
      </p:grpSp>
      <p:cxnSp>
        <p:nvCxnSpPr>
          <p:cNvPr id="65" name="Straight Arrow Connector 64"/>
          <p:cNvCxnSpPr/>
          <p:nvPr/>
        </p:nvCxnSpPr>
        <p:spPr>
          <a:xfrm>
            <a:off x="958241" y="1762947"/>
            <a:ext cx="2430049" cy="0"/>
          </a:xfrm>
          <a:prstGeom prst="straightConnector1">
            <a:avLst/>
          </a:prstGeom>
          <a:ln w="12700">
            <a:prstDash val="dash"/>
            <a:headEnd type="arrow"/>
            <a:tailEnd type="arrow"/>
          </a:ln>
        </p:spPr>
        <p:style>
          <a:lnRef idx="2">
            <a:schemeClr val="accent1"/>
          </a:lnRef>
          <a:fillRef idx="0">
            <a:schemeClr val="accent1"/>
          </a:fillRef>
          <a:effectRef idx="1">
            <a:schemeClr val="accent1"/>
          </a:effectRef>
          <a:fontRef idx="minor">
            <a:schemeClr val="tx1"/>
          </a:fontRef>
        </p:style>
      </p:cxnSp>
      <p:sp>
        <p:nvSpPr>
          <p:cNvPr id="74" name="TextBox 73"/>
          <p:cNvSpPr txBox="1"/>
          <p:nvPr/>
        </p:nvSpPr>
        <p:spPr>
          <a:xfrm>
            <a:off x="1784959" y="1361349"/>
            <a:ext cx="770351" cy="369332"/>
          </a:xfrm>
          <a:prstGeom prst="rect">
            <a:avLst/>
          </a:prstGeom>
          <a:noFill/>
        </p:spPr>
        <p:txBody>
          <a:bodyPr wrap="square" rtlCol="0">
            <a:spAutoFit/>
          </a:bodyPr>
          <a:lstStyle/>
          <a:p>
            <a:r>
              <a:rPr lang="en-US" dirty="0" smtClean="0"/>
              <a:t>70 µs</a:t>
            </a:r>
            <a:endParaRPr lang="en-US" dirty="0"/>
          </a:p>
        </p:txBody>
      </p:sp>
      <p:cxnSp>
        <p:nvCxnSpPr>
          <p:cNvPr id="76" name="Straight Arrow Connector 75"/>
          <p:cNvCxnSpPr/>
          <p:nvPr/>
        </p:nvCxnSpPr>
        <p:spPr>
          <a:xfrm>
            <a:off x="901874" y="5995999"/>
            <a:ext cx="757825" cy="0"/>
          </a:xfrm>
          <a:prstGeom prst="straightConnector1">
            <a:avLst/>
          </a:prstGeom>
          <a:ln w="12700">
            <a:prstDash val="dash"/>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505514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360362"/>
          </a:xfrm>
          <a:ln w="3175" cmpd="sng">
            <a:solidFill>
              <a:srgbClr val="000000"/>
            </a:solidFill>
          </a:ln>
        </p:spPr>
        <p:txBody>
          <a:bodyPr>
            <a:noAutofit/>
          </a:bodyPr>
          <a:lstStyle/>
          <a:p>
            <a:r>
              <a:rPr lang="en-US" sz="2000" dirty="0" smtClean="0"/>
              <a:t>Mott Signals</a:t>
            </a:r>
            <a:endParaRPr lang="en-US" sz="2000" dirty="0"/>
          </a:p>
        </p:txBody>
      </p:sp>
      <p:grpSp>
        <p:nvGrpSpPr>
          <p:cNvPr id="43" name="Group 42"/>
          <p:cNvGrpSpPr/>
          <p:nvPr/>
        </p:nvGrpSpPr>
        <p:grpSpPr>
          <a:xfrm>
            <a:off x="444674" y="1176683"/>
            <a:ext cx="5505188" cy="840009"/>
            <a:chOff x="444674" y="1176683"/>
            <a:chExt cx="5505188" cy="840009"/>
          </a:xfrm>
        </p:grpSpPr>
        <p:cxnSp>
          <p:nvCxnSpPr>
            <p:cNvPr id="16" name="Elbow Connector 15"/>
            <p:cNvCxnSpPr/>
            <p:nvPr/>
          </p:nvCxnSpPr>
          <p:spPr>
            <a:xfrm flipV="1">
              <a:off x="1371600" y="1578281"/>
              <a:ext cx="814192" cy="438410"/>
            </a:xfrm>
            <a:prstGeom prst="bentConnector3">
              <a:avLst>
                <a:gd name="adj1" fmla="val 50000"/>
              </a:avLst>
            </a:prstGeom>
          </p:spPr>
          <p:style>
            <a:lnRef idx="2">
              <a:schemeClr val="accent1"/>
            </a:lnRef>
            <a:fillRef idx="0">
              <a:schemeClr val="accent1"/>
            </a:fillRef>
            <a:effectRef idx="1">
              <a:schemeClr val="accent1"/>
            </a:effectRef>
            <a:fontRef idx="minor">
              <a:schemeClr val="tx1"/>
            </a:fontRef>
          </p:style>
        </p:cxnSp>
        <p:cxnSp>
          <p:nvCxnSpPr>
            <p:cNvPr id="12" name="Elbow Connector 11"/>
            <p:cNvCxnSpPr/>
            <p:nvPr/>
          </p:nvCxnSpPr>
          <p:spPr>
            <a:xfrm>
              <a:off x="457200" y="1578281"/>
              <a:ext cx="914400" cy="438411"/>
            </a:xfrm>
            <a:prstGeom prst="bentConnector3">
              <a:avLst>
                <a:gd name="adj1" fmla="val 51370"/>
              </a:avLst>
            </a:prstGeom>
          </p:spPr>
          <p:style>
            <a:lnRef idx="2">
              <a:schemeClr val="accent1"/>
            </a:lnRef>
            <a:fillRef idx="0">
              <a:schemeClr val="accent1"/>
            </a:fillRef>
            <a:effectRef idx="1">
              <a:schemeClr val="accent1"/>
            </a:effectRef>
            <a:fontRef idx="minor">
              <a:schemeClr val="tx1"/>
            </a:fontRef>
          </p:style>
        </p:cxnSp>
        <p:cxnSp>
          <p:nvCxnSpPr>
            <p:cNvPr id="28" name="Straight Connector 27"/>
            <p:cNvCxnSpPr>
              <a:endCxn id="30" idx="1"/>
            </p:cNvCxnSpPr>
            <p:nvPr/>
          </p:nvCxnSpPr>
          <p:spPr>
            <a:xfrm>
              <a:off x="2185792" y="1578281"/>
              <a:ext cx="2511467" cy="0"/>
            </a:xfrm>
            <a:prstGeom prst="line">
              <a:avLst/>
            </a:prstGeom>
            <a:ln>
              <a:tailEnd type="arrow"/>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4697259" y="1393615"/>
              <a:ext cx="1252603" cy="369332"/>
            </a:xfrm>
            <a:prstGeom prst="rect">
              <a:avLst/>
            </a:prstGeom>
            <a:noFill/>
          </p:spPr>
          <p:txBody>
            <a:bodyPr wrap="square" rtlCol="0">
              <a:spAutoFit/>
            </a:bodyPr>
            <a:lstStyle/>
            <a:p>
              <a:r>
                <a:rPr lang="en-US" dirty="0" smtClean="0"/>
                <a:t>TID Trigger</a:t>
              </a:r>
              <a:endParaRPr lang="en-US" dirty="0"/>
            </a:p>
          </p:txBody>
        </p:sp>
        <p:sp>
          <p:nvSpPr>
            <p:cNvPr id="36" name="TextBox 35"/>
            <p:cNvSpPr txBox="1"/>
            <p:nvPr/>
          </p:nvSpPr>
          <p:spPr>
            <a:xfrm>
              <a:off x="444674" y="1176683"/>
              <a:ext cx="1271392" cy="369332"/>
            </a:xfrm>
            <a:prstGeom prst="rect">
              <a:avLst/>
            </a:prstGeom>
            <a:noFill/>
          </p:spPr>
          <p:txBody>
            <a:bodyPr wrap="square" rtlCol="0">
              <a:spAutoFit/>
            </a:bodyPr>
            <a:lstStyle/>
            <a:p>
              <a:r>
                <a:rPr lang="en-US" dirty="0" smtClean="0"/>
                <a:t>Mott DetTr</a:t>
              </a:r>
              <a:endParaRPr lang="en-US" dirty="0"/>
            </a:p>
          </p:txBody>
        </p:sp>
      </p:grpSp>
      <p:grpSp>
        <p:nvGrpSpPr>
          <p:cNvPr id="40" name="Group 39"/>
          <p:cNvGrpSpPr/>
          <p:nvPr/>
        </p:nvGrpSpPr>
        <p:grpSpPr>
          <a:xfrm>
            <a:off x="444674" y="2419042"/>
            <a:ext cx="5179512" cy="840009"/>
            <a:chOff x="457200" y="2469715"/>
            <a:chExt cx="5179512" cy="840009"/>
          </a:xfrm>
        </p:grpSpPr>
        <p:cxnSp>
          <p:nvCxnSpPr>
            <p:cNvPr id="45" name="Elbow Connector 44"/>
            <p:cNvCxnSpPr/>
            <p:nvPr/>
          </p:nvCxnSpPr>
          <p:spPr>
            <a:xfrm flipV="1">
              <a:off x="1384126" y="2871313"/>
              <a:ext cx="814192" cy="438410"/>
            </a:xfrm>
            <a:prstGeom prst="bentConnector3">
              <a:avLst>
                <a:gd name="adj1" fmla="val 50000"/>
              </a:avLst>
            </a:prstGeom>
          </p:spPr>
          <p:style>
            <a:lnRef idx="2">
              <a:schemeClr val="accent1"/>
            </a:lnRef>
            <a:fillRef idx="0">
              <a:schemeClr val="accent1"/>
            </a:fillRef>
            <a:effectRef idx="1">
              <a:schemeClr val="accent1"/>
            </a:effectRef>
            <a:fontRef idx="minor">
              <a:schemeClr val="tx1"/>
            </a:fontRef>
          </p:style>
        </p:cxnSp>
        <p:cxnSp>
          <p:nvCxnSpPr>
            <p:cNvPr id="46" name="Elbow Connector 45"/>
            <p:cNvCxnSpPr/>
            <p:nvPr/>
          </p:nvCxnSpPr>
          <p:spPr>
            <a:xfrm>
              <a:off x="469726" y="2871313"/>
              <a:ext cx="914400" cy="438411"/>
            </a:xfrm>
            <a:prstGeom prst="bentConnector3">
              <a:avLst>
                <a:gd name="adj1" fmla="val 51370"/>
              </a:avLst>
            </a:prstGeom>
          </p:spPr>
          <p:style>
            <a:lnRef idx="2">
              <a:schemeClr val="accent1"/>
            </a:lnRef>
            <a:fillRef idx="0">
              <a:schemeClr val="accent1"/>
            </a:fillRef>
            <a:effectRef idx="1">
              <a:schemeClr val="accent1"/>
            </a:effectRef>
            <a:fontRef idx="minor">
              <a:schemeClr val="tx1"/>
            </a:fontRef>
          </p:style>
        </p:cxnSp>
        <p:cxnSp>
          <p:nvCxnSpPr>
            <p:cNvPr id="47" name="Straight Connector 46"/>
            <p:cNvCxnSpPr>
              <a:stCxn id="15" idx="3"/>
              <a:endCxn id="48" idx="1"/>
            </p:cNvCxnSpPr>
            <p:nvPr/>
          </p:nvCxnSpPr>
          <p:spPr>
            <a:xfrm>
              <a:off x="3788760" y="2871313"/>
              <a:ext cx="921026" cy="0"/>
            </a:xfrm>
            <a:prstGeom prst="line">
              <a:avLst/>
            </a:prstGeom>
            <a:ln>
              <a:tailEnd type="arrow"/>
            </a:ln>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4709786" y="2686647"/>
              <a:ext cx="926926" cy="369332"/>
            </a:xfrm>
            <a:prstGeom prst="rect">
              <a:avLst/>
            </a:prstGeom>
            <a:noFill/>
          </p:spPr>
          <p:txBody>
            <a:bodyPr wrap="square" rtlCol="0">
              <a:spAutoFit/>
            </a:bodyPr>
            <a:lstStyle/>
            <a:p>
              <a:r>
                <a:rPr lang="en-US" dirty="0" smtClean="0"/>
                <a:t>TDC</a:t>
              </a:r>
              <a:endParaRPr lang="en-US" dirty="0"/>
            </a:p>
          </p:txBody>
        </p:sp>
        <p:sp>
          <p:nvSpPr>
            <p:cNvPr id="49" name="TextBox 48"/>
            <p:cNvSpPr txBox="1"/>
            <p:nvPr/>
          </p:nvSpPr>
          <p:spPr>
            <a:xfrm>
              <a:off x="457200" y="2469715"/>
              <a:ext cx="1271392" cy="369332"/>
            </a:xfrm>
            <a:prstGeom prst="rect">
              <a:avLst/>
            </a:prstGeom>
            <a:noFill/>
          </p:spPr>
          <p:txBody>
            <a:bodyPr wrap="square" rtlCol="0">
              <a:spAutoFit/>
            </a:bodyPr>
            <a:lstStyle/>
            <a:p>
              <a:r>
                <a:rPr lang="en-US" dirty="0" smtClean="0"/>
                <a:t>Mott DetTr</a:t>
              </a:r>
              <a:endParaRPr lang="en-US" dirty="0"/>
            </a:p>
          </p:txBody>
        </p:sp>
        <p:cxnSp>
          <p:nvCxnSpPr>
            <p:cNvPr id="51" name="Straight Connector 50"/>
            <p:cNvCxnSpPr>
              <a:endCxn id="15" idx="1"/>
            </p:cNvCxnSpPr>
            <p:nvPr/>
          </p:nvCxnSpPr>
          <p:spPr>
            <a:xfrm>
              <a:off x="2185792" y="2871313"/>
              <a:ext cx="588723" cy="0"/>
            </a:xfrm>
            <a:prstGeom prst="line">
              <a:avLst/>
            </a:prstGeom>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774515" y="2686647"/>
              <a:ext cx="1014245" cy="369332"/>
            </a:xfrm>
            <a:prstGeom prst="rect">
              <a:avLst/>
            </a:prstGeom>
            <a:noFill/>
          </p:spPr>
          <p:txBody>
            <a:bodyPr wrap="square" rtlCol="0">
              <a:spAutoFit/>
            </a:bodyPr>
            <a:lstStyle/>
            <a:p>
              <a:r>
                <a:rPr lang="en-US" dirty="0" smtClean="0"/>
                <a:t>0.322 µs</a:t>
              </a:r>
              <a:endParaRPr lang="en-US" dirty="0"/>
            </a:p>
          </p:txBody>
        </p:sp>
      </p:grpSp>
      <p:cxnSp>
        <p:nvCxnSpPr>
          <p:cNvPr id="29" name="Straight Connector 28"/>
          <p:cNvCxnSpPr/>
          <p:nvPr/>
        </p:nvCxnSpPr>
        <p:spPr>
          <a:xfrm flipH="1">
            <a:off x="914400" y="1176683"/>
            <a:ext cx="12526" cy="5386192"/>
          </a:xfrm>
          <a:prstGeom prst="line">
            <a:avLst/>
          </a:prstGeom>
          <a:ln w="12700">
            <a:prstDash val="dash"/>
          </a:ln>
        </p:spPr>
        <p:style>
          <a:lnRef idx="2">
            <a:schemeClr val="accent1"/>
          </a:lnRef>
          <a:fillRef idx="0">
            <a:schemeClr val="accent1"/>
          </a:fillRef>
          <a:effectRef idx="1">
            <a:schemeClr val="accent1"/>
          </a:effectRef>
          <a:fontRef idx="minor">
            <a:schemeClr val="tx1"/>
          </a:fontRef>
        </p:style>
      </p:cxnSp>
      <p:grpSp>
        <p:nvGrpSpPr>
          <p:cNvPr id="32" name="Group 31"/>
          <p:cNvGrpSpPr/>
          <p:nvPr/>
        </p:nvGrpSpPr>
        <p:grpSpPr>
          <a:xfrm>
            <a:off x="901874" y="4029588"/>
            <a:ext cx="6288066" cy="840009"/>
            <a:chOff x="444674" y="1176683"/>
            <a:chExt cx="6288066" cy="840009"/>
          </a:xfrm>
        </p:grpSpPr>
        <p:cxnSp>
          <p:nvCxnSpPr>
            <p:cNvPr id="33" name="Elbow Connector 32"/>
            <p:cNvCxnSpPr/>
            <p:nvPr/>
          </p:nvCxnSpPr>
          <p:spPr>
            <a:xfrm flipV="1">
              <a:off x="1371600" y="1578281"/>
              <a:ext cx="814192" cy="438410"/>
            </a:xfrm>
            <a:prstGeom prst="bentConnector3">
              <a:avLst>
                <a:gd name="adj1" fmla="val 50000"/>
              </a:avLst>
            </a:prstGeom>
          </p:spPr>
          <p:style>
            <a:lnRef idx="2">
              <a:schemeClr val="accent1"/>
            </a:lnRef>
            <a:fillRef idx="0">
              <a:schemeClr val="accent1"/>
            </a:fillRef>
            <a:effectRef idx="1">
              <a:schemeClr val="accent1"/>
            </a:effectRef>
            <a:fontRef idx="minor">
              <a:schemeClr val="tx1"/>
            </a:fontRef>
          </p:style>
        </p:cxnSp>
        <p:cxnSp>
          <p:nvCxnSpPr>
            <p:cNvPr id="34" name="Elbow Connector 33"/>
            <p:cNvCxnSpPr/>
            <p:nvPr/>
          </p:nvCxnSpPr>
          <p:spPr>
            <a:xfrm>
              <a:off x="457200" y="1578281"/>
              <a:ext cx="914400" cy="438411"/>
            </a:xfrm>
            <a:prstGeom prst="bentConnector3">
              <a:avLst>
                <a:gd name="adj1" fmla="val 51370"/>
              </a:avLst>
            </a:prstGeom>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4453003" y="1412022"/>
              <a:ext cx="2279737" cy="369332"/>
            </a:xfrm>
            <a:prstGeom prst="rect">
              <a:avLst/>
            </a:prstGeom>
            <a:noFill/>
          </p:spPr>
          <p:txBody>
            <a:bodyPr wrap="square" rtlCol="0">
              <a:spAutoFit/>
            </a:bodyPr>
            <a:lstStyle/>
            <a:p>
              <a:r>
                <a:rPr lang="en-US" dirty="0" smtClean="0"/>
                <a:t>TDC – COMM START</a:t>
              </a:r>
              <a:endParaRPr lang="en-US" dirty="0"/>
            </a:p>
          </p:txBody>
        </p:sp>
        <p:sp>
          <p:nvSpPr>
            <p:cNvPr id="38" name="TextBox 37"/>
            <p:cNvSpPr txBox="1"/>
            <p:nvPr/>
          </p:nvSpPr>
          <p:spPr>
            <a:xfrm>
              <a:off x="444674" y="1176683"/>
              <a:ext cx="1271392" cy="369332"/>
            </a:xfrm>
            <a:prstGeom prst="rect">
              <a:avLst/>
            </a:prstGeom>
            <a:noFill/>
          </p:spPr>
          <p:txBody>
            <a:bodyPr wrap="square" rtlCol="0">
              <a:spAutoFit/>
            </a:bodyPr>
            <a:lstStyle/>
            <a:p>
              <a:r>
                <a:rPr lang="en-US" dirty="0" smtClean="0"/>
                <a:t>L1A</a:t>
              </a:r>
              <a:endParaRPr lang="en-US" dirty="0"/>
            </a:p>
          </p:txBody>
        </p:sp>
      </p:grpSp>
      <p:cxnSp>
        <p:nvCxnSpPr>
          <p:cNvPr id="50" name="Straight Arrow Connector 49"/>
          <p:cNvCxnSpPr/>
          <p:nvPr/>
        </p:nvCxnSpPr>
        <p:spPr>
          <a:xfrm>
            <a:off x="914400" y="4634259"/>
            <a:ext cx="469726" cy="0"/>
          </a:xfrm>
          <a:prstGeom prst="straightConnector1">
            <a:avLst/>
          </a:prstGeom>
          <a:ln w="12700">
            <a:prstDash val="dash"/>
            <a:headEnd type="arrow"/>
            <a:tailEnd type="arrow"/>
          </a:ln>
        </p:spPr>
        <p:style>
          <a:lnRef idx="2">
            <a:schemeClr val="accent1"/>
          </a:lnRef>
          <a:fillRef idx="0">
            <a:schemeClr val="accent1"/>
          </a:fillRef>
          <a:effectRef idx="1">
            <a:schemeClr val="accent1"/>
          </a:effectRef>
          <a:fontRef idx="minor">
            <a:schemeClr val="tx1"/>
          </a:fontRef>
        </p:style>
      </p:cxnSp>
      <p:sp>
        <p:nvSpPr>
          <p:cNvPr id="54" name="TextBox 53"/>
          <p:cNvSpPr txBox="1"/>
          <p:nvPr/>
        </p:nvSpPr>
        <p:spPr>
          <a:xfrm>
            <a:off x="901874" y="4888003"/>
            <a:ext cx="883085" cy="369332"/>
          </a:xfrm>
          <a:prstGeom prst="rect">
            <a:avLst/>
          </a:prstGeom>
          <a:noFill/>
        </p:spPr>
        <p:txBody>
          <a:bodyPr wrap="square" rtlCol="0">
            <a:spAutoFit/>
          </a:bodyPr>
          <a:lstStyle/>
          <a:p>
            <a:r>
              <a:rPr lang="en-US" dirty="0" smtClean="0"/>
              <a:t>216 ns</a:t>
            </a:r>
            <a:endParaRPr lang="en-US" dirty="0"/>
          </a:p>
        </p:txBody>
      </p:sp>
      <p:grpSp>
        <p:nvGrpSpPr>
          <p:cNvPr id="55" name="Group 54"/>
          <p:cNvGrpSpPr/>
          <p:nvPr/>
        </p:nvGrpSpPr>
        <p:grpSpPr>
          <a:xfrm>
            <a:off x="914400" y="5624186"/>
            <a:ext cx="5373666" cy="840009"/>
            <a:chOff x="444674" y="1176683"/>
            <a:chExt cx="5373666" cy="840009"/>
          </a:xfrm>
        </p:grpSpPr>
        <p:cxnSp>
          <p:nvCxnSpPr>
            <p:cNvPr id="56" name="Elbow Connector 55"/>
            <p:cNvCxnSpPr/>
            <p:nvPr/>
          </p:nvCxnSpPr>
          <p:spPr>
            <a:xfrm flipV="1">
              <a:off x="1371600" y="1578281"/>
              <a:ext cx="814192" cy="438410"/>
            </a:xfrm>
            <a:prstGeom prst="bentConnector3">
              <a:avLst>
                <a:gd name="adj1" fmla="val 50000"/>
              </a:avLst>
            </a:prstGeom>
          </p:spPr>
          <p:style>
            <a:lnRef idx="2">
              <a:schemeClr val="accent1"/>
            </a:lnRef>
            <a:fillRef idx="0">
              <a:schemeClr val="accent1"/>
            </a:fillRef>
            <a:effectRef idx="1">
              <a:schemeClr val="accent1"/>
            </a:effectRef>
            <a:fontRef idx="minor">
              <a:schemeClr val="tx1"/>
            </a:fontRef>
          </p:style>
        </p:cxnSp>
        <p:cxnSp>
          <p:nvCxnSpPr>
            <p:cNvPr id="57" name="Elbow Connector 56"/>
            <p:cNvCxnSpPr/>
            <p:nvPr/>
          </p:nvCxnSpPr>
          <p:spPr>
            <a:xfrm>
              <a:off x="457200" y="1578281"/>
              <a:ext cx="914400" cy="438411"/>
            </a:xfrm>
            <a:prstGeom prst="bentConnector3">
              <a:avLst>
                <a:gd name="adj1" fmla="val 51370"/>
              </a:avLst>
            </a:prstGeom>
          </p:spPr>
          <p:style>
            <a:lnRef idx="2">
              <a:schemeClr val="accent1"/>
            </a:lnRef>
            <a:fillRef idx="0">
              <a:schemeClr val="accent1"/>
            </a:fillRef>
            <a:effectRef idx="1">
              <a:schemeClr val="accent1"/>
            </a:effectRef>
            <a:fontRef idx="minor">
              <a:schemeClr val="tx1"/>
            </a:fontRef>
          </p:style>
        </p:cxnSp>
        <p:cxnSp>
          <p:nvCxnSpPr>
            <p:cNvPr id="58" name="Straight Connector 57"/>
            <p:cNvCxnSpPr>
              <a:endCxn id="59" idx="1"/>
            </p:cNvCxnSpPr>
            <p:nvPr/>
          </p:nvCxnSpPr>
          <p:spPr>
            <a:xfrm>
              <a:off x="2774515" y="1578281"/>
              <a:ext cx="1665963" cy="0"/>
            </a:xfrm>
            <a:prstGeom prst="line">
              <a:avLst/>
            </a:prstGeom>
            <a:ln>
              <a:tailEnd type="arrow"/>
            </a:ln>
          </p:spPr>
          <p:style>
            <a:lnRef idx="2">
              <a:schemeClr val="accent1"/>
            </a:lnRef>
            <a:fillRef idx="0">
              <a:schemeClr val="accent1"/>
            </a:fillRef>
            <a:effectRef idx="1">
              <a:schemeClr val="accent1"/>
            </a:effectRef>
            <a:fontRef idx="minor">
              <a:schemeClr val="tx1"/>
            </a:fontRef>
          </p:style>
        </p:cxnSp>
        <p:sp>
          <p:nvSpPr>
            <p:cNvPr id="59" name="TextBox 58"/>
            <p:cNvSpPr txBox="1"/>
            <p:nvPr/>
          </p:nvSpPr>
          <p:spPr>
            <a:xfrm>
              <a:off x="4440478" y="1393615"/>
              <a:ext cx="1377862" cy="369332"/>
            </a:xfrm>
            <a:prstGeom prst="rect">
              <a:avLst/>
            </a:prstGeom>
            <a:noFill/>
          </p:spPr>
          <p:txBody>
            <a:bodyPr wrap="square" rtlCol="0">
              <a:spAutoFit/>
            </a:bodyPr>
            <a:lstStyle/>
            <a:p>
              <a:r>
                <a:rPr lang="en-US" dirty="0" smtClean="0"/>
                <a:t>FADC TRG IN</a:t>
              </a:r>
              <a:endParaRPr lang="en-US" dirty="0"/>
            </a:p>
          </p:txBody>
        </p:sp>
        <p:sp>
          <p:nvSpPr>
            <p:cNvPr id="60" name="TextBox 59"/>
            <p:cNvSpPr txBox="1"/>
            <p:nvPr/>
          </p:nvSpPr>
          <p:spPr>
            <a:xfrm>
              <a:off x="444674" y="1176683"/>
              <a:ext cx="1271392" cy="369332"/>
            </a:xfrm>
            <a:prstGeom prst="rect">
              <a:avLst/>
            </a:prstGeom>
            <a:noFill/>
          </p:spPr>
          <p:txBody>
            <a:bodyPr wrap="square" rtlCol="0">
              <a:spAutoFit/>
            </a:bodyPr>
            <a:lstStyle/>
            <a:p>
              <a:r>
                <a:rPr lang="en-US" dirty="0" smtClean="0"/>
                <a:t>L1A</a:t>
              </a:r>
              <a:endParaRPr lang="en-US" dirty="0"/>
            </a:p>
          </p:txBody>
        </p:sp>
      </p:grpSp>
      <p:cxnSp>
        <p:nvCxnSpPr>
          <p:cNvPr id="65" name="Straight Connector 64"/>
          <p:cNvCxnSpPr/>
          <p:nvPr/>
        </p:nvCxnSpPr>
        <p:spPr>
          <a:xfrm>
            <a:off x="2655518" y="6025784"/>
            <a:ext cx="58872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a:off x="2642992" y="4431186"/>
            <a:ext cx="2267212" cy="0"/>
          </a:xfrm>
          <a:prstGeom prst="line">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a:off x="1400835" y="4634259"/>
            <a:ext cx="789140" cy="0"/>
          </a:xfrm>
          <a:prstGeom prst="straightConnector1">
            <a:avLst/>
          </a:prstGeom>
          <a:ln w="12700">
            <a:prstDash val="dash"/>
            <a:headEnd type="arrow"/>
            <a:tailEnd type="arrow"/>
          </a:ln>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1477088" y="4247678"/>
            <a:ext cx="883085" cy="369332"/>
          </a:xfrm>
          <a:prstGeom prst="rect">
            <a:avLst/>
          </a:prstGeom>
          <a:noFill/>
        </p:spPr>
        <p:txBody>
          <a:bodyPr wrap="square" rtlCol="0">
            <a:spAutoFit/>
          </a:bodyPr>
          <a:lstStyle/>
          <a:p>
            <a:r>
              <a:rPr lang="en-US" dirty="0" smtClean="0"/>
              <a:t>33 ns</a:t>
            </a:r>
            <a:endParaRPr lang="en-US" dirty="0"/>
          </a:p>
        </p:txBody>
      </p:sp>
      <p:sp>
        <p:nvSpPr>
          <p:cNvPr id="42" name="TextBox 41"/>
          <p:cNvSpPr txBox="1"/>
          <p:nvPr/>
        </p:nvSpPr>
        <p:spPr>
          <a:xfrm>
            <a:off x="1881658" y="3844922"/>
            <a:ext cx="1259273" cy="369332"/>
          </a:xfrm>
          <a:prstGeom prst="rect">
            <a:avLst/>
          </a:prstGeom>
          <a:noFill/>
        </p:spPr>
        <p:txBody>
          <a:bodyPr wrap="square" rtlCol="0">
            <a:spAutoFit/>
          </a:bodyPr>
          <a:lstStyle/>
          <a:p>
            <a:r>
              <a:rPr lang="en-US" dirty="0" smtClean="0"/>
              <a:t>Jitter 16 ns</a:t>
            </a:r>
            <a:endParaRPr lang="en-US" dirty="0"/>
          </a:p>
        </p:txBody>
      </p:sp>
      <p:cxnSp>
        <p:nvCxnSpPr>
          <p:cNvPr id="44" name="Straight Arrow Connector 43"/>
          <p:cNvCxnSpPr/>
          <p:nvPr/>
        </p:nvCxnSpPr>
        <p:spPr>
          <a:xfrm>
            <a:off x="2138752" y="4305507"/>
            <a:ext cx="326907" cy="0"/>
          </a:xfrm>
          <a:prstGeom prst="straightConnector1">
            <a:avLst/>
          </a:prstGeom>
          <a:ln w="12700">
            <a:prstDash val="dash"/>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505514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360362"/>
          </a:xfrm>
          <a:prstGeom prst="rect">
            <a:avLst/>
          </a:prstGeom>
          <a:ln w="3175" cmpd="sng">
            <a:solidFill>
              <a:srgbClr val="000000"/>
            </a:solidFill>
          </a:ln>
        </p:spPr>
        <p:txBody>
          <a:bodyPr vert="horz" lIns="91440" tIns="45720" rIns="91440" bIns="45720" rtlCol="0" anchor="ctr">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1"/>
                </a:solidFill>
                <a:effectLst/>
                <a:uLnTx/>
                <a:uFillTx/>
                <a:latin typeface="+mj-lt"/>
                <a:ea typeface="+mj-ea"/>
                <a:cs typeface="+mj-cs"/>
              </a:rPr>
              <a:t>Busy Delays</a:t>
            </a:r>
            <a:endParaRPr kumimoji="0" lang="en-US" sz="2000" b="0" i="0" u="none" strike="noStrike" kern="1200" cap="none" spc="0" normalizeH="0" noProof="0" dirty="0" smtClean="0">
              <a:ln>
                <a:noFill/>
              </a:ln>
              <a:solidFill>
                <a:schemeClr val="tx1"/>
              </a:solidFill>
              <a:effectLst/>
              <a:uLnTx/>
              <a:uFillTx/>
              <a:latin typeface="+mj-lt"/>
              <a:ea typeface="+mj-ea"/>
              <a:cs typeface="+mj-cs"/>
            </a:endParaRPr>
          </a:p>
        </p:txBody>
      </p:sp>
      <p:graphicFrame>
        <p:nvGraphicFramePr>
          <p:cNvPr id="5" name="Table 4"/>
          <p:cNvGraphicFramePr>
            <a:graphicFrameLocks noGrp="1"/>
          </p:cNvGraphicFramePr>
          <p:nvPr>
            <p:extLst>
              <p:ext uri="{D42A27DB-BD31-4B8C-83A1-F6EECF244321}">
                <p14:modId xmlns:p14="http://schemas.microsoft.com/office/powerpoint/2010/main" val="2702206110"/>
              </p:ext>
            </p:extLst>
          </p:nvPr>
        </p:nvGraphicFramePr>
        <p:xfrm>
          <a:off x="561786" y="1871002"/>
          <a:ext cx="8029389" cy="1127760"/>
        </p:xfrm>
        <a:graphic>
          <a:graphicData uri="http://schemas.openxmlformats.org/drawingml/2006/table">
            <a:tbl>
              <a:tblPr firstRow="1" bandRow="1">
                <a:tableStyleId>{5C22544A-7EE6-4342-B048-85BDC9FD1C3A}</a:tableStyleId>
              </a:tblPr>
              <a:tblGrid>
                <a:gridCol w="1051861"/>
                <a:gridCol w="1284941"/>
                <a:gridCol w="3074255"/>
                <a:gridCol w="2618332"/>
              </a:tblGrid>
              <a:tr h="253226">
                <a:tc>
                  <a:txBody>
                    <a:bodyPr/>
                    <a:lstStyle/>
                    <a:p>
                      <a:r>
                        <a:rPr lang="en-US" sz="1400" dirty="0" smtClean="0"/>
                        <a:t>TOT Busy (us)</a:t>
                      </a:r>
                      <a:endParaRPr lang="en-US" sz="1400" dirty="0"/>
                    </a:p>
                  </a:txBody>
                  <a:tcPr/>
                </a:tc>
                <a:tc>
                  <a:txBody>
                    <a:bodyPr/>
                    <a:lstStyle/>
                    <a:p>
                      <a:r>
                        <a:rPr lang="en-US" sz="1400" dirty="0" smtClean="0"/>
                        <a:t>Mode</a:t>
                      </a:r>
                      <a:endParaRPr lang="en-US" sz="1400" dirty="0"/>
                    </a:p>
                  </a:txBody>
                  <a:tcPr/>
                </a:tc>
                <a:tc>
                  <a:txBody>
                    <a:bodyPr/>
                    <a:lstStyle/>
                    <a:p>
                      <a:r>
                        <a:rPr lang="en-US" sz="1400" dirty="0" smtClean="0"/>
                        <a:t>Use</a:t>
                      </a:r>
                      <a:endParaRPr lang="en-US" sz="1400" dirty="0"/>
                    </a:p>
                  </a:txBody>
                  <a:tcPr/>
                </a:tc>
                <a:tc>
                  <a:txBody>
                    <a:bodyPr/>
                    <a:lstStyle/>
                    <a:p>
                      <a:r>
                        <a:rPr lang="en-US" sz="1400" dirty="0" smtClean="0"/>
                        <a:t>Channels</a:t>
                      </a:r>
                      <a:endParaRPr lang="en-US" sz="1400" dirty="0"/>
                    </a:p>
                  </a:txBody>
                  <a:tcPr/>
                </a:tc>
              </a:tr>
              <a:tr h="253226">
                <a:tc>
                  <a:txBody>
                    <a:bodyPr/>
                    <a:lstStyle/>
                    <a:p>
                      <a:pPr algn="r"/>
                      <a:r>
                        <a:rPr lang="en-US" sz="1400" dirty="0" smtClean="0"/>
                        <a:t>47.6</a:t>
                      </a:r>
                      <a:r>
                        <a:rPr lang="en-US" sz="1400" baseline="0" dirty="0" smtClean="0"/>
                        <a:t> - 52.4</a:t>
                      </a:r>
                      <a:endParaRPr lang="en-US" sz="1400" dirty="0"/>
                    </a:p>
                  </a:txBody>
                  <a:tcPr/>
                </a:tc>
                <a:tc>
                  <a:txBody>
                    <a:bodyPr/>
                    <a:lstStyle/>
                    <a:p>
                      <a:r>
                        <a:rPr lang="en-US" sz="1400" dirty="0" smtClean="0"/>
                        <a:t>FADC </a:t>
                      </a:r>
                      <a:r>
                        <a:rPr lang="en-US" sz="1400" dirty="0" err="1" smtClean="0"/>
                        <a:t>Int</a:t>
                      </a:r>
                      <a:endParaRPr lang="en-US" sz="1400" dirty="0"/>
                    </a:p>
                  </a:txBody>
                  <a:tcPr/>
                </a:tc>
                <a:tc>
                  <a:txBody>
                    <a:bodyPr/>
                    <a:lstStyle/>
                    <a:p>
                      <a:r>
                        <a:rPr lang="en-US" sz="1400" dirty="0" smtClean="0"/>
                        <a:t>Electron production</a:t>
                      </a:r>
                      <a:endParaRPr lang="en-US" sz="1400" dirty="0"/>
                    </a:p>
                  </a:txBody>
                  <a:tcPr/>
                </a:tc>
                <a:tc>
                  <a:txBody>
                    <a:bodyPr/>
                    <a:lstStyle/>
                    <a:p>
                      <a:r>
                        <a:rPr lang="en-US" sz="1400" dirty="0" smtClean="0"/>
                        <a:t>At 30 and 960Hz</a:t>
                      </a:r>
                      <a:endParaRPr lang="en-US" sz="1400" dirty="0"/>
                    </a:p>
                  </a:txBody>
                  <a:tcPr/>
                </a:tc>
              </a:tr>
              <a:tr h="253226">
                <a:tc>
                  <a:txBody>
                    <a:bodyPr/>
                    <a:lstStyle/>
                    <a:p>
                      <a:pPr algn="r"/>
                      <a:r>
                        <a:rPr lang="en-US" sz="1400" dirty="0" smtClean="0"/>
                        <a:t>214</a:t>
                      </a:r>
                      <a:endParaRPr lang="en-US" sz="1400" dirty="0"/>
                    </a:p>
                  </a:txBody>
                  <a:tcPr/>
                </a:tc>
                <a:tc>
                  <a:txBody>
                    <a:bodyPr/>
                    <a:lstStyle/>
                    <a:p>
                      <a:r>
                        <a:rPr lang="en-US" sz="1400" dirty="0" smtClean="0"/>
                        <a:t>Mott Sample</a:t>
                      </a:r>
                      <a:endParaRPr lang="en-US" sz="1400" dirty="0"/>
                    </a:p>
                  </a:txBody>
                  <a:tcPr/>
                </a:tc>
                <a:tc>
                  <a:txBody>
                    <a:bodyPr/>
                    <a:lstStyle/>
                    <a:p>
                      <a:r>
                        <a:rPr lang="en-US" sz="1400" dirty="0" smtClean="0"/>
                        <a:t>Mott production</a:t>
                      </a:r>
                      <a:endParaRPr lang="en-US" sz="1400" dirty="0"/>
                    </a:p>
                  </a:txBody>
                  <a:tcPr/>
                </a:tc>
                <a:tc>
                  <a:txBody>
                    <a:bodyPr/>
                    <a:lstStyle/>
                    <a:p>
                      <a:endParaRPr lang="en-US" sz="1400" dirty="0"/>
                    </a:p>
                  </a:txBody>
                  <a:tcPr/>
                </a:tc>
              </a:tr>
            </a:tbl>
          </a:graphicData>
        </a:graphic>
      </p:graphicFrame>
      <p:sp>
        <p:nvSpPr>
          <p:cNvPr id="2" name="TextBox 1"/>
          <p:cNvSpPr txBox="1"/>
          <p:nvPr/>
        </p:nvSpPr>
        <p:spPr>
          <a:xfrm>
            <a:off x="388470" y="851647"/>
            <a:ext cx="8343153" cy="584776"/>
          </a:xfrm>
          <a:prstGeom prst="rect">
            <a:avLst/>
          </a:prstGeom>
          <a:noFill/>
        </p:spPr>
        <p:txBody>
          <a:bodyPr wrap="square" rtlCol="0">
            <a:spAutoFit/>
          </a:bodyPr>
          <a:lstStyle/>
          <a:p>
            <a:r>
              <a:rPr lang="en-US" sz="1600" dirty="0" smtClean="0"/>
              <a:t>All the measurements were done using the configuration (or control readout list “</a:t>
            </a:r>
            <a:r>
              <a:rPr lang="en-US" sz="1600" dirty="0" err="1" smtClean="0"/>
              <a:t>crl</a:t>
            </a:r>
            <a:r>
              <a:rPr lang="en-US" sz="1600" dirty="0" smtClean="0"/>
              <a:t>”) files used during the data taking. </a:t>
            </a: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360362"/>
          </a:xfrm>
          <a:prstGeom prst="rect">
            <a:avLst/>
          </a:prstGeom>
          <a:ln w="3175" cmpd="sng">
            <a:solidFill>
              <a:srgbClr val="000000"/>
            </a:solidFill>
          </a:ln>
        </p:spPr>
        <p:txBody>
          <a:bodyPr vert="horz" lIns="91440" tIns="45720" rIns="91440" bIns="45720" rtlCol="0" anchor="ctr">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1"/>
                </a:solidFill>
                <a:effectLst/>
                <a:uLnTx/>
                <a:uFillTx/>
                <a:latin typeface="+mj-lt"/>
                <a:ea typeface="+mj-ea"/>
                <a:cs typeface="+mj-cs"/>
              </a:rPr>
              <a:t>Busy Delays</a:t>
            </a:r>
            <a:endParaRPr kumimoji="0" lang="en-US" sz="2000" b="0" i="0" u="none" strike="noStrike" kern="1200" cap="none" spc="0" normalizeH="0" noProof="0" dirty="0" smtClean="0">
              <a:ln>
                <a:noFill/>
              </a:ln>
              <a:solidFill>
                <a:schemeClr val="tx1"/>
              </a:solidFill>
              <a:effectLst/>
              <a:uLnTx/>
              <a:uFillTx/>
              <a:latin typeface="+mj-lt"/>
              <a:ea typeface="+mj-ea"/>
              <a:cs typeface="+mj-cs"/>
            </a:endParaRPr>
          </a:p>
        </p:txBody>
      </p:sp>
      <p:sp>
        <p:nvSpPr>
          <p:cNvPr id="7" name="TextBox 6"/>
          <p:cNvSpPr txBox="1"/>
          <p:nvPr/>
        </p:nvSpPr>
        <p:spPr>
          <a:xfrm>
            <a:off x="388472" y="854642"/>
            <a:ext cx="8343153" cy="830997"/>
          </a:xfrm>
          <a:prstGeom prst="rect">
            <a:avLst/>
          </a:prstGeom>
          <a:noFill/>
        </p:spPr>
        <p:txBody>
          <a:bodyPr wrap="square" rtlCol="0">
            <a:spAutoFit/>
          </a:bodyPr>
          <a:lstStyle/>
          <a:p>
            <a:r>
              <a:rPr lang="en-US" sz="1600" dirty="0" smtClean="0"/>
              <a:t>The evaluation of the busy signal for each single piece was done starting from the configuration files used during the data taking. To evaluate each contribution all the other boards were removed from “trigger” session of the </a:t>
            </a:r>
            <a:r>
              <a:rPr lang="en-US" sz="1600" dirty="0" err="1" smtClean="0"/>
              <a:t>crl</a:t>
            </a:r>
            <a:r>
              <a:rPr lang="en-US" sz="1600" dirty="0" smtClean="0"/>
              <a:t> file. ONLY the correspondent board was read.</a:t>
            </a:r>
            <a:endParaRPr lang="en-US" sz="1600" dirty="0"/>
          </a:p>
        </p:txBody>
      </p:sp>
      <p:graphicFrame>
        <p:nvGraphicFramePr>
          <p:cNvPr id="8" name="Table 7"/>
          <p:cNvGraphicFramePr>
            <a:graphicFrameLocks noGrp="1"/>
          </p:cNvGraphicFramePr>
          <p:nvPr>
            <p:extLst>
              <p:ext uri="{D42A27DB-BD31-4B8C-83A1-F6EECF244321}">
                <p14:modId xmlns:p14="http://schemas.microsoft.com/office/powerpoint/2010/main" val="125739274"/>
              </p:ext>
            </p:extLst>
          </p:nvPr>
        </p:nvGraphicFramePr>
        <p:xfrm>
          <a:off x="433297" y="1995374"/>
          <a:ext cx="8253503" cy="2438400"/>
        </p:xfrm>
        <a:graphic>
          <a:graphicData uri="http://schemas.openxmlformats.org/drawingml/2006/table">
            <a:tbl>
              <a:tblPr firstRow="1" bandRow="1">
                <a:tableStyleId>{5C22544A-7EE6-4342-B048-85BDC9FD1C3A}</a:tableStyleId>
              </a:tblPr>
              <a:tblGrid>
                <a:gridCol w="1065382"/>
                <a:gridCol w="1720015"/>
                <a:gridCol w="1720015"/>
                <a:gridCol w="3748091"/>
              </a:tblGrid>
              <a:tr h="253226">
                <a:tc>
                  <a:txBody>
                    <a:bodyPr/>
                    <a:lstStyle/>
                    <a:p>
                      <a:r>
                        <a:rPr lang="en-US" sz="1400" dirty="0" smtClean="0"/>
                        <a:t>Busy (us)</a:t>
                      </a:r>
                      <a:endParaRPr lang="en-US" sz="1400" dirty="0"/>
                    </a:p>
                  </a:txBody>
                  <a:tcPr/>
                </a:tc>
                <a:tc>
                  <a:txBody>
                    <a:bodyPr/>
                    <a:lstStyle/>
                    <a:p>
                      <a:r>
                        <a:rPr lang="en-US" sz="1400" dirty="0" smtClean="0"/>
                        <a:t>Module</a:t>
                      </a:r>
                      <a:endParaRPr lang="en-US" sz="1400" dirty="0"/>
                    </a:p>
                  </a:txBody>
                  <a:tcPr/>
                </a:tc>
                <a:tc>
                  <a:txBody>
                    <a:bodyPr/>
                    <a:lstStyle/>
                    <a:p>
                      <a:r>
                        <a:rPr lang="en-US" sz="1400" dirty="0" smtClean="0"/>
                        <a:t>Mode</a:t>
                      </a:r>
                      <a:endParaRPr lang="en-US" sz="1400" dirty="0"/>
                    </a:p>
                  </a:txBody>
                  <a:tcPr/>
                </a:tc>
                <a:tc>
                  <a:txBody>
                    <a:bodyPr/>
                    <a:lstStyle/>
                    <a:p>
                      <a:endParaRPr lang="en-US" sz="1400" dirty="0"/>
                    </a:p>
                  </a:txBody>
                  <a:tcPr/>
                </a:tc>
              </a:tr>
              <a:tr h="253226">
                <a:tc>
                  <a:txBody>
                    <a:bodyPr/>
                    <a:lstStyle/>
                    <a:p>
                      <a:r>
                        <a:rPr lang="en-US" sz="1400" dirty="0" smtClean="0"/>
                        <a:t>106</a:t>
                      </a:r>
                      <a:endParaRPr lang="en-US" sz="1400" dirty="0"/>
                    </a:p>
                  </a:txBody>
                  <a:tcPr/>
                </a:tc>
                <a:tc>
                  <a:txBody>
                    <a:bodyPr/>
                    <a:lstStyle/>
                    <a:p>
                      <a:r>
                        <a:rPr lang="en-US" sz="1400" dirty="0" smtClean="0"/>
                        <a:t>FADC</a:t>
                      </a:r>
                      <a:endParaRPr lang="en-US" sz="1400" dirty="0"/>
                    </a:p>
                  </a:txBody>
                  <a:tcPr/>
                </a:tc>
                <a:tc>
                  <a:txBody>
                    <a:bodyPr/>
                    <a:lstStyle/>
                    <a:p>
                      <a:r>
                        <a:rPr lang="en-US" sz="1400" dirty="0" smtClean="0"/>
                        <a:t>Mott Sample</a:t>
                      </a:r>
                      <a:endParaRPr lang="en-US" sz="1400" dirty="0"/>
                    </a:p>
                  </a:txBody>
                  <a:tcPr/>
                </a:tc>
                <a:tc>
                  <a:txBody>
                    <a:bodyPr/>
                    <a:lstStyle/>
                    <a:p>
                      <a:r>
                        <a:rPr lang="en-US" sz="1400" dirty="0" smtClean="0"/>
                        <a:t>16 channels and 500 samples</a:t>
                      </a:r>
                      <a:endParaRPr lang="en-US" sz="1400" dirty="0"/>
                    </a:p>
                  </a:txBody>
                  <a:tcPr/>
                </a:tc>
              </a:tr>
              <a:tr h="253226">
                <a:tc>
                  <a:txBody>
                    <a:bodyPr/>
                    <a:lstStyle/>
                    <a:p>
                      <a:r>
                        <a:rPr lang="en-US" sz="1400" dirty="0" smtClean="0"/>
                        <a:t>83</a:t>
                      </a:r>
                      <a:endParaRPr lang="en-US" sz="1400" dirty="0"/>
                    </a:p>
                  </a:txBody>
                  <a:tcPr/>
                </a:tc>
                <a:tc>
                  <a:txBody>
                    <a:bodyPr/>
                    <a:lstStyle/>
                    <a:p>
                      <a:r>
                        <a:rPr lang="en-US" sz="1400" dirty="0" smtClean="0"/>
                        <a:t>FADC</a:t>
                      </a:r>
                      <a:endParaRPr lang="en-US" sz="1400" dirty="0"/>
                    </a:p>
                  </a:txBody>
                  <a:tcPr/>
                </a:tc>
                <a:tc>
                  <a:txBody>
                    <a:bodyPr/>
                    <a:lstStyle/>
                    <a:p>
                      <a:r>
                        <a:rPr lang="en-US" sz="1400" dirty="0" smtClean="0"/>
                        <a:t>Mott Sample</a:t>
                      </a:r>
                      <a:endParaRPr lang="en-US" sz="1400" dirty="0"/>
                    </a:p>
                  </a:txBody>
                  <a:tcPr/>
                </a:tc>
                <a:tc>
                  <a:txBody>
                    <a:bodyPr/>
                    <a:lstStyle/>
                    <a:p>
                      <a:r>
                        <a:rPr lang="en-US" sz="1400" dirty="0" smtClean="0"/>
                        <a:t>16 channels and 148 samples</a:t>
                      </a:r>
                      <a:endParaRPr lang="en-US" sz="1400" dirty="0"/>
                    </a:p>
                  </a:txBody>
                  <a:tcPr/>
                </a:tc>
              </a:tr>
              <a:tr h="253226">
                <a:tc>
                  <a:txBody>
                    <a:bodyPr/>
                    <a:lstStyle/>
                    <a:p>
                      <a:r>
                        <a:rPr lang="en-US" sz="1400" dirty="0" smtClean="0"/>
                        <a:t>25 - 26</a:t>
                      </a:r>
                      <a:endParaRPr lang="en-US" sz="1400" dirty="0"/>
                    </a:p>
                  </a:txBody>
                  <a:tcPr/>
                </a:tc>
                <a:tc>
                  <a:txBody>
                    <a:bodyPr/>
                    <a:lstStyle/>
                    <a:p>
                      <a:r>
                        <a:rPr lang="en-US" sz="1400" dirty="0" smtClean="0"/>
                        <a:t>FADC</a:t>
                      </a:r>
                      <a:endParaRPr lang="en-US" sz="1400" dirty="0"/>
                    </a:p>
                  </a:txBody>
                  <a:tcPr/>
                </a:tc>
                <a:tc>
                  <a:txBody>
                    <a:bodyPr/>
                    <a:lstStyle/>
                    <a:p>
                      <a:r>
                        <a:rPr lang="en-US" sz="1400" dirty="0" err="1" smtClean="0"/>
                        <a:t>FADC_Int</a:t>
                      </a:r>
                      <a:endParaRPr lang="en-US" sz="1400" dirty="0"/>
                    </a:p>
                  </a:txBody>
                  <a:tcPr/>
                </a:tc>
                <a:tc>
                  <a:txBody>
                    <a:bodyPr/>
                    <a:lstStyle/>
                    <a:p>
                      <a:r>
                        <a:rPr lang="en-US" sz="1400" dirty="0" smtClean="0"/>
                        <a:t>16 channels </a:t>
                      </a:r>
                      <a:endParaRPr lang="en-US" sz="1400" dirty="0"/>
                    </a:p>
                  </a:txBody>
                  <a:tcPr/>
                </a:tc>
              </a:tr>
              <a:tr h="253226">
                <a:tc>
                  <a:txBody>
                    <a:bodyPr/>
                    <a:lstStyle/>
                    <a:p>
                      <a:r>
                        <a:rPr lang="en-US" sz="1400" dirty="0" smtClean="0"/>
                        <a:t>14.8 – 17.4</a:t>
                      </a:r>
                      <a:endParaRPr lang="en-US" sz="1400" dirty="0"/>
                    </a:p>
                  </a:txBody>
                  <a:tcPr/>
                </a:tc>
                <a:tc>
                  <a:txBody>
                    <a:bodyPr/>
                    <a:lstStyle/>
                    <a:p>
                      <a:r>
                        <a:rPr lang="en-US" sz="1400" dirty="0" smtClean="0"/>
                        <a:t>TDC</a:t>
                      </a:r>
                      <a:endParaRPr lang="en-US" sz="1400" dirty="0"/>
                    </a:p>
                  </a:txBody>
                  <a:tcPr/>
                </a:tc>
                <a:tc>
                  <a:txBody>
                    <a:bodyPr/>
                    <a:lstStyle/>
                    <a:p>
                      <a:endParaRPr lang="en-US" sz="1400" dirty="0"/>
                    </a:p>
                  </a:txBody>
                  <a:tcPr/>
                </a:tc>
                <a:tc>
                  <a:txBody>
                    <a:bodyPr/>
                    <a:lstStyle/>
                    <a:p>
                      <a:endParaRPr lang="en-US" sz="1400" dirty="0"/>
                    </a:p>
                  </a:txBody>
                  <a:tcPr/>
                </a:tc>
              </a:tr>
              <a:tr h="253226">
                <a:tc>
                  <a:txBody>
                    <a:bodyPr/>
                    <a:lstStyle/>
                    <a:p>
                      <a:r>
                        <a:rPr lang="en-US" sz="1400" dirty="0" smtClean="0"/>
                        <a:t>31 - 32</a:t>
                      </a:r>
                      <a:endParaRPr lang="en-US" sz="1400" dirty="0"/>
                    </a:p>
                  </a:txBody>
                  <a:tcPr/>
                </a:tc>
                <a:tc>
                  <a:txBody>
                    <a:bodyPr/>
                    <a:lstStyle/>
                    <a:p>
                      <a:r>
                        <a:rPr lang="en-US" sz="1400" dirty="0" err="1" smtClean="0"/>
                        <a:t>Scalers</a:t>
                      </a:r>
                      <a:r>
                        <a:rPr lang="en-US" sz="1400" dirty="0" smtClean="0"/>
                        <a:t> (S1+S2)</a:t>
                      </a:r>
                      <a:endParaRPr lang="en-US" sz="1400" dirty="0"/>
                    </a:p>
                  </a:txBody>
                  <a:tcPr/>
                </a:tc>
                <a:tc>
                  <a:txBody>
                    <a:bodyPr/>
                    <a:lstStyle/>
                    <a:p>
                      <a:endParaRPr lang="en-US" sz="1400" dirty="0"/>
                    </a:p>
                  </a:txBody>
                  <a:tcPr/>
                </a:tc>
                <a:tc>
                  <a:txBody>
                    <a:bodyPr/>
                    <a:lstStyle/>
                    <a:p>
                      <a:r>
                        <a:rPr lang="en-US" sz="1400" dirty="0" smtClean="0"/>
                        <a:t>Both</a:t>
                      </a:r>
                      <a:r>
                        <a:rPr lang="en-US" sz="1400" baseline="0" dirty="0" smtClean="0"/>
                        <a:t> boards together</a:t>
                      </a:r>
                      <a:endParaRPr lang="en-US" sz="1400" dirty="0"/>
                    </a:p>
                  </a:txBody>
                  <a:tcPr/>
                </a:tc>
              </a:tr>
              <a:tr h="253226">
                <a:tc>
                  <a:txBody>
                    <a:bodyPr/>
                    <a:lstStyle/>
                    <a:p>
                      <a:r>
                        <a:rPr lang="en-US" sz="1400" dirty="0" smtClean="0"/>
                        <a:t>11.8 - 13.2</a:t>
                      </a:r>
                      <a:endParaRPr lang="en-US" sz="1400" dirty="0"/>
                    </a:p>
                  </a:txBody>
                  <a:tcPr/>
                </a:tc>
                <a:tc>
                  <a:txBody>
                    <a:bodyPr/>
                    <a:lstStyle/>
                    <a:p>
                      <a:r>
                        <a:rPr lang="en-US" sz="1400" dirty="0" err="1" smtClean="0"/>
                        <a:t>Scaler</a:t>
                      </a:r>
                      <a:r>
                        <a:rPr lang="en-US" sz="1400" dirty="0" smtClean="0"/>
                        <a:t> S1</a:t>
                      </a:r>
                      <a:endParaRPr lang="en-US" sz="1400" dirty="0"/>
                    </a:p>
                  </a:txBody>
                  <a:tcPr/>
                </a:tc>
                <a:tc>
                  <a:txBody>
                    <a:bodyPr/>
                    <a:lstStyle/>
                    <a:p>
                      <a:endParaRPr lang="en-US" sz="1400" dirty="0"/>
                    </a:p>
                  </a:txBody>
                  <a:tcPr/>
                </a:tc>
                <a:tc>
                  <a:txBody>
                    <a:bodyPr/>
                    <a:lstStyle/>
                    <a:p>
                      <a:r>
                        <a:rPr lang="en-US" sz="1400" dirty="0" smtClean="0"/>
                        <a:t>Only </a:t>
                      </a:r>
                      <a:r>
                        <a:rPr lang="en-US" sz="1400" dirty="0" err="1" smtClean="0"/>
                        <a:t>Scaler</a:t>
                      </a:r>
                      <a:r>
                        <a:rPr lang="en-US" sz="1400" dirty="0" smtClean="0"/>
                        <a:t> S1</a:t>
                      </a:r>
                      <a:endParaRPr lang="en-US" sz="1400" dirty="0"/>
                    </a:p>
                  </a:txBody>
                  <a:tcPr/>
                </a:tc>
              </a:tr>
              <a:tr h="253226">
                <a:tc>
                  <a:txBody>
                    <a:bodyPr/>
                    <a:lstStyle/>
                    <a:p>
                      <a:r>
                        <a:rPr lang="en-US" sz="1400" dirty="0" smtClean="0"/>
                        <a:t>8.8 -</a:t>
                      </a:r>
                      <a:r>
                        <a:rPr lang="en-US" sz="1400" baseline="0" dirty="0" smtClean="0"/>
                        <a:t> </a:t>
                      </a:r>
                      <a:r>
                        <a:rPr lang="en-US" sz="1400" dirty="0" smtClean="0"/>
                        <a:t>9.9 </a:t>
                      </a:r>
                      <a:endParaRPr lang="en-US" sz="1400" dirty="0"/>
                    </a:p>
                  </a:txBody>
                  <a:tcPr/>
                </a:tc>
                <a:tc>
                  <a:txBody>
                    <a:bodyPr/>
                    <a:lstStyle/>
                    <a:p>
                      <a:r>
                        <a:rPr lang="en-US" sz="1400" dirty="0" smtClean="0"/>
                        <a:t>All the environment</a:t>
                      </a:r>
                      <a:r>
                        <a:rPr lang="en-US" sz="1400" baseline="0" dirty="0" smtClean="0"/>
                        <a:t> </a:t>
                      </a:r>
                      <a:endParaRPr lang="en-US" sz="1400" dirty="0"/>
                    </a:p>
                  </a:txBody>
                  <a:tcPr/>
                </a:tc>
                <a:tc>
                  <a:txBody>
                    <a:bodyPr/>
                    <a:lstStyle/>
                    <a:p>
                      <a:endParaRPr lang="en-US" sz="1400" dirty="0"/>
                    </a:p>
                  </a:txBody>
                  <a:tcPr/>
                </a:tc>
                <a:tc>
                  <a:txBody>
                    <a:bodyPr/>
                    <a:lstStyle/>
                    <a:p>
                      <a:r>
                        <a:rPr lang="en-US" sz="1400" dirty="0" smtClean="0"/>
                        <a:t>NO readout of any board</a:t>
                      </a:r>
                      <a:endParaRPr lang="en-US" sz="1400" dirty="0"/>
                    </a:p>
                  </a:txBody>
                  <a:tcPr/>
                </a:tc>
              </a:tr>
            </a:tbl>
          </a:graphicData>
        </a:graphic>
      </p:graphicFrame>
    </p:spTree>
    <p:extLst>
      <p:ext uri="{BB962C8B-B14F-4D97-AF65-F5344CB8AC3E}">
        <p14:creationId xmlns:p14="http://schemas.microsoft.com/office/powerpoint/2010/main" val="3618618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360362"/>
          </a:xfrm>
          <a:prstGeom prst="rect">
            <a:avLst/>
          </a:prstGeom>
          <a:ln w="3175" cmpd="sng">
            <a:solidFill>
              <a:srgbClr val="000000"/>
            </a:solidFill>
          </a:ln>
        </p:spPr>
        <p:txBody>
          <a:bodyPr vert="horz" lIns="91440" tIns="45720" rIns="91440" bIns="45720" rtlCol="0" anchor="ctr">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noProof="0" dirty="0" smtClean="0">
                <a:ln>
                  <a:noFill/>
                </a:ln>
                <a:solidFill>
                  <a:schemeClr val="tx1"/>
                </a:solidFill>
                <a:effectLst/>
                <a:uLnTx/>
                <a:uFillTx/>
                <a:latin typeface="+mj-lt"/>
                <a:ea typeface="+mj-ea"/>
                <a:cs typeface="+mj-cs"/>
              </a:rPr>
              <a:t>Delays &amp; Signals</a:t>
            </a:r>
          </a:p>
        </p:txBody>
      </p:sp>
      <p:graphicFrame>
        <p:nvGraphicFramePr>
          <p:cNvPr id="6" name="Table 5"/>
          <p:cNvGraphicFramePr>
            <a:graphicFrameLocks noGrp="1"/>
          </p:cNvGraphicFramePr>
          <p:nvPr/>
        </p:nvGraphicFramePr>
        <p:xfrm>
          <a:off x="457200" y="1037063"/>
          <a:ext cx="4248615" cy="3566160"/>
        </p:xfrm>
        <a:graphic>
          <a:graphicData uri="http://schemas.openxmlformats.org/drawingml/2006/table">
            <a:tbl>
              <a:tblPr firstRow="1" bandRow="1">
                <a:tableStyleId>{5C22544A-7EE6-4342-B048-85BDC9FD1C3A}</a:tableStyleId>
              </a:tblPr>
              <a:tblGrid>
                <a:gridCol w="2207941"/>
                <a:gridCol w="669074"/>
                <a:gridCol w="591014"/>
                <a:gridCol w="780586"/>
              </a:tblGrid>
              <a:tr h="167268">
                <a:tc>
                  <a:txBody>
                    <a:bodyPr/>
                    <a:lstStyle/>
                    <a:p>
                      <a:r>
                        <a:rPr lang="en-US" sz="1200" dirty="0" smtClean="0"/>
                        <a:t>Signal</a:t>
                      </a:r>
                      <a:endParaRPr lang="en-US" sz="1200" dirty="0"/>
                    </a:p>
                  </a:txBody>
                  <a:tcPr/>
                </a:tc>
                <a:tc>
                  <a:txBody>
                    <a:bodyPr/>
                    <a:lstStyle/>
                    <a:p>
                      <a:r>
                        <a:rPr lang="en-US" sz="1200" dirty="0" smtClean="0"/>
                        <a:t>Delay</a:t>
                      </a:r>
                      <a:endParaRPr lang="en-US" sz="1200" dirty="0"/>
                    </a:p>
                  </a:txBody>
                  <a:tcPr/>
                </a:tc>
                <a:tc>
                  <a:txBody>
                    <a:bodyPr/>
                    <a:lstStyle/>
                    <a:p>
                      <a:r>
                        <a:rPr lang="en-US" sz="1200" dirty="0" smtClean="0"/>
                        <a:t>Width</a:t>
                      </a:r>
                      <a:endParaRPr lang="en-US" sz="1200" dirty="0"/>
                    </a:p>
                  </a:txBody>
                  <a:tcPr/>
                </a:tc>
                <a:tc>
                  <a:txBody>
                    <a:bodyPr/>
                    <a:lstStyle/>
                    <a:p>
                      <a:r>
                        <a:rPr lang="en-US" sz="1200" dirty="0" smtClean="0"/>
                        <a:t>Jitter</a:t>
                      </a:r>
                      <a:endParaRPr lang="en-US" sz="1200" dirty="0"/>
                    </a:p>
                  </a:txBody>
                  <a:tcPr/>
                </a:tc>
              </a:tr>
              <a:tr h="138275">
                <a:tc>
                  <a:txBody>
                    <a:bodyPr/>
                    <a:lstStyle/>
                    <a:p>
                      <a:r>
                        <a:rPr lang="en-US" sz="1200" dirty="0" smtClean="0"/>
                        <a:t>S1 LNE</a:t>
                      </a:r>
                      <a:r>
                        <a:rPr lang="en-US" sz="1200" baseline="0" dirty="0" smtClean="0"/>
                        <a:t> = </a:t>
                      </a:r>
                      <a:r>
                        <a:rPr lang="en-US" sz="1200" baseline="0" dirty="0" err="1" smtClean="0"/>
                        <a:t>nTSettle</a:t>
                      </a:r>
                      <a:r>
                        <a:rPr lang="en-US" sz="1200" baseline="0" dirty="0" smtClean="0"/>
                        <a:t> delayed</a:t>
                      </a:r>
                      <a:endParaRPr lang="en-US" sz="1200" dirty="0"/>
                    </a:p>
                  </a:txBody>
                  <a:tcPr/>
                </a:tc>
                <a:tc>
                  <a:txBody>
                    <a:bodyPr/>
                    <a:lstStyle/>
                    <a:p>
                      <a:r>
                        <a:rPr lang="en-US" sz="1200" dirty="0" smtClean="0"/>
                        <a:t>180ns</a:t>
                      </a:r>
                      <a:endParaRPr lang="en-US" sz="1200" dirty="0"/>
                    </a:p>
                  </a:txBody>
                  <a:tcPr/>
                </a:tc>
                <a:tc>
                  <a:txBody>
                    <a:bodyPr/>
                    <a:lstStyle/>
                    <a:p>
                      <a:r>
                        <a:rPr lang="en-US" sz="1200" dirty="0" smtClean="0"/>
                        <a:t>70us</a:t>
                      </a:r>
                      <a:endParaRPr lang="en-US" sz="1200" dirty="0"/>
                    </a:p>
                  </a:txBody>
                  <a:tcPr/>
                </a:tc>
                <a:tc>
                  <a:txBody>
                    <a:bodyPr/>
                    <a:lstStyle/>
                    <a:p>
                      <a:endParaRPr lang="en-US" sz="1200" dirty="0"/>
                    </a:p>
                  </a:txBody>
                  <a:tcPr/>
                </a:tc>
              </a:tr>
              <a:tr h="243468">
                <a:tc>
                  <a:txBody>
                    <a:bodyPr/>
                    <a:lstStyle/>
                    <a:p>
                      <a:r>
                        <a:rPr lang="en-US" sz="1200" dirty="0" smtClean="0"/>
                        <a:t>TID Trigger = </a:t>
                      </a:r>
                      <a:r>
                        <a:rPr lang="en-US" sz="1200" dirty="0" err="1" smtClean="0"/>
                        <a:t>nTSettle</a:t>
                      </a:r>
                      <a:r>
                        <a:rPr lang="en-US" sz="1200" dirty="0" smtClean="0"/>
                        <a:t> delayed</a:t>
                      </a:r>
                      <a:endParaRPr lang="en-US" sz="1200" dirty="0"/>
                    </a:p>
                  </a:txBody>
                  <a:tcPr/>
                </a:tc>
                <a:tc>
                  <a:txBody>
                    <a:bodyPr/>
                    <a:lstStyle/>
                    <a:p>
                      <a:r>
                        <a:rPr lang="en-US" sz="1200" dirty="0" smtClean="0"/>
                        <a:t>428ns</a:t>
                      </a:r>
                      <a:endParaRPr lang="en-US" sz="1200" dirty="0"/>
                    </a:p>
                  </a:txBody>
                  <a:tcPr/>
                </a:tc>
                <a:tc>
                  <a:txBody>
                    <a:bodyPr/>
                    <a:lstStyle/>
                    <a:p>
                      <a:r>
                        <a:rPr lang="en-US" sz="1200" dirty="0" smtClean="0"/>
                        <a:t>70us</a:t>
                      </a:r>
                      <a:endParaRPr lang="en-US" sz="1200" dirty="0"/>
                    </a:p>
                  </a:txBody>
                  <a:tcPr/>
                </a:tc>
                <a:tc>
                  <a:txBody>
                    <a:bodyPr/>
                    <a:lstStyle/>
                    <a:p>
                      <a:endParaRPr lang="en-US" sz="1200" dirty="0"/>
                    </a:p>
                  </a:txBody>
                  <a:tcPr/>
                </a:tc>
              </a:tr>
              <a:tr h="243468">
                <a:tc>
                  <a:txBody>
                    <a:bodyPr/>
                    <a:lstStyle/>
                    <a:p>
                      <a:r>
                        <a:rPr lang="en-US" sz="1200" dirty="0" smtClean="0"/>
                        <a:t>TDC Mott</a:t>
                      </a:r>
                      <a:r>
                        <a:rPr lang="en-US" sz="1200" baseline="0" dirty="0" smtClean="0"/>
                        <a:t> </a:t>
                      </a:r>
                      <a:r>
                        <a:rPr lang="en-US" sz="1200" baseline="0" dirty="0" err="1" smtClean="0"/>
                        <a:t>Det</a:t>
                      </a:r>
                      <a:r>
                        <a:rPr lang="en-US" sz="1200" baseline="0" dirty="0" smtClean="0"/>
                        <a:t> .Trigger</a:t>
                      </a:r>
                      <a:endParaRPr lang="en-US" sz="1200" dirty="0"/>
                    </a:p>
                  </a:txBody>
                  <a:tcPr/>
                </a:tc>
                <a:tc>
                  <a:txBody>
                    <a:bodyPr/>
                    <a:lstStyle/>
                    <a:p>
                      <a:r>
                        <a:rPr lang="en-US" sz="1200" dirty="0" smtClean="0"/>
                        <a:t>322ns</a:t>
                      </a:r>
                      <a:endParaRPr lang="en-US" sz="1200" dirty="0"/>
                    </a:p>
                  </a:txBody>
                  <a:tcPr/>
                </a:tc>
                <a:tc>
                  <a:txBody>
                    <a:bodyPr/>
                    <a:lstStyle/>
                    <a:p>
                      <a:endParaRPr lang="en-US" sz="1200" dirty="0"/>
                    </a:p>
                  </a:txBody>
                  <a:tcPr/>
                </a:tc>
                <a:tc>
                  <a:txBody>
                    <a:bodyPr/>
                    <a:lstStyle/>
                    <a:p>
                      <a:endParaRPr lang="en-US" sz="1200" dirty="0"/>
                    </a:p>
                  </a:txBody>
                  <a:tcPr/>
                </a:tc>
              </a:tr>
              <a:tr h="243468">
                <a:tc>
                  <a:txBody>
                    <a:bodyPr/>
                    <a:lstStyle/>
                    <a:p>
                      <a:r>
                        <a:rPr lang="en-US" sz="1200" dirty="0" smtClean="0"/>
                        <a:t>L1A - Det. Trigger </a:t>
                      </a:r>
                      <a:endParaRPr lang="en-US" sz="1200" dirty="0"/>
                    </a:p>
                  </a:txBody>
                  <a:tcPr/>
                </a:tc>
                <a:tc>
                  <a:txBody>
                    <a:bodyPr/>
                    <a:lstStyle/>
                    <a:p>
                      <a:r>
                        <a:rPr lang="en-US" sz="1200" dirty="0" smtClean="0"/>
                        <a:t>216ns</a:t>
                      </a:r>
                      <a:endParaRPr lang="en-US" sz="1200" dirty="0"/>
                    </a:p>
                  </a:txBody>
                  <a:tcPr/>
                </a:tc>
                <a:tc>
                  <a:txBody>
                    <a:bodyPr/>
                    <a:lstStyle/>
                    <a:p>
                      <a:r>
                        <a:rPr lang="en-US" sz="1200" dirty="0" smtClean="0"/>
                        <a:t>33ns</a:t>
                      </a:r>
                      <a:endParaRPr lang="en-US" sz="1200" dirty="0"/>
                    </a:p>
                  </a:txBody>
                  <a:tcPr/>
                </a:tc>
                <a:tc>
                  <a:txBody>
                    <a:bodyPr/>
                    <a:lstStyle/>
                    <a:p>
                      <a:r>
                        <a:rPr lang="en-US" sz="1200" dirty="0" smtClean="0"/>
                        <a:t>16ns</a:t>
                      </a:r>
                      <a:endParaRPr lang="en-US" sz="1200" dirty="0"/>
                    </a:p>
                  </a:txBody>
                  <a:tcPr/>
                </a:tc>
              </a:tr>
              <a:tr h="243468">
                <a:tc>
                  <a:txBody>
                    <a:bodyPr/>
                    <a:lstStyle/>
                    <a:p>
                      <a:r>
                        <a:rPr lang="en-US" sz="1200" dirty="0" smtClean="0"/>
                        <a:t>L1A</a:t>
                      </a:r>
                      <a:r>
                        <a:rPr lang="en-US" sz="1200" baseline="0" dirty="0" smtClean="0"/>
                        <a:t> FADC </a:t>
                      </a:r>
                      <a:r>
                        <a:rPr lang="en-US" sz="1200" baseline="0" dirty="0" err="1" smtClean="0"/>
                        <a:t>Tr</a:t>
                      </a:r>
                      <a:r>
                        <a:rPr lang="en-US" sz="1200" baseline="0" dirty="0" smtClean="0"/>
                        <a:t> input</a:t>
                      </a:r>
                      <a:endParaRPr lang="en-US" sz="1200" dirty="0"/>
                    </a:p>
                  </a:txBody>
                  <a:tcPr/>
                </a:tc>
                <a:tc>
                  <a:txBody>
                    <a:bodyPr/>
                    <a:lstStyle/>
                    <a:p>
                      <a:r>
                        <a:rPr lang="en-US" sz="1200" dirty="0" smtClean="0"/>
                        <a:t>1.8us</a:t>
                      </a:r>
                      <a:endParaRPr lang="en-US" sz="1200" dirty="0"/>
                    </a:p>
                  </a:txBody>
                  <a:tcPr/>
                </a:tc>
                <a:tc>
                  <a:txBody>
                    <a:bodyPr/>
                    <a:lstStyle/>
                    <a:p>
                      <a:endParaRPr lang="en-US" sz="1200" dirty="0"/>
                    </a:p>
                  </a:txBody>
                  <a:tcPr/>
                </a:tc>
                <a:tc>
                  <a:txBody>
                    <a:bodyPr/>
                    <a:lstStyle/>
                    <a:p>
                      <a:endParaRPr lang="en-US" sz="1200" dirty="0"/>
                    </a:p>
                  </a:txBody>
                  <a:tcPr/>
                </a:tc>
              </a:tr>
              <a:tr h="243468">
                <a:tc>
                  <a:txBody>
                    <a:bodyPr/>
                    <a:lstStyle/>
                    <a:p>
                      <a:r>
                        <a:rPr lang="en-US" sz="1200" dirty="0" smtClean="0"/>
                        <a:t>TDC </a:t>
                      </a:r>
                      <a:r>
                        <a:rPr lang="en-US" sz="1200" dirty="0" err="1" smtClean="0"/>
                        <a:t>PEPPo</a:t>
                      </a:r>
                      <a:r>
                        <a:rPr lang="en-US" sz="1200" baseline="0" dirty="0" smtClean="0"/>
                        <a:t> Detectors</a:t>
                      </a:r>
                      <a:endParaRPr lang="en-US" sz="1200" dirty="0"/>
                    </a:p>
                  </a:txBody>
                  <a:tcPr/>
                </a:tc>
                <a:tc>
                  <a:txBody>
                    <a:bodyPr/>
                    <a:lstStyle/>
                    <a:p>
                      <a:r>
                        <a:rPr lang="en-US" sz="1200" dirty="0" smtClean="0"/>
                        <a:t>760ns</a:t>
                      </a:r>
                      <a:endParaRPr lang="en-US" sz="1200" dirty="0"/>
                    </a:p>
                  </a:txBody>
                  <a:tcPr/>
                </a:tc>
                <a:tc>
                  <a:txBody>
                    <a:bodyPr/>
                    <a:lstStyle/>
                    <a:p>
                      <a:endParaRPr lang="en-US" sz="1200" dirty="0"/>
                    </a:p>
                  </a:txBody>
                  <a:tcPr/>
                </a:tc>
                <a:tc>
                  <a:txBody>
                    <a:bodyPr/>
                    <a:lstStyle/>
                    <a:p>
                      <a:endParaRPr lang="en-US" sz="1200" dirty="0"/>
                    </a:p>
                  </a:txBody>
                  <a:tcPr/>
                </a:tc>
              </a:tr>
              <a:tr h="243468">
                <a:tc>
                  <a:txBody>
                    <a:bodyPr/>
                    <a:lstStyle/>
                    <a:p>
                      <a:r>
                        <a:rPr lang="en-US" sz="1200" dirty="0" smtClean="0"/>
                        <a:t>TDC CH19 (TS1)</a:t>
                      </a:r>
                      <a:endParaRPr lang="en-US" sz="1200" dirty="0"/>
                    </a:p>
                  </a:txBody>
                  <a:tcPr/>
                </a:tc>
                <a:tc>
                  <a:txBody>
                    <a:bodyPr/>
                    <a:lstStyle/>
                    <a:p>
                      <a:r>
                        <a:rPr lang="en-US" sz="1200" dirty="0" smtClean="0"/>
                        <a:t>812ns</a:t>
                      </a:r>
                      <a:endParaRPr lang="en-US" sz="1200" dirty="0"/>
                    </a:p>
                  </a:txBody>
                  <a:tcPr/>
                </a:tc>
                <a:tc>
                  <a:txBody>
                    <a:bodyPr/>
                    <a:lstStyle/>
                    <a:p>
                      <a:endParaRPr lang="en-US" sz="1200" dirty="0"/>
                    </a:p>
                  </a:txBody>
                  <a:tcPr/>
                </a:tc>
                <a:tc>
                  <a:txBody>
                    <a:bodyPr/>
                    <a:lstStyle/>
                    <a:p>
                      <a:endParaRPr lang="en-US" sz="1200" dirty="0"/>
                    </a:p>
                  </a:txBody>
                  <a:tcPr/>
                </a:tc>
              </a:tr>
              <a:tr h="243468">
                <a:tc>
                  <a:txBody>
                    <a:bodyPr/>
                    <a:lstStyle/>
                    <a:p>
                      <a:r>
                        <a:rPr lang="en-US" sz="1200" dirty="0" smtClean="0"/>
                        <a:t>TDC CH21</a:t>
                      </a:r>
                      <a:r>
                        <a:rPr lang="en-US" sz="1200" baseline="0" dirty="0" smtClean="0"/>
                        <a:t> (TS1B)</a:t>
                      </a:r>
                      <a:endParaRPr lang="en-US" sz="1200" dirty="0"/>
                    </a:p>
                  </a:txBody>
                  <a:tcPr/>
                </a:tc>
                <a:tc>
                  <a:txBody>
                    <a:bodyPr/>
                    <a:lstStyle/>
                    <a:p>
                      <a:r>
                        <a:rPr lang="en-US" sz="1200" dirty="0" smtClean="0"/>
                        <a:t>912ns</a:t>
                      </a:r>
                      <a:endParaRPr lang="en-US" sz="1200" dirty="0"/>
                    </a:p>
                  </a:txBody>
                  <a:tcPr/>
                </a:tc>
                <a:tc>
                  <a:txBody>
                    <a:bodyPr/>
                    <a:lstStyle/>
                    <a:p>
                      <a:endParaRPr lang="en-US" sz="1200" dirty="0"/>
                    </a:p>
                  </a:txBody>
                  <a:tcPr/>
                </a:tc>
                <a:tc>
                  <a:txBody>
                    <a:bodyPr/>
                    <a:lstStyle/>
                    <a:p>
                      <a:endParaRPr lang="en-US" sz="1200" dirty="0"/>
                    </a:p>
                  </a:txBody>
                  <a:tcPr/>
                </a:tc>
              </a:tr>
              <a:tr h="243468">
                <a:tc>
                  <a:txBody>
                    <a:bodyPr/>
                    <a:lstStyle/>
                    <a:p>
                      <a:r>
                        <a:rPr lang="en-US" sz="1200" dirty="0" smtClean="0"/>
                        <a:t>121kHz clock</a:t>
                      </a:r>
                      <a:endParaRPr lang="en-US" sz="1200" dirty="0"/>
                    </a:p>
                  </a:txBody>
                  <a:tcPr/>
                </a:tc>
                <a:tc>
                  <a:txBody>
                    <a:bodyPr/>
                    <a:lstStyle/>
                    <a:p>
                      <a:r>
                        <a:rPr lang="en-US" sz="1200" dirty="0" smtClean="0"/>
                        <a:t>8.16us</a:t>
                      </a:r>
                      <a:endParaRPr lang="en-US" sz="1200" dirty="0"/>
                    </a:p>
                  </a:txBody>
                  <a:tcPr/>
                </a:tc>
                <a:tc>
                  <a:txBody>
                    <a:bodyPr/>
                    <a:lstStyle/>
                    <a:p>
                      <a:endParaRPr lang="en-US" sz="1200" dirty="0"/>
                    </a:p>
                  </a:txBody>
                  <a:tcPr/>
                </a:tc>
                <a:tc>
                  <a:txBody>
                    <a:bodyPr/>
                    <a:lstStyle/>
                    <a:p>
                      <a:endParaRPr lang="en-US" sz="1200" dirty="0"/>
                    </a:p>
                  </a:txBody>
                  <a:tcPr/>
                </a:tc>
              </a:tr>
              <a:tr h="243468">
                <a:tc>
                  <a:txBody>
                    <a:bodyPr/>
                    <a:lstStyle/>
                    <a:p>
                      <a:r>
                        <a:rPr lang="en-US" sz="1200" dirty="0" smtClean="0"/>
                        <a:t>TS1 octal</a:t>
                      </a:r>
                      <a:r>
                        <a:rPr lang="en-US" sz="1200" baseline="0" dirty="0" smtClean="0"/>
                        <a:t> unit </a:t>
                      </a:r>
                      <a:r>
                        <a:rPr lang="en-US" sz="1200" baseline="0" dirty="0" err="1" smtClean="0"/>
                        <a:t>PEPPo</a:t>
                      </a:r>
                      <a:r>
                        <a:rPr lang="en-US" sz="1200" baseline="0" dirty="0" smtClean="0"/>
                        <a:t> NIM crate</a:t>
                      </a:r>
                      <a:endParaRPr lang="en-US" sz="1200" dirty="0"/>
                    </a:p>
                  </a:txBody>
                  <a:tcPr/>
                </a:tc>
                <a:tc>
                  <a:txBody>
                    <a:bodyPr/>
                    <a:lstStyle/>
                    <a:p>
                      <a:r>
                        <a:rPr lang="en-US" sz="1200" dirty="0" smtClean="0"/>
                        <a:t>252ns</a:t>
                      </a:r>
                      <a:endParaRPr lang="en-US" sz="1200" dirty="0"/>
                    </a:p>
                  </a:txBody>
                  <a:tcPr/>
                </a:tc>
                <a:tc>
                  <a:txBody>
                    <a:bodyPr/>
                    <a:lstStyle/>
                    <a:p>
                      <a:r>
                        <a:rPr lang="en-US" sz="1200" dirty="0" smtClean="0"/>
                        <a:t>158ns</a:t>
                      </a:r>
                    </a:p>
                  </a:txBody>
                  <a:tcPr/>
                </a:tc>
                <a:tc>
                  <a:txBody>
                    <a:bodyPr/>
                    <a:lstStyle/>
                    <a:p>
                      <a:endParaRPr lang="en-US" sz="1200" dirty="0"/>
                    </a:p>
                  </a:txBody>
                  <a:tcPr/>
                </a:tc>
              </a:tr>
              <a:tr h="0">
                <a:tc>
                  <a:txBody>
                    <a:bodyPr/>
                    <a:lstStyle/>
                    <a:p>
                      <a:r>
                        <a:rPr lang="en-US" sz="1200" dirty="0" smtClean="0"/>
                        <a:t>PMT5 (FCD)</a:t>
                      </a:r>
                      <a:endParaRPr lang="en-US" sz="1200" dirty="0"/>
                    </a:p>
                  </a:txBody>
                  <a:tcPr/>
                </a:tc>
                <a:tc>
                  <a:txBody>
                    <a:bodyPr/>
                    <a:lstStyle/>
                    <a:p>
                      <a:r>
                        <a:rPr lang="en-US" sz="1200" dirty="0" smtClean="0"/>
                        <a:t>165ns</a:t>
                      </a:r>
                      <a:endParaRPr lang="en-US" sz="1200" dirty="0"/>
                    </a:p>
                  </a:txBody>
                  <a:tcPr/>
                </a:tc>
                <a:tc>
                  <a:txBody>
                    <a:bodyPr/>
                    <a:lstStyle/>
                    <a:p>
                      <a:endParaRPr lang="en-US" sz="1200" dirty="0"/>
                    </a:p>
                  </a:txBody>
                  <a:tcPr/>
                </a:tc>
                <a:tc>
                  <a:txBody>
                    <a:bodyPr/>
                    <a:lstStyle/>
                    <a:p>
                      <a:endParaRPr lang="en-US" sz="1200" dirty="0"/>
                    </a:p>
                  </a:txBody>
                  <a:tcPr/>
                </a:tc>
              </a:tr>
              <a:tr h="243468">
                <a:tc>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tr>
            </a:tbl>
          </a:graphicData>
        </a:graphic>
      </p:graphicFrame>
      <p:sp>
        <p:nvSpPr>
          <p:cNvPr id="7" name="TextBox 6"/>
          <p:cNvSpPr txBox="1"/>
          <p:nvPr/>
        </p:nvSpPr>
        <p:spPr>
          <a:xfrm>
            <a:off x="4705815" y="2698576"/>
            <a:ext cx="4237462" cy="276999"/>
          </a:xfrm>
          <a:prstGeom prst="rect">
            <a:avLst/>
          </a:prstGeom>
          <a:noFill/>
          <a:ln>
            <a:solidFill>
              <a:srgbClr val="000000"/>
            </a:solidFill>
          </a:ln>
        </p:spPr>
        <p:txBody>
          <a:bodyPr wrap="square" rtlCol="0">
            <a:spAutoFit/>
          </a:bodyPr>
          <a:lstStyle/>
          <a:p>
            <a:r>
              <a:rPr lang="en-US" sz="1200" dirty="0" smtClean="0"/>
              <a:t>220ns ribbon cable + 510 </a:t>
            </a:r>
            <a:r>
              <a:rPr lang="en-US" sz="1200" dirty="0" err="1" smtClean="0"/>
              <a:t>JLab</a:t>
            </a:r>
            <a:r>
              <a:rPr lang="en-US" sz="1200" dirty="0" smtClean="0"/>
              <a:t> </a:t>
            </a:r>
            <a:r>
              <a:rPr lang="en-US" sz="1200" dirty="0" err="1" smtClean="0"/>
              <a:t>discrl</a:t>
            </a:r>
            <a:r>
              <a:rPr lang="en-US" sz="1200" dirty="0" smtClean="0"/>
              <a:t> + 10ns modules delay</a:t>
            </a:r>
            <a:endParaRPr lang="en-US" sz="1200" dirty="0"/>
          </a:p>
        </p:txBody>
      </p:sp>
      <p:sp>
        <p:nvSpPr>
          <p:cNvPr id="8" name="TextBox 7"/>
          <p:cNvSpPr txBox="1"/>
          <p:nvPr/>
        </p:nvSpPr>
        <p:spPr>
          <a:xfrm>
            <a:off x="4705815" y="3780263"/>
            <a:ext cx="4237462" cy="276999"/>
          </a:xfrm>
          <a:prstGeom prst="rect">
            <a:avLst/>
          </a:prstGeom>
          <a:noFill/>
          <a:ln>
            <a:solidFill>
              <a:srgbClr val="000000"/>
            </a:solidFill>
          </a:ln>
        </p:spPr>
        <p:txBody>
          <a:bodyPr wrap="square" rtlCol="0">
            <a:spAutoFit/>
          </a:bodyPr>
          <a:lstStyle/>
          <a:p>
            <a:r>
              <a:rPr lang="en-US" sz="1200" dirty="0" smtClean="0"/>
              <a:t>Signals from Mott LVT2, Coincidence signal </a:t>
            </a:r>
            <a:endParaRPr lang="en-US" sz="1200" dirty="0"/>
          </a:p>
        </p:txBody>
      </p:sp>
      <p:sp>
        <p:nvSpPr>
          <p:cNvPr id="9" name="TextBox 8"/>
          <p:cNvSpPr txBox="1"/>
          <p:nvPr/>
        </p:nvSpPr>
        <p:spPr>
          <a:xfrm>
            <a:off x="4705891" y="4081416"/>
            <a:ext cx="4237462" cy="276999"/>
          </a:xfrm>
          <a:prstGeom prst="rect">
            <a:avLst/>
          </a:prstGeom>
          <a:noFill/>
          <a:ln>
            <a:solidFill>
              <a:srgbClr val="000000"/>
            </a:solidFill>
          </a:ln>
        </p:spPr>
        <p:txBody>
          <a:bodyPr wrap="square" rtlCol="0">
            <a:spAutoFit/>
          </a:bodyPr>
          <a:lstStyle/>
          <a:p>
            <a:r>
              <a:rPr lang="en-US" sz="1200" dirty="0" smtClean="0"/>
              <a:t>Signal from </a:t>
            </a:r>
            <a:r>
              <a:rPr lang="en-US" sz="1200" dirty="0" err="1" smtClean="0"/>
              <a:t>PEPPo</a:t>
            </a:r>
            <a:r>
              <a:rPr lang="en-US" sz="1200" dirty="0" smtClean="0"/>
              <a:t> Lin Fan In/Out, cable delay only (156ns) </a:t>
            </a:r>
            <a:endParaRPr lang="en-US" sz="1200" dirty="0"/>
          </a:p>
        </p:txBody>
      </p:sp>
      <p:graphicFrame>
        <p:nvGraphicFramePr>
          <p:cNvPr id="10" name="Table 9"/>
          <p:cNvGraphicFramePr>
            <a:graphicFrameLocks noGrp="1"/>
          </p:cNvGraphicFramePr>
          <p:nvPr/>
        </p:nvGraphicFramePr>
        <p:xfrm>
          <a:off x="457200" y="4772722"/>
          <a:ext cx="3612996" cy="822960"/>
        </p:xfrm>
        <a:graphic>
          <a:graphicData uri="http://schemas.openxmlformats.org/drawingml/2006/table">
            <a:tbl>
              <a:tblPr firstRow="1" bandRow="1">
                <a:tableStyleId>{5C22544A-7EE6-4342-B048-85BDC9FD1C3A}</a:tableStyleId>
              </a:tblPr>
              <a:tblGrid>
                <a:gridCol w="1828800"/>
                <a:gridCol w="959005"/>
                <a:gridCol w="825191"/>
              </a:tblGrid>
              <a:tr h="241610">
                <a:tc>
                  <a:txBody>
                    <a:bodyPr/>
                    <a:lstStyle/>
                    <a:p>
                      <a:r>
                        <a:rPr lang="en-US" sz="1200" dirty="0" smtClean="0"/>
                        <a:t>Signal</a:t>
                      </a:r>
                      <a:endParaRPr lang="en-US" sz="1200" dirty="0"/>
                    </a:p>
                  </a:txBody>
                  <a:tcPr/>
                </a:tc>
                <a:tc>
                  <a:txBody>
                    <a:bodyPr/>
                    <a:lstStyle/>
                    <a:p>
                      <a:r>
                        <a:rPr lang="en-US" sz="1200" dirty="0" smtClean="0"/>
                        <a:t>Amplitude</a:t>
                      </a:r>
                      <a:endParaRPr lang="en-US" sz="1200" dirty="0"/>
                    </a:p>
                  </a:txBody>
                  <a:tcPr/>
                </a:tc>
                <a:tc>
                  <a:txBody>
                    <a:bodyPr/>
                    <a:lstStyle/>
                    <a:p>
                      <a:r>
                        <a:rPr lang="en-US" sz="1200" dirty="0" smtClean="0"/>
                        <a:t>Width</a:t>
                      </a:r>
                      <a:endParaRPr lang="en-US" sz="1200" dirty="0"/>
                    </a:p>
                  </a:txBody>
                  <a:tcPr/>
                </a:tc>
              </a:tr>
              <a:tr h="241610">
                <a:tc>
                  <a:txBody>
                    <a:bodyPr/>
                    <a:lstStyle/>
                    <a:p>
                      <a:r>
                        <a:rPr lang="en-US" sz="1200" dirty="0" smtClean="0"/>
                        <a:t>TTL </a:t>
                      </a:r>
                      <a:r>
                        <a:rPr lang="en-US" sz="1200" baseline="0" dirty="0" smtClean="0"/>
                        <a:t> detector signals in S2</a:t>
                      </a:r>
                      <a:endParaRPr lang="en-US" sz="1200" dirty="0"/>
                    </a:p>
                  </a:txBody>
                  <a:tcPr/>
                </a:tc>
                <a:tc>
                  <a:txBody>
                    <a:bodyPr/>
                    <a:lstStyle/>
                    <a:p>
                      <a:r>
                        <a:rPr lang="en-US" sz="1200" dirty="0" smtClean="0"/>
                        <a:t>+5V</a:t>
                      </a:r>
                      <a:endParaRPr lang="en-US" sz="1200" dirty="0"/>
                    </a:p>
                  </a:txBody>
                  <a:tcPr/>
                </a:tc>
                <a:tc>
                  <a:txBody>
                    <a:bodyPr/>
                    <a:lstStyle/>
                    <a:p>
                      <a:r>
                        <a:rPr lang="en-US" sz="1200" dirty="0" smtClean="0"/>
                        <a:t>20ns</a:t>
                      </a:r>
                      <a:endParaRPr lang="en-US" sz="1200" dirty="0"/>
                    </a:p>
                  </a:txBody>
                  <a:tcPr/>
                </a:tc>
              </a:tr>
              <a:tr h="241610">
                <a:tc>
                  <a:txBody>
                    <a:bodyPr/>
                    <a:lstStyle/>
                    <a:p>
                      <a:r>
                        <a:rPr lang="en-US" sz="1200" dirty="0" smtClean="0"/>
                        <a:t>NIM</a:t>
                      </a:r>
                      <a:r>
                        <a:rPr lang="en-US" sz="1200" baseline="0" dirty="0" smtClean="0"/>
                        <a:t> detector signals in S1</a:t>
                      </a:r>
                      <a:endParaRPr lang="en-US" sz="1200" dirty="0"/>
                    </a:p>
                  </a:txBody>
                  <a:tcPr/>
                </a:tc>
                <a:tc>
                  <a:txBody>
                    <a:bodyPr/>
                    <a:lstStyle/>
                    <a:p>
                      <a:r>
                        <a:rPr lang="en-US" sz="1200" dirty="0" smtClean="0"/>
                        <a:t>-0.7V</a:t>
                      </a:r>
                      <a:endParaRPr lang="en-US" sz="1200" dirty="0"/>
                    </a:p>
                  </a:txBody>
                  <a:tcPr/>
                </a:tc>
                <a:tc>
                  <a:txBody>
                    <a:bodyPr/>
                    <a:lstStyle/>
                    <a:p>
                      <a:r>
                        <a:rPr lang="en-US" sz="1200" dirty="0" smtClean="0"/>
                        <a:t>20ns</a:t>
                      </a:r>
                      <a:endParaRPr lang="en-US" sz="1200" dirty="0"/>
                    </a:p>
                  </a:txBody>
                  <a:tcPr/>
                </a:tc>
              </a:tr>
            </a:tbl>
          </a:graphicData>
        </a:graphic>
      </p:graphicFrame>
      <p:sp>
        <p:nvSpPr>
          <p:cNvPr id="11" name="TextBox 10"/>
          <p:cNvSpPr txBox="1"/>
          <p:nvPr/>
        </p:nvSpPr>
        <p:spPr>
          <a:xfrm>
            <a:off x="4070196" y="5174166"/>
            <a:ext cx="4237462" cy="276999"/>
          </a:xfrm>
          <a:prstGeom prst="rect">
            <a:avLst/>
          </a:prstGeom>
          <a:noFill/>
        </p:spPr>
        <p:txBody>
          <a:bodyPr wrap="square" rtlCol="0">
            <a:spAutoFit/>
          </a:bodyPr>
          <a:lstStyle/>
          <a:p>
            <a:r>
              <a:rPr lang="en-US" sz="1200" dirty="0" smtClean="0"/>
              <a:t>From </a:t>
            </a:r>
            <a:r>
              <a:rPr lang="en-US" sz="1200" dirty="0" err="1" smtClean="0"/>
              <a:t>PEPPo</a:t>
            </a:r>
            <a:r>
              <a:rPr lang="en-US" sz="1200" dirty="0" smtClean="0"/>
              <a:t> LVT </a:t>
            </a:r>
            <a:endParaRPr lang="en-US" sz="1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463</TotalTime>
  <Words>381</Words>
  <Application>Microsoft Office PowerPoint</Application>
  <PresentationFormat>On-screen Show (4:3)</PresentationFormat>
  <Paragraphs>122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Helicity Signals Timing</vt:lpstr>
      <vt:lpstr>Scalers / FADC_Int</vt:lpstr>
      <vt:lpstr>Mott Signals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Cabling</dc:title>
  <dc:creator>E</dc:creator>
  <cp:lastModifiedBy>suleiman</cp:lastModifiedBy>
  <cp:revision>156</cp:revision>
  <dcterms:created xsi:type="dcterms:W3CDTF">2012-04-04T17:24:44Z</dcterms:created>
  <dcterms:modified xsi:type="dcterms:W3CDTF">2013-07-18T20:14:21Z</dcterms:modified>
</cp:coreProperties>
</file>