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989" autoAdjust="0"/>
    <p:restoredTop sz="98617" autoAdjust="0"/>
  </p:normalViewPr>
  <p:slideViewPr>
    <p:cSldViewPr snapToGrid="0" snapToObjects="1">
      <p:cViewPr varScale="1">
        <p:scale>
          <a:sx n="80" d="100"/>
          <a:sy n="80" d="100"/>
        </p:scale>
        <p:origin x="-7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452F-51CC-FF42-AA8B-BD9BCA84CACE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184-B8B2-FE41-AD09-F05B6F28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452F-51CC-FF42-AA8B-BD9BCA84CACE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184-B8B2-FE41-AD09-F05B6F28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3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452F-51CC-FF42-AA8B-BD9BCA84CACE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184-B8B2-FE41-AD09-F05B6F28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5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452F-51CC-FF42-AA8B-BD9BCA84CACE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184-B8B2-FE41-AD09-F05B6F28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3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452F-51CC-FF42-AA8B-BD9BCA84CACE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184-B8B2-FE41-AD09-F05B6F28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9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452F-51CC-FF42-AA8B-BD9BCA84CACE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184-B8B2-FE41-AD09-F05B6F28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7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452F-51CC-FF42-AA8B-BD9BCA84CACE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184-B8B2-FE41-AD09-F05B6F28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1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452F-51CC-FF42-AA8B-BD9BCA84CACE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184-B8B2-FE41-AD09-F05B6F28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4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452F-51CC-FF42-AA8B-BD9BCA84CACE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184-B8B2-FE41-AD09-F05B6F28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6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452F-51CC-FF42-AA8B-BD9BCA84CACE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184-B8B2-FE41-AD09-F05B6F28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2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452F-51CC-FF42-AA8B-BD9BCA84CACE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184-B8B2-FE41-AD09-F05B6F28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2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6452F-51CC-FF42-AA8B-BD9BCA84CACE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2F184-B8B2-FE41-AD09-F05B6F28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1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package" Target="../embeddings/Microsoft_Word_Document2.docx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package" Target="../embeddings/Microsoft_Word_Document4.docx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Energy Measurements</a:t>
            </a:r>
            <a:br>
              <a:rPr lang="en-US" dirty="0" smtClean="0"/>
            </a:br>
            <a:r>
              <a:rPr lang="en-US" dirty="0" smtClean="0"/>
              <a:t>for Mott Run II :</a:t>
            </a:r>
            <a:br>
              <a:rPr lang="en-US" dirty="0" smtClean="0"/>
            </a:br>
            <a:r>
              <a:rPr lang="en-US" dirty="0" smtClean="0"/>
              <a:t>Dry run for Bubble 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Joe Grames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419078" y="5616640"/>
            <a:ext cx="2291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March 9, 2016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42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4611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400" dirty="0" smtClean="0"/>
              <a:t>Oct 2015 studied Mott analyzing power vs. beam energy.</a:t>
            </a:r>
          </a:p>
          <a:p>
            <a:pPr marL="342900" indent="-342900" algn="just">
              <a:buFont typeface="Arial"/>
              <a:buChar char="•"/>
            </a:pPr>
            <a:endParaRPr lang="en-US" sz="2400" dirty="0"/>
          </a:p>
          <a:p>
            <a:pPr marL="342900" indent="-342900" algn="just">
              <a:buFont typeface="Arial"/>
              <a:buChar char="•"/>
            </a:pPr>
            <a:r>
              <a:rPr lang="en-US" sz="2400" dirty="0" smtClean="0"/>
              <a:t>Varied beam kinetic energy 4.5-5.3 MeV in 0.2 MeV steps.</a:t>
            </a:r>
          </a:p>
          <a:p>
            <a:pPr marL="342900" indent="-342900" algn="just">
              <a:buFont typeface="Arial"/>
              <a:buChar char="•"/>
            </a:pPr>
            <a:endParaRPr lang="en-US" sz="2400" dirty="0"/>
          </a:p>
          <a:p>
            <a:pPr marL="342900" indent="-342900" algn="just">
              <a:buFont typeface="Arial"/>
              <a:buChar char="•"/>
            </a:pPr>
            <a:r>
              <a:rPr lang="en-US" sz="2400" dirty="0" smtClean="0"/>
              <a:t>Record cavity gradient, Bubble dipole, steering coils, beam positions.</a:t>
            </a:r>
          </a:p>
        </p:txBody>
      </p:sp>
      <p:pic>
        <p:nvPicPr>
          <p:cNvPr id="13" name="Picture 12" descr="MOTT_LAYOU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6" b="12870"/>
          <a:stretch/>
        </p:blipFill>
        <p:spPr>
          <a:xfrm>
            <a:off x="328850" y="2214554"/>
            <a:ext cx="8425350" cy="4532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60144" y="3809837"/>
            <a:ext cx="10214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q </a:t>
            </a:r>
            <a:r>
              <a:rPr lang="en-US" b="1" dirty="0" smtClean="0">
                <a:solidFill>
                  <a:srgbClr val="FF0000"/>
                </a:solidFill>
              </a:rPr>
              <a:t>= 25.0°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9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6977" y="2123455"/>
            <a:ext cx="5486400" cy="4420751"/>
            <a:chOff x="430264" y="1896812"/>
            <a:chExt cx="5486400" cy="4420751"/>
          </a:xfrm>
        </p:grpSpPr>
        <p:pic>
          <p:nvPicPr>
            <p:cNvPr id="3" name="Picture 2" descr="Macintosh HD:Users:grames:Downloads:pvBL.jpe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64" y="2081478"/>
              <a:ext cx="5486400" cy="42360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915456" y="1896812"/>
              <a:ext cx="45445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BL = M</a:t>
              </a:r>
              <a:r>
                <a:rPr lang="en-US" baseline="-25000" dirty="0"/>
                <a:t>0</a:t>
              </a:r>
              <a:r>
                <a:rPr lang="en-US" dirty="0"/>
                <a:t> + M</a:t>
              </a:r>
              <a:r>
                <a:rPr lang="en-US" baseline="-25000" dirty="0"/>
                <a:t>1</a:t>
              </a:r>
              <a:r>
                <a:rPr lang="en-US" dirty="0"/>
                <a:t> P + M</a:t>
              </a:r>
              <a:r>
                <a:rPr lang="en-US" baseline="-25000" dirty="0"/>
                <a:t>2</a:t>
              </a:r>
              <a:r>
                <a:rPr lang="en-US" dirty="0"/>
                <a:t> P</a:t>
              </a:r>
              <a:r>
                <a:rPr lang="en-US" baseline="30000" dirty="0"/>
                <a:t>2</a:t>
              </a:r>
              <a:r>
                <a:rPr lang="en-US" dirty="0"/>
                <a:t> + M</a:t>
              </a:r>
              <a:r>
                <a:rPr lang="en-US" baseline="-25000" dirty="0"/>
                <a:t>3</a:t>
              </a:r>
              <a:r>
                <a:rPr lang="en-US" dirty="0"/>
                <a:t> P</a:t>
              </a:r>
              <a:r>
                <a:rPr lang="en-US" baseline="30000" dirty="0"/>
                <a:t>3</a:t>
              </a:r>
              <a:r>
                <a:rPr lang="en-US" dirty="0"/>
                <a:t> + M</a:t>
              </a:r>
              <a:r>
                <a:rPr lang="en-US" baseline="-25000" dirty="0"/>
                <a:t>4</a:t>
              </a:r>
              <a:r>
                <a:rPr lang="en-US" dirty="0"/>
                <a:t> P</a:t>
              </a:r>
              <a:r>
                <a:rPr lang="en-US" baseline="30000" dirty="0"/>
                <a:t>4</a:t>
              </a:r>
              <a:r>
                <a:rPr lang="en-US" dirty="0"/>
                <a:t> + M</a:t>
              </a:r>
              <a:r>
                <a:rPr lang="en-US" baseline="-25000" dirty="0"/>
                <a:t>5</a:t>
              </a:r>
              <a:r>
                <a:rPr lang="en-US" dirty="0"/>
                <a:t> P</a:t>
              </a:r>
              <a:r>
                <a:rPr lang="en-US" baseline="30000" dirty="0"/>
                <a:t>5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87046" y="2694526"/>
              <a:ext cx="220929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/>
                <a:t>M</a:t>
              </a:r>
              <a:r>
                <a:rPr lang="en-US" sz="1600" baseline="-25000" dirty="0"/>
                <a:t>0</a:t>
              </a:r>
              <a:r>
                <a:rPr lang="en-US" sz="1600" dirty="0"/>
                <a:t> = +4.811</a:t>
              </a:r>
            </a:p>
            <a:p>
              <a:r>
                <a:rPr lang="en-US" sz="1600" dirty="0"/>
                <a:t>M</a:t>
              </a:r>
              <a:r>
                <a:rPr lang="en-US" sz="1600" baseline="-25000" dirty="0"/>
                <a:t>1</a:t>
              </a:r>
              <a:r>
                <a:rPr lang="en-US" sz="1600" dirty="0"/>
                <a:t> = -1416.2</a:t>
              </a:r>
            </a:p>
            <a:p>
              <a:r>
                <a:rPr lang="en-US" sz="1600" dirty="0"/>
                <a:t>M</a:t>
              </a:r>
              <a:r>
                <a:rPr lang="en-US" sz="1600" baseline="-25000" dirty="0"/>
                <a:t>2</a:t>
              </a:r>
              <a:r>
                <a:rPr lang="en-US" sz="1600" dirty="0"/>
                <a:t> = +1.2399</a:t>
              </a:r>
            </a:p>
            <a:p>
              <a:r>
                <a:rPr lang="en-US" sz="1600" dirty="0"/>
                <a:t>M</a:t>
              </a:r>
              <a:r>
                <a:rPr lang="en-US" sz="1600" baseline="-25000" dirty="0"/>
                <a:t>3</a:t>
              </a:r>
              <a:r>
                <a:rPr lang="en-US" sz="1600" dirty="0"/>
                <a:t> = -0.1646</a:t>
              </a:r>
            </a:p>
            <a:p>
              <a:r>
                <a:rPr lang="en-US" sz="1600" dirty="0"/>
                <a:t>M</a:t>
              </a:r>
              <a:r>
                <a:rPr lang="en-US" sz="1600" baseline="-25000" dirty="0"/>
                <a:t>4</a:t>
              </a:r>
              <a:r>
                <a:rPr lang="en-US" sz="1600" dirty="0"/>
                <a:t> = +0.009795</a:t>
              </a:r>
            </a:p>
            <a:p>
              <a:r>
                <a:rPr lang="en-US" sz="1600" dirty="0"/>
                <a:t>M</a:t>
              </a:r>
              <a:r>
                <a:rPr lang="en-US" sz="1600" baseline="-25000" dirty="0"/>
                <a:t>5</a:t>
              </a:r>
              <a:r>
                <a:rPr lang="en-US" sz="1600" dirty="0"/>
                <a:t> = -0.00021257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695526"/>
              </p:ext>
            </p:extLst>
          </p:nvPr>
        </p:nvGraphicFramePr>
        <p:xfrm>
          <a:off x="5337268" y="3592939"/>
          <a:ext cx="3724676" cy="1795780"/>
        </p:xfrm>
        <a:graphic>
          <a:graphicData uri="http://schemas.openxmlformats.org/drawingml/2006/table">
            <a:tbl>
              <a:tblPr/>
              <a:tblGrid>
                <a:gridCol w="931169"/>
                <a:gridCol w="931169"/>
                <a:gridCol w="931169"/>
                <a:gridCol w="931169"/>
              </a:tblGrid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R028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MDL0L02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MV/m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G-cm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MeV/c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MeV/c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7109.57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5.035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7384.34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5.229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7646.01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5.415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7927.59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5.614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8185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5.797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6874" y="218762"/>
            <a:ext cx="8633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400" dirty="0"/>
              <a:t>J. </a:t>
            </a:r>
            <a:r>
              <a:rPr lang="en-US" sz="2400" dirty="0" err="1"/>
              <a:t>Benesh</a:t>
            </a:r>
            <a:r>
              <a:rPr lang="en-US" sz="2400" dirty="0"/>
              <a:t>, </a:t>
            </a:r>
            <a:r>
              <a:rPr lang="en-US" sz="2400" i="1" dirty="0"/>
              <a:t>“A detailed examination of the MDL field map and the TOSCA model of this “5 MeV” dipole”</a:t>
            </a:r>
            <a:r>
              <a:rPr lang="en-US" sz="2400" dirty="0"/>
              <a:t>, JLab-TN-15-017.</a:t>
            </a:r>
            <a:r>
              <a:rPr lang="en-US" sz="2400" dirty="0" smtClean="0">
                <a:effectLst/>
              </a:rPr>
              <a:t> </a:t>
            </a:r>
          </a:p>
          <a:p>
            <a:pPr marL="342900" indent="-342900" algn="just">
              <a:buFont typeface="Arial"/>
              <a:buChar char="•"/>
            </a:pPr>
            <a:endParaRPr lang="en-US" sz="2400" dirty="0"/>
          </a:p>
          <a:p>
            <a:pPr marL="342900" indent="-342900" algn="just">
              <a:buFont typeface="Arial"/>
              <a:buChar char="•"/>
            </a:pPr>
            <a:r>
              <a:rPr lang="en-US" sz="2400" dirty="0" smtClean="0"/>
              <a:t>TN provides model for ideal operation with </a:t>
            </a:r>
            <a:r>
              <a:rPr lang="en-US" sz="2400" dirty="0" err="1" smtClean="0">
                <a:latin typeface="Symbol" charset="2"/>
                <a:cs typeface="Symbol" charset="2"/>
              </a:rPr>
              <a:t>d</a:t>
            </a:r>
            <a:r>
              <a:rPr lang="en-US" sz="2400" dirty="0" err="1" smtClean="0"/>
              <a:t>P</a:t>
            </a:r>
            <a:r>
              <a:rPr lang="en-US" sz="2400" dirty="0" smtClean="0"/>
              <a:t>/</a:t>
            </a:r>
            <a:r>
              <a:rPr lang="en-US" sz="2400" dirty="0"/>
              <a:t>P</a:t>
            </a:r>
            <a:r>
              <a:rPr lang="en-US" sz="2400" dirty="0" smtClean="0"/>
              <a:t> = 0.1%</a:t>
            </a:r>
          </a:p>
        </p:txBody>
      </p:sp>
    </p:spTree>
    <p:extLst>
      <p:ext uri="{BB962C8B-B14F-4D97-AF65-F5344CB8AC3E}">
        <p14:creationId xmlns:p14="http://schemas.microsoft.com/office/powerpoint/2010/main" val="194986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103" y="139382"/>
            <a:ext cx="863381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400" dirty="0" smtClean="0"/>
              <a:t>Magnetic fields other than dipole play important role:</a:t>
            </a:r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 smtClean="0"/>
              <a:t>Stray B</a:t>
            </a:r>
            <a:r>
              <a:rPr lang="en-US" sz="2000" baseline="-25000" dirty="0" smtClean="0"/>
              <a:t>y</a:t>
            </a:r>
            <a:r>
              <a:rPr lang="en-US" sz="2000" dirty="0" smtClean="0"/>
              <a:t> field (red points) from Earth and Ion Pumps</a:t>
            </a:r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 smtClean="0"/>
              <a:t>Distributed mu-metal helps shield beam from stray field</a:t>
            </a:r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 smtClean="0"/>
              <a:t>Steering coils provide distributed point-correction</a:t>
            </a:r>
          </a:p>
          <a:p>
            <a:pPr marL="800100" lvl="1" indent="-342900" algn="just">
              <a:buFont typeface="Courier New"/>
              <a:buChar char="o"/>
            </a:pPr>
            <a:endParaRPr lang="en-US" sz="2000" dirty="0" smtClean="0"/>
          </a:p>
          <a:p>
            <a:pPr marL="342900" indent="-342900" algn="just">
              <a:buFont typeface="Arial"/>
              <a:buChar char="•"/>
            </a:pPr>
            <a:r>
              <a:rPr lang="en-US" sz="2400" dirty="0" smtClean="0"/>
              <a:t>Constructed simple model to track fields</a:t>
            </a:r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 smtClean="0"/>
              <a:t>Plots show trajectories for 4.5-6.5 MeV/c in 0.5 MeV/c increments</a:t>
            </a:r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 smtClean="0"/>
              <a:t>Without steering coils beam is “lost” to pipe wall x=1.75cm</a:t>
            </a:r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 smtClean="0"/>
              <a:t>With steering coils orbit is realistic and quasi-independent of momentum</a:t>
            </a:r>
          </a:p>
        </p:txBody>
      </p:sp>
      <p:pic>
        <p:nvPicPr>
          <p:cNvPr id="6" name="Picture 5" descr="plot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0" y="3280028"/>
            <a:ext cx="4612922" cy="3564126"/>
          </a:xfrm>
          <a:prstGeom prst="rect">
            <a:avLst/>
          </a:prstGeom>
        </p:spPr>
      </p:pic>
      <p:pic>
        <p:nvPicPr>
          <p:cNvPr id="7" name="Picture 6" descr="Macintosh HD:Users:grames:Downloads:plot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013" y="3280028"/>
            <a:ext cx="4616107" cy="35641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04688" y="3261406"/>
            <a:ext cx="4554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With Stray. W</a:t>
            </a:r>
            <a:r>
              <a:rPr lang="en-US" b="1" dirty="0" smtClean="0">
                <a:solidFill>
                  <a:srgbClr val="FF0000"/>
                </a:solidFill>
              </a:rPr>
              <a:t>ithout </a:t>
            </a:r>
            <a:r>
              <a:rPr lang="en-US" b="1" dirty="0">
                <a:solidFill>
                  <a:srgbClr val="FF0000"/>
                </a:solidFill>
              </a:rPr>
              <a:t>Mu-Metal, Steering Coils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5243" y="3263560"/>
            <a:ext cx="3686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With Stray, Mu-Metal, Steering Coils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0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996950"/>
              </p:ext>
            </p:extLst>
          </p:nvPr>
        </p:nvGraphicFramePr>
        <p:xfrm>
          <a:off x="544029" y="4132572"/>
          <a:ext cx="7397313" cy="270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Document" r:id="rId3" imgW="5626100" imgH="2057400" progId="Word.Document.12">
                  <p:embed/>
                </p:oleObj>
              </mc:Choice>
              <mc:Fallback>
                <p:oleObj name="Document" r:id="rId3" imgW="5626100" imgH="2057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029" y="4132572"/>
                        <a:ext cx="7397313" cy="2705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126296" y="26762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267343"/>
              </p:ext>
            </p:extLst>
          </p:nvPr>
        </p:nvGraphicFramePr>
        <p:xfrm>
          <a:off x="595295" y="435989"/>
          <a:ext cx="7394313" cy="2714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Document" r:id="rId5" imgW="5638800" imgH="2070100" progId="Word.Document.12">
                  <p:embed/>
                </p:oleObj>
              </mc:Choice>
              <mc:Fallback>
                <p:oleObj name="Document" r:id="rId5" imgW="5638800" imgH="2070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5295" y="435989"/>
                        <a:ext cx="7394313" cy="2714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09152" y="66657"/>
            <a:ext cx="9034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dirty="0" smtClean="0"/>
              <a:t>Record SRF gradient, steering coils, Bubble dipole and beam positions.</a:t>
            </a:r>
          </a:p>
        </p:txBody>
      </p:sp>
      <p:sp>
        <p:nvSpPr>
          <p:cNvPr id="9" name="Rectangle 8"/>
          <p:cNvSpPr/>
          <p:nvPr/>
        </p:nvSpPr>
        <p:spPr>
          <a:xfrm>
            <a:off x="143173" y="3159853"/>
            <a:ext cx="80249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dirty="0" smtClean="0"/>
              <a:t>Convert recorded beam positions (</a:t>
            </a:r>
            <a:r>
              <a:rPr lang="en-US" i="1" dirty="0" smtClean="0"/>
              <a:t>.XPOS</a:t>
            </a:r>
            <a:r>
              <a:rPr lang="en-US" dirty="0" smtClean="0"/>
              <a:t>) to absolute survey positions (</a:t>
            </a:r>
            <a:r>
              <a:rPr lang="en-US" i="1" dirty="0" smtClean="0"/>
              <a:t>.XCOR</a:t>
            </a:r>
            <a:r>
              <a:rPr lang="en-US" dirty="0" smtClean="0"/>
              <a:t>).</a:t>
            </a:r>
          </a:p>
          <a:p>
            <a:pPr marL="800100" lvl="1" indent="-342900" algn="just">
              <a:buFont typeface="Courier New"/>
              <a:buChar char="o"/>
            </a:pPr>
            <a:r>
              <a:rPr lang="en-US" dirty="0" smtClean="0"/>
              <a:t>Assumed calibration of beam position monitor to </a:t>
            </a:r>
            <a:r>
              <a:rPr lang="en-US" dirty="0" err="1" smtClean="0"/>
              <a:t>quadrupole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= 0.50 mm</a:t>
            </a:r>
          </a:p>
          <a:p>
            <a:pPr marL="800100" lvl="1" indent="-342900" algn="just">
              <a:buFont typeface="Courier New"/>
              <a:buChar char="o"/>
            </a:pPr>
            <a:r>
              <a:rPr lang="en-US" dirty="0" smtClean="0"/>
              <a:t>Assumed survey of </a:t>
            </a:r>
            <a:r>
              <a:rPr lang="en-US" dirty="0" err="1" smtClean="0"/>
              <a:t>quadrupole</a:t>
            </a:r>
            <a:r>
              <a:rPr lang="en-US" dirty="0" smtClean="0"/>
              <a:t> to absolute coordinates 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=0.25 mm</a:t>
            </a:r>
          </a:p>
        </p:txBody>
      </p:sp>
    </p:spTree>
    <p:extLst>
      <p:ext uri="{BB962C8B-B14F-4D97-AF65-F5344CB8AC3E}">
        <p14:creationId xmlns:p14="http://schemas.microsoft.com/office/powerpoint/2010/main" val="306055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0174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Model trajectories using beam positions and propagate uncertainties</a:t>
            </a:r>
            <a:endParaRPr lang="en-US" sz="2400" dirty="0">
              <a:solidFill>
                <a:prstClr val="black"/>
              </a:solidFill>
            </a:endParaRPr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Use 0L BPM’s to constrain orbit and predict beam (X,X’) at dipole MDL0L02</a:t>
            </a:r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Use (X,X’) at dipole and 5D BPM’s to determine how much </a:t>
            </a:r>
            <a:r>
              <a:rPr lang="en-US" sz="2000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q</a:t>
            </a:r>
            <a:r>
              <a:rPr lang="en-US" sz="2000" dirty="0" smtClean="0">
                <a:solidFill>
                  <a:prstClr val="black"/>
                </a:solidFill>
              </a:rPr>
              <a:t> &lt;&gt; 25.0°</a:t>
            </a:r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Correct Jay’s model calculation proportionally : P</a:t>
            </a:r>
            <a:r>
              <a:rPr lang="en-US" sz="2000" baseline="-25000" dirty="0" smtClean="0">
                <a:solidFill>
                  <a:prstClr val="black"/>
                </a:solidFill>
              </a:rPr>
              <a:t>TOSCA</a:t>
            </a:r>
            <a:r>
              <a:rPr lang="en-US" sz="2000" dirty="0" smtClean="0">
                <a:solidFill>
                  <a:prstClr val="black"/>
                </a:solidFill>
              </a:rPr>
              <a:t>(25.0°)</a:t>
            </a:r>
            <a:r>
              <a:rPr lang="en-US" sz="2000" dirty="0" smtClean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>
                <a:solidFill>
                  <a:prstClr val="black"/>
                </a:solidFill>
                <a:sym typeface="Wingdings"/>
              </a:rPr>
              <a:t>[</a:t>
            </a:r>
            <a:r>
              <a:rPr lang="en-US" sz="2000" dirty="0" smtClean="0">
                <a:solidFill>
                  <a:prstClr val="black"/>
                </a:solidFill>
              </a:rPr>
              <a:t>25.0°/(25.0°+</a:t>
            </a:r>
            <a:r>
              <a:rPr lang="en-US" sz="2000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q</a:t>
            </a:r>
            <a:r>
              <a:rPr lang="en-US" sz="2000" dirty="0" smtClean="0">
                <a:solidFill>
                  <a:prstClr val="black"/>
                </a:solidFill>
              </a:rPr>
              <a:t>)]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3" name="Picture 2" descr="Macintosh HD:Users:grames:Downloads:plot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" y="1712380"/>
            <a:ext cx="4614005" cy="3562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Macintosh HD:Users:grames:Downloads:plot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75" y="1712381"/>
            <a:ext cx="4614003" cy="35625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55642" y="1709077"/>
            <a:ext cx="3550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Model of </a:t>
            </a:r>
            <a:r>
              <a:rPr lang="en-US" b="1" dirty="0" err="1" smtClean="0">
                <a:solidFill>
                  <a:srgbClr val="FF0000"/>
                </a:solidFill>
              </a:rPr>
              <a:t>Undeflected</a:t>
            </a:r>
            <a:r>
              <a:rPr lang="en-US" b="1" dirty="0" smtClean="0">
                <a:solidFill>
                  <a:srgbClr val="FF0000"/>
                </a:solidFill>
              </a:rPr>
              <a:t> 0L beam line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8017" y="1705060"/>
            <a:ext cx="3345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Model of Deflected 5D beam line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6501" y="6022688"/>
            <a:ext cx="440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 &lt;</a:t>
            </a:r>
            <a:r>
              <a:rPr lang="en-US" i="1" dirty="0">
                <a:latin typeface="Symbol" charset="2"/>
                <a:cs typeface="Symbol" charset="2"/>
              </a:rPr>
              <a:t>q</a:t>
            </a:r>
            <a:r>
              <a:rPr lang="en-US" i="1" dirty="0"/>
              <a:t>&gt; = 1.311 ± 0.267 </a:t>
            </a:r>
            <a:r>
              <a:rPr lang="en-US" i="1" dirty="0" err="1"/>
              <a:t>mrad</a:t>
            </a:r>
            <a:r>
              <a:rPr lang="en-US" i="1" dirty="0"/>
              <a:t> = 0.0751</a:t>
            </a:r>
            <a:r>
              <a:rPr lang="en-US" dirty="0"/>
              <a:t>°</a:t>
            </a:r>
            <a:r>
              <a:rPr lang="en-US" i="1" dirty="0"/>
              <a:t> ± 0.015</a:t>
            </a:r>
            <a:r>
              <a:rPr lang="en-US" dirty="0"/>
              <a:t>°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441921"/>
            <a:ext cx="8946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Model </a:t>
            </a:r>
            <a:r>
              <a:rPr lang="en-US" sz="2400" dirty="0" smtClean="0">
                <a:solidFill>
                  <a:prstClr val="black"/>
                </a:solidFill>
              </a:rPr>
              <a:t>predicts dipole deflected beam in excess of 25.0</a:t>
            </a:r>
            <a:r>
              <a:rPr lang="en-US" sz="2400" dirty="0" smtClean="0"/>
              <a:t>°</a:t>
            </a:r>
            <a:r>
              <a:rPr lang="en-US" sz="2400" dirty="0" smtClean="0">
                <a:solidFill>
                  <a:prstClr val="black"/>
                </a:solidFill>
              </a:rPr>
              <a:t> by &lt;</a:t>
            </a:r>
            <a:r>
              <a:rPr lang="en-US" sz="2400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q</a:t>
            </a:r>
            <a:r>
              <a:rPr lang="en-US" sz="2400" dirty="0" smtClean="0">
                <a:solidFill>
                  <a:prstClr val="black"/>
                </a:solidFill>
              </a:rPr>
              <a:t>&gt;: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5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837248"/>
              </p:ext>
            </p:extLst>
          </p:nvPr>
        </p:nvGraphicFramePr>
        <p:xfrm>
          <a:off x="437201" y="604639"/>
          <a:ext cx="8046092" cy="1580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Document" r:id="rId3" imgW="5626100" imgH="1104900" progId="Word.Document.12">
                  <p:embed/>
                </p:oleObj>
              </mc:Choice>
              <mc:Fallback>
                <p:oleObj name="Document" r:id="rId3" imgW="5626100" imgH="110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7201" y="604639"/>
                        <a:ext cx="8046092" cy="1580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845552"/>
              </p:ext>
            </p:extLst>
          </p:nvPr>
        </p:nvGraphicFramePr>
        <p:xfrm>
          <a:off x="425861" y="2556052"/>
          <a:ext cx="7555703" cy="2688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Document" r:id="rId5" imgW="5638800" imgH="2006600" progId="Word.Document.12">
                  <p:embed/>
                </p:oleObj>
              </mc:Choice>
              <mc:Fallback>
                <p:oleObj name="Document" r:id="rId5" imgW="5638800" imgH="2006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5861" y="2556052"/>
                        <a:ext cx="7555703" cy="2688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88166" y="134697"/>
            <a:ext cx="8566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Error budget for Mott Run II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826" y="2094387"/>
            <a:ext cx="8566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/>
              <a:buChar char="•"/>
            </a:pPr>
            <a:r>
              <a:rPr lang="en-US" sz="2400" smtClean="0">
                <a:solidFill>
                  <a:prstClr val="black"/>
                </a:solidFill>
              </a:rPr>
              <a:t>Summary for </a:t>
            </a:r>
            <a:r>
              <a:rPr lang="en-US" sz="2400" dirty="0" smtClean="0">
                <a:solidFill>
                  <a:prstClr val="black"/>
                </a:solidFill>
              </a:rPr>
              <a:t>Mott Run II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826" y="5314417"/>
            <a:ext cx="89671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Recommendations for Bubble</a:t>
            </a:r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Shielding helpful, but probably not global solution =&gt; still need model</a:t>
            </a:r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Improve beam position monitoring around (0L) or further from (5D) dipole</a:t>
            </a:r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Greatest “bang for effort” systematic study of model for non-ideal orbits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8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440</Words>
  <Application>Microsoft Office PowerPoint</Application>
  <PresentationFormat>On-screen Show (4:3)</PresentationFormat>
  <Paragraphs>75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Document</vt:lpstr>
      <vt:lpstr>Beam Energy Measurements for Mott Run II : Dry run for Bubble ?  Joe Grames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Energy Measurement for Mott Experiment: Dry Run for Bubble ?</dc:title>
  <dc:creator>Joe Grames</dc:creator>
  <cp:lastModifiedBy>suleiman</cp:lastModifiedBy>
  <cp:revision>19</cp:revision>
  <dcterms:created xsi:type="dcterms:W3CDTF">2016-03-09T12:58:09Z</dcterms:created>
  <dcterms:modified xsi:type="dcterms:W3CDTF">2016-03-09T22:49:15Z</dcterms:modified>
</cp:coreProperties>
</file>