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26" r:id="rId2"/>
    <p:sldId id="521" r:id="rId3"/>
    <p:sldId id="512" r:id="rId4"/>
    <p:sldId id="522" r:id="rId5"/>
    <p:sldId id="429" r:id="rId6"/>
    <p:sldId id="439" r:id="rId7"/>
    <p:sldId id="525" r:id="rId8"/>
    <p:sldId id="524" r:id="rId9"/>
    <p:sldId id="513" r:id="rId10"/>
    <p:sldId id="514" r:id="rId11"/>
    <p:sldId id="517" r:id="rId12"/>
    <p:sldId id="516" r:id="rId13"/>
    <p:sldId id="506" r:id="rId14"/>
    <p:sldId id="523" r:id="rId15"/>
    <p:sldId id="518" r:id="rId16"/>
    <p:sldId id="519" r:id="rId17"/>
    <p:sldId id="520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Development </a:t>
            </a:r>
            <a:r>
              <a:rPr lang="en-US" dirty="0"/>
              <a:t>of High Current Bunched </a:t>
            </a:r>
            <a:r>
              <a:rPr lang="en-US" dirty="0" smtClean="0"/>
              <a:t>Magnetized Electron DC </a:t>
            </a:r>
            <a:r>
              <a:rPr lang="en-US" dirty="0"/>
              <a:t>Photogun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</a:t>
            </a:r>
            <a:r>
              <a:rPr lang="en-US" sz="3200" dirty="0">
                <a:latin typeface="+mj-lt"/>
              </a:rPr>
              <a:t>Collaboration </a:t>
            </a:r>
            <a:r>
              <a:rPr lang="en-US" sz="3200" dirty="0" smtClean="0">
                <a:latin typeface="+mj-lt"/>
              </a:rPr>
              <a:t>Meeting</a:t>
            </a:r>
          </a:p>
          <a:p>
            <a:r>
              <a:rPr lang="en-US" sz="3200" dirty="0" smtClean="0">
                <a:latin typeface="+mj-lt"/>
              </a:rPr>
              <a:t>Fall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434437" y="6275957"/>
            <a:ext cx="22866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7, 2015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</a:t>
            </a:r>
            <a:r>
              <a:rPr lang="en-US" smtClean="0"/>
              <a:t>electron cooler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4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3084395"/>
            <a:ext cx="8316295" cy="808806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</a:t>
            </a:r>
            <a:r>
              <a:rPr lang="en-US" sz="2800" dirty="0" smtClean="0"/>
              <a:t>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at 350 kV and commission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beamline to locate magnets and diagnostics at optimum </a:t>
            </a:r>
            <a:r>
              <a:rPr lang="en-US" dirty="0" smtClean="0"/>
              <a:t>positions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gun solenoid magnet or </a:t>
            </a:r>
            <a:r>
              <a:rPr lang="en-US" dirty="0"/>
              <a:t>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skew quad magnets and </a:t>
            </a:r>
            <a:r>
              <a:rPr lang="en-US" dirty="0" smtClean="0"/>
              <a:t>slits</a:t>
            </a:r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complete hot checkout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Relocate </a:t>
            </a:r>
            <a:r>
              <a:rPr lang="en-US" dirty="0"/>
              <a:t>old CEBAF arc dipole power </a:t>
            </a:r>
            <a:r>
              <a:rPr lang="en-US" dirty="0" smtClean="0"/>
              <a:t>supply to GTS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gun solenoid magnet or 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skew quad magnets and slits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Assemble </a:t>
            </a:r>
            <a:r>
              <a:rPr lang="en-US" dirty="0"/>
              <a:t>new beamline and commission with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Install gun solenoid magnet or Helmholtz </a:t>
            </a:r>
            <a:r>
              <a:rPr lang="en-US" dirty="0" smtClean="0"/>
              <a:t>coil-pair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very high currents magnetized beam 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flat beam with three skew 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Guns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LDRD </a:t>
            </a:r>
            <a:r>
              <a:rPr lang="en-US" sz="3200" dirty="0" smtClean="0"/>
              <a:t>Proposal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Gun R&amp;D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Generation of Magnetized Beam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3200" dirty="0"/>
          </a:p>
          <a:p>
            <a:pPr lvl="1">
              <a:buClrTx/>
            </a:pPr>
            <a:r>
              <a:rPr lang="en-US" sz="2800" dirty="0" smtClean="0"/>
              <a:t>Measurement Plan</a:t>
            </a:r>
          </a:p>
          <a:p>
            <a:pPr lvl="1">
              <a:buClrTx/>
            </a:pPr>
            <a:r>
              <a:rPr lang="en-US" sz="2800" dirty="0" smtClean="0"/>
              <a:t>Simulation Plan</a:t>
            </a:r>
            <a:endParaRPr lang="en-US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7418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924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2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35956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3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182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4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96066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5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41116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6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539373" cy="2895796"/>
            <a:chOff x="137470" y="741341"/>
            <a:chExt cx="8539373" cy="2895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370417" cy="2866980"/>
              <a:chOff x="141905" y="574720"/>
              <a:chExt cx="8370417" cy="286698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Guns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21979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Bunch length: 3 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Bunch </a:t>
            </a:r>
            <a:r>
              <a:rPr lang="en-US" sz="2800" dirty="0" smtClean="0"/>
              <a:t>charge: </a:t>
            </a:r>
            <a:r>
              <a:rPr lang="en-US" sz="2800" dirty="0"/>
              <a:t>0.5 </a:t>
            </a:r>
            <a:r>
              <a:rPr lang="en-US" sz="2800" dirty="0" smtClean="0"/>
              <a:t>nC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LDRD Proposal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182" y="2641461"/>
            <a:ext cx="90348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34189"/>
              </p:ext>
            </p:extLst>
          </p:nvPr>
        </p:nvGraphicFramePr>
        <p:xfrm>
          <a:off x="5936775" y="2464988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182" y="825500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Laboratory </a:t>
            </a:r>
            <a:r>
              <a:rPr lang="en-US" sz="2400" dirty="0"/>
              <a:t>Directed Research and Development (</a:t>
            </a:r>
            <a:r>
              <a:rPr lang="en-US" sz="2400" dirty="0" smtClean="0"/>
              <a:t>LDRD) proposal: </a:t>
            </a:r>
            <a:r>
              <a:rPr lang="en-US" sz="2400" i="1" dirty="0" smtClean="0"/>
              <a:t>“Generation </a:t>
            </a:r>
            <a:r>
              <a:rPr lang="en-US" sz="2400" i="1" dirty="0"/>
              <a:t>and Characterization of Magnetized Bunched Electron Beam </a:t>
            </a:r>
            <a:r>
              <a:rPr lang="en-US" sz="2400" i="1" dirty="0" smtClean="0"/>
              <a:t>from </a:t>
            </a:r>
            <a:r>
              <a:rPr lang="en-US" sz="2400" i="1" dirty="0"/>
              <a:t>DC Photogun for MEIC </a:t>
            </a:r>
            <a:r>
              <a:rPr lang="en-US" sz="2400" i="1" dirty="0" smtClean="0"/>
              <a:t>Cooler” </a:t>
            </a:r>
            <a:r>
              <a:rPr lang="en-US" sz="2400" dirty="0" smtClean="0"/>
              <a:t> was funded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5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MEIC Magnetized Gun R&amp;D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788924" y="1058454"/>
            <a:ext cx="2082120" cy="783346"/>
          </a:xfrm>
          <a:prstGeom prst="wedgeRoundRectCallout">
            <a:avLst>
              <a:gd name="adj1" fmla="val -25256"/>
              <a:gd name="adj2" fmla="val 99058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MEIC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1 – </a:t>
                </a:r>
                <a:r>
                  <a:rPr lang="en-US" sz="2000" dirty="0" smtClean="0"/>
                  <a:t>476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30524</TotalTime>
  <Words>1122</Words>
  <Application>Microsoft Office PowerPoint</Application>
  <PresentationFormat>On-screen Show (4:3)</PresentationFormat>
  <Paragraphs>228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Ops Review 2010</vt:lpstr>
      <vt:lpstr>Equation</vt:lpstr>
      <vt:lpstr>Development of High Current Bunched Magnetized Electron DC Photogun</vt:lpstr>
      <vt:lpstr>Outline</vt:lpstr>
      <vt:lpstr>PowerPoint Presentation</vt:lpstr>
      <vt:lpstr>PowerPoint Presentation</vt:lpstr>
      <vt:lpstr>Magnetized Bunched Electron Beam Requirements</vt:lpstr>
      <vt:lpstr>Magnetized Guns</vt:lpstr>
      <vt:lpstr>LDRD Proposal</vt:lpstr>
      <vt:lpstr>MEIC Magnetized Gun R&amp;D</vt:lpstr>
      <vt:lpstr>PowerPoint Presentation</vt:lpstr>
      <vt:lpstr>Simulation Plan</vt:lpstr>
      <vt:lpstr>Measurement Plan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1564</cp:revision>
  <cp:lastPrinted>2014-01-09T17:51:36Z</cp:lastPrinted>
  <dcterms:created xsi:type="dcterms:W3CDTF">2010-09-20T13:48:43Z</dcterms:created>
  <dcterms:modified xsi:type="dcterms:W3CDTF">2015-10-03T21:41:19Z</dcterms:modified>
</cp:coreProperties>
</file>