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9" r:id="rId4"/>
    <p:sldId id="264" r:id="rId5"/>
    <p:sldId id="275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73" r:id="rId14"/>
    <p:sldId id="269" r:id="rId15"/>
    <p:sldId id="270" r:id="rId16"/>
    <p:sldId id="271" r:id="rId17"/>
    <p:sldId id="274" r:id="rId18"/>
    <p:sldId id="272" r:id="rId19"/>
    <p:sldId id="277" r:id="rId20"/>
    <p:sldId id="278" r:id="rId2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6593"/>
  </p:normalViewPr>
  <p:slideViewPr>
    <p:cSldViewPr snapToGrid="0" snapToObjects="1" showGuides="1">
      <p:cViewPr varScale="1">
        <p:scale>
          <a:sx n="94" d="100"/>
          <a:sy n="94" d="100"/>
        </p:scale>
        <p:origin x="10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99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76CD14-2F76-574F-B227-7156182DE922}" type="datetimeFigureOut">
              <a:rPr lang="en-US" smtClean="0"/>
              <a:t>5/24/17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F6DB8-241A-2F49-941A-E1B06E76B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3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5/24/17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72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17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2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66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41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10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53114-0D40-384A-9E11-76EB88F8D7B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s-IS" smtClean="0"/>
              <a:t>05/24/2017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200" kern="1200" baseline="0">
          <a:solidFill>
            <a:schemeClr val="tx1"/>
          </a:solidFill>
          <a:latin typeface="Calibri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tx1"/>
          </a:solidFill>
          <a:latin typeface="Calibri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 baseline="0">
          <a:solidFill>
            <a:schemeClr val="tx1"/>
          </a:solidFill>
          <a:latin typeface="Calibri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/>
          </a:solidFill>
          <a:latin typeface="Calibri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 baseline="0">
          <a:solidFill>
            <a:schemeClr val="tx1"/>
          </a:solidFill>
          <a:latin typeface="Calibri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 baseline="0">
          <a:solidFill>
            <a:schemeClr val="tx1"/>
          </a:solidFill>
          <a:latin typeface="Calibri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General Particle Tracer (GPT) Simplified Simulations</a:t>
            </a:r>
            <a:endParaRPr lang="en-US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A. </a:t>
            </a:r>
            <a:r>
              <a:rPr lang="en-US" dirty="0" err="1" smtClean="0"/>
              <a:t>Hofler</a:t>
            </a:r>
            <a:endParaRPr lang="en-US" dirty="0" smtClean="0"/>
          </a:p>
          <a:p>
            <a:r>
              <a:rPr lang="en-US" sz="1800" dirty="0" smtClean="0">
                <a:latin typeface="+mj-lt"/>
              </a:rPr>
              <a:t>May 24, 2017</a:t>
            </a:r>
            <a:endParaRPr lang="en-US" sz="1800" dirty="0">
              <a:latin typeface="+mj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Solenoid Focused at Quad </a:t>
            </a:r>
            <a:r>
              <a:rPr lang="en-US" sz="4000" dirty="0" smtClean="0"/>
              <a:t>(Quads On)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600" y="1390992"/>
            <a:ext cx="4049487" cy="28346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176" y="1390992"/>
            <a:ext cx="4049487" cy="28346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729775" y="1796117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5175" y="17952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0116" y="4334201"/>
            <a:ext cx="2127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S2=S3=𝛂</a:t>
            </a:r>
            <a:r>
              <a:rPr lang="en-US" sz="2000" b="1" baseline="-25000" dirty="0" err="1" smtClean="0">
                <a:solidFill>
                  <a:schemeClr val="accent4"/>
                </a:solidFill>
              </a:rPr>
              <a:t>focus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focus</a:t>
            </a:r>
            <a:r>
              <a:rPr lang="en-US" sz="2000" b="1" dirty="0" smtClean="0">
                <a:solidFill>
                  <a:schemeClr val="accent4"/>
                </a:solidFill>
              </a:rPr>
              <a:t>=1.000323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6856" y="4334201"/>
            <a:ext cx="195065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</a:t>
            </a:r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</a:t>
            </a:r>
            <a:r>
              <a:rPr lang="en-US" sz="2000" b="1" dirty="0" smtClean="0">
                <a:solidFill>
                  <a:schemeClr val="accent4"/>
                </a:solidFill>
              </a:rPr>
              <a:t>=1.000047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0" y="1187355"/>
            <a:ext cx="0" cy="4094329"/>
          </a:xfrm>
          <a:prstGeom prst="line">
            <a:avLst/>
          </a:prstGeom>
          <a:ln w="63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9831" y="5546075"/>
            <a:ext cx="4984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Adjusted </a:t>
            </a:r>
            <a:r>
              <a:rPr lang="en-US" sz="2400" dirty="0" smtClean="0">
                <a:solidFill>
                  <a:srgbClr val="00B0F0"/>
                </a:solidFill>
              </a:rPr>
              <a:t>middle solenoid settings (</a:t>
            </a:r>
            <a:r>
              <a:rPr lang="en-US" sz="2400" b="1" dirty="0">
                <a:solidFill>
                  <a:schemeClr val="accent4"/>
                </a:solidFill>
              </a:rPr>
              <a:t>𝛂</a:t>
            </a:r>
            <a:r>
              <a:rPr lang="en-US" sz="2400" dirty="0" smtClean="0">
                <a:solidFill>
                  <a:srgbClr val="00B0F0"/>
                </a:solidFill>
              </a:rPr>
              <a:t>) </a:t>
            </a:r>
            <a:r>
              <a:rPr lang="en-US" sz="2400" dirty="0">
                <a:solidFill>
                  <a:srgbClr val="00B0F0"/>
                </a:solidFill>
              </a:rPr>
              <a:t>to make </a:t>
            </a:r>
            <a:r>
              <a:rPr lang="en-US" sz="2400" dirty="0" err="1" smtClean="0">
                <a:solidFill>
                  <a:srgbClr val="00B0F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00B0F0"/>
                </a:solidFill>
              </a:rPr>
              <a:t>initial</a:t>
            </a:r>
            <a:r>
              <a:rPr lang="en-US" sz="2400" dirty="0" smtClean="0">
                <a:solidFill>
                  <a:srgbClr val="00B0F0"/>
                </a:solidFill>
              </a:rPr>
              <a:t>=</a:t>
            </a:r>
            <a:r>
              <a:rPr lang="en-US" sz="2400" dirty="0" err="1" smtClean="0">
                <a:solidFill>
                  <a:srgbClr val="00B0F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00B0F0"/>
                </a:solidFill>
              </a:rPr>
              <a:t>final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with </a:t>
            </a:r>
            <a:r>
              <a:rPr lang="en-US" sz="2400" dirty="0">
                <a:solidFill>
                  <a:srgbClr val="FF0000"/>
                </a:solidFill>
              </a:rPr>
              <a:t>quad on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57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Solenoid Focused at Quad </a:t>
            </a:r>
            <a:r>
              <a:rPr lang="en-US" sz="4000" dirty="0" smtClean="0"/>
              <a:t>(Quads On)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176" y="884912"/>
            <a:ext cx="4049487" cy="28346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4" name="TextBox 13"/>
          <p:cNvSpPr txBox="1"/>
          <p:nvPr/>
        </p:nvSpPr>
        <p:spPr>
          <a:xfrm>
            <a:off x="1402814" y="1284602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884912"/>
            <a:ext cx="4049485" cy="28346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19800" y="1292170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0" y="970352"/>
            <a:ext cx="0" cy="4096512"/>
          </a:xfrm>
          <a:prstGeom prst="line">
            <a:avLst/>
          </a:prstGeom>
          <a:ln w="63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8337" y="5600667"/>
            <a:ext cx="8027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Adjusted </a:t>
            </a:r>
            <a:r>
              <a:rPr lang="en-US" sz="2400" dirty="0" smtClean="0">
                <a:solidFill>
                  <a:srgbClr val="00B0F0"/>
                </a:solidFill>
              </a:rPr>
              <a:t>outer (</a:t>
            </a:r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Outeri</a:t>
            </a:r>
            <a:r>
              <a:rPr lang="en-US" sz="2400" dirty="0" smtClean="0">
                <a:solidFill>
                  <a:srgbClr val="00B0F0"/>
                </a:solidFill>
              </a:rPr>
              <a:t>) and middle solenoid settings (</a:t>
            </a:r>
            <a:r>
              <a:rPr lang="en-US" sz="2400" b="1" dirty="0" smtClean="0">
                <a:solidFill>
                  <a:schemeClr val="accent4"/>
                </a:solidFill>
              </a:rPr>
              <a:t>𝛂</a:t>
            </a:r>
            <a:r>
              <a:rPr lang="en-US" sz="2400" b="1" baseline="-25000" dirty="0" err="1" smtClean="0">
                <a:solidFill>
                  <a:schemeClr val="accent4"/>
                </a:solidFill>
              </a:rPr>
              <a:t>Outeri</a:t>
            </a:r>
            <a:r>
              <a:rPr lang="en-US" sz="2400" dirty="0" smtClean="0">
                <a:solidFill>
                  <a:srgbClr val="00B0F0"/>
                </a:solidFill>
              </a:rPr>
              <a:t>) </a:t>
            </a:r>
            <a:r>
              <a:rPr lang="en-US" sz="2400" dirty="0">
                <a:solidFill>
                  <a:srgbClr val="00B0F0"/>
                </a:solidFill>
              </a:rPr>
              <a:t>to make </a:t>
            </a:r>
            <a:r>
              <a:rPr lang="en-US" sz="2400" dirty="0" err="1" smtClean="0">
                <a:solidFill>
                  <a:srgbClr val="00B0F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00B0F0"/>
                </a:solidFill>
              </a:rPr>
              <a:t>initial</a:t>
            </a:r>
            <a:r>
              <a:rPr lang="en-US" sz="2400" dirty="0" smtClean="0">
                <a:solidFill>
                  <a:srgbClr val="00B0F0"/>
                </a:solidFill>
              </a:rPr>
              <a:t>=</a:t>
            </a:r>
            <a:r>
              <a:rPr lang="en-US" sz="2400" dirty="0" err="1" smtClean="0">
                <a:solidFill>
                  <a:srgbClr val="00B0F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00B0F0"/>
                </a:solidFill>
              </a:rPr>
              <a:t>middle</a:t>
            </a:r>
            <a:r>
              <a:rPr lang="en-US" sz="2400" dirty="0" smtClean="0">
                <a:solidFill>
                  <a:srgbClr val="00B0F0"/>
                </a:solidFill>
              </a:rPr>
              <a:t>=</a:t>
            </a:r>
            <a:r>
              <a:rPr lang="en-US" sz="2400" dirty="0" err="1" smtClean="0">
                <a:solidFill>
                  <a:srgbClr val="00B0F0"/>
                </a:solidFill>
              </a:rPr>
              <a:t>r</a:t>
            </a:r>
            <a:r>
              <a:rPr lang="en-US" sz="2400" baseline="-25000" dirty="0" err="1" smtClean="0">
                <a:solidFill>
                  <a:srgbClr val="00B0F0"/>
                </a:solidFill>
              </a:rPr>
              <a:t>final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with </a:t>
            </a:r>
            <a:r>
              <a:rPr lang="en-US" sz="2400" dirty="0">
                <a:solidFill>
                  <a:srgbClr val="FF0000"/>
                </a:solidFill>
              </a:rPr>
              <a:t>quad on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8058" y="3597209"/>
            <a:ext cx="28313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000" b="1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=0.0293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Outer1</a:t>
            </a:r>
            <a:r>
              <a:rPr lang="en-US" sz="2000" b="1" dirty="0" smtClean="0"/>
              <a:t>=1.0199925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000" b="1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000" b="1" baseline="-25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Outer1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Outer1</a:t>
            </a:r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Outer1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outer1</a:t>
            </a:r>
            <a:r>
              <a:rPr lang="en-US" sz="2000" b="1" dirty="0" smtClean="0">
                <a:solidFill>
                  <a:schemeClr val="accent4"/>
                </a:solidFill>
              </a:rPr>
              <a:t>=1.000048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59523" y="3597209"/>
            <a:ext cx="3195932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5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000" b="1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=0.0293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Outer1</a:t>
            </a:r>
            <a:r>
              <a:rPr lang="en-US" sz="2000" b="1" dirty="0" smtClean="0"/>
              <a:t>=1.0208109375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000" b="1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Outer2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Outer2</a:t>
            </a:r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Outer2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Outer2</a:t>
            </a:r>
            <a:r>
              <a:rPr lang="en-US" sz="2000" b="1" dirty="0" smtClean="0">
                <a:solidFill>
                  <a:schemeClr val="accent4"/>
                </a:solidFill>
              </a:rPr>
              <a:t>=0.9987236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9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2.5D </a:t>
            </a:r>
            <a:r>
              <a:rPr lang="en-US" dirty="0" err="1" smtClean="0"/>
              <a:t>Fieldmap</a:t>
            </a:r>
            <a:r>
              <a:rPr lang="en-US" dirty="0" smtClean="0"/>
              <a:t> Solenoid Field Extent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6" y="693493"/>
            <a:ext cx="4049485" cy="28346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27" y="693493"/>
            <a:ext cx="4049485" cy="28346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033" y="6100555"/>
            <a:ext cx="7867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Field extent is finite but overlaps between S2 and S3.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5176" y="3401614"/>
            <a:ext cx="4054895" cy="283842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22" y="3401614"/>
            <a:ext cx="4054895" cy="28384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689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Solenoid S1 Only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6973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Solenoid S1 Only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4525" y="5470599"/>
            <a:ext cx="188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1 Cell (S1 and S2)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4392" y="4822253"/>
            <a:ext cx="235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 (S1, S2, S3, S4)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2.5D </a:t>
            </a:r>
            <a:r>
              <a:rPr lang="en-US" dirty="0" err="1" smtClean="0"/>
              <a:t>Fieldmap</a:t>
            </a:r>
            <a:r>
              <a:rPr lang="en-US" dirty="0" smtClean="0"/>
              <a:t> Solenoid Field Extent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258" y="1410869"/>
            <a:ext cx="4049484" cy="28346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033" y="5336275"/>
            <a:ext cx="7867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Shifted Cell 2 0.1 m downstream.</a:t>
            </a:r>
          </a:p>
          <a:p>
            <a:pPr algn="ctr"/>
            <a:r>
              <a:rPr lang="en-US" sz="2400" dirty="0" smtClean="0">
                <a:solidFill>
                  <a:srgbClr val="C00000"/>
                </a:solidFill>
              </a:rPr>
              <a:t>Cell 2 is shifted 0.1 m in following slides.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0221" y="4466318"/>
            <a:ext cx="235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 (S1, S2, S3, S4)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2.5D </a:t>
            </a:r>
            <a:r>
              <a:rPr lang="en-US" sz="2800" dirty="0" err="1"/>
              <a:t>Fieldmap</a:t>
            </a:r>
            <a:r>
              <a:rPr lang="en-US" sz="2800" dirty="0"/>
              <a:t> Solenoid </a:t>
            </a:r>
            <a:r>
              <a:rPr lang="en-US" sz="2800" dirty="0" smtClean="0"/>
              <a:t>Focused at Quad (Quads Off)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2" y="731606"/>
            <a:ext cx="4180114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08" y="731606"/>
            <a:ext cx="4180114" cy="2926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1710"/>
            <a:ext cx="4180114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1624" y="390972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</a:t>
            </a:r>
            <a:r>
              <a:rPr lang="en-US" b="1" dirty="0" err="1" smtClean="0">
                <a:solidFill>
                  <a:srgbClr val="0070C0"/>
                </a:solidFill>
              </a:rPr>
              <a:t>S</a:t>
            </a:r>
            <a:r>
              <a:rPr lang="en-US" b="1" baseline="-25000" dirty="0" err="1" smtClean="0">
                <a:solidFill>
                  <a:srgbClr val="0070C0"/>
                </a:solidFill>
              </a:rPr>
              <a:t>focus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55" y="4516098"/>
            <a:ext cx="3485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</a:rPr>
              <a:t>Step 1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Adjusted solenoid S1</a:t>
            </a:r>
          </a:p>
          <a:p>
            <a:r>
              <a:rPr lang="en-US" sz="2400" dirty="0">
                <a:solidFill>
                  <a:srgbClr val="00B0F0"/>
                </a:solidFill>
              </a:rPr>
              <a:t>t</a:t>
            </a:r>
            <a:r>
              <a:rPr lang="en-US" sz="2400" dirty="0" smtClean="0">
                <a:solidFill>
                  <a:srgbClr val="00B0F0"/>
                </a:solidFill>
              </a:rPr>
              <a:t>o focus at center of Q1 </a:t>
            </a: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0.0293 T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focus</a:t>
            </a:r>
            <a:r>
              <a:rPr lang="en-US" sz="2400" dirty="0" smtClean="0"/>
              <a:t>=1.02276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7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2.5D </a:t>
            </a:r>
            <a:r>
              <a:rPr lang="en-US" sz="2800" dirty="0" err="1"/>
              <a:t>Fieldmap</a:t>
            </a:r>
            <a:r>
              <a:rPr lang="en-US" sz="2800" dirty="0"/>
              <a:t> Solenoid Focused at Quad </a:t>
            </a:r>
            <a:r>
              <a:rPr lang="en-US" sz="2800" dirty="0" smtClean="0"/>
              <a:t>(Quads On)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0440"/>
            <a:ext cx="4180114" cy="292607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8304" y="731520"/>
            <a:ext cx="4180114" cy="292607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184" y="731520"/>
            <a:ext cx="4180114" cy="292607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53" y="4282964"/>
            <a:ext cx="2538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Same solenoid setting as previous slide, </a:t>
            </a:r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focus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1624" y="390972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</a:t>
            </a:r>
            <a:r>
              <a:rPr lang="en-US" b="1" dirty="0" err="1" smtClean="0">
                <a:solidFill>
                  <a:srgbClr val="0070C0"/>
                </a:solidFill>
              </a:rPr>
              <a:t>S</a:t>
            </a:r>
            <a:r>
              <a:rPr lang="en-US" b="1" baseline="-25000" dirty="0" err="1" smtClean="0">
                <a:solidFill>
                  <a:srgbClr val="0070C0"/>
                </a:solidFill>
              </a:rPr>
              <a:t>focus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2.5D </a:t>
            </a:r>
            <a:r>
              <a:rPr lang="en-US" sz="2400" dirty="0" err="1"/>
              <a:t>Fieldmap</a:t>
            </a:r>
            <a:r>
              <a:rPr lang="en-US" sz="2400" dirty="0"/>
              <a:t> Solenoid </a:t>
            </a:r>
            <a:r>
              <a:rPr lang="en-US" sz="2400" dirty="0" smtClean="0"/>
              <a:t>Adjusted </a:t>
            </a:r>
            <a:r>
              <a:rPr lang="en-US" sz="2400" dirty="0" err="1" smtClean="0"/>
              <a:t>r</a:t>
            </a:r>
            <a:r>
              <a:rPr lang="en-US" sz="2400" baseline="-25000" dirty="0" err="1" smtClean="0"/>
              <a:t>initial</a:t>
            </a:r>
            <a:r>
              <a:rPr lang="en-US" sz="2400" dirty="0" smtClean="0"/>
              <a:t>=</a:t>
            </a:r>
            <a:r>
              <a:rPr lang="en-US" sz="2400" dirty="0" err="1" smtClean="0"/>
              <a:t>r</a:t>
            </a:r>
            <a:r>
              <a:rPr lang="en-US" sz="2400" baseline="-25000" dirty="0" err="1" smtClean="0"/>
              <a:t>middle</a:t>
            </a:r>
            <a:r>
              <a:rPr lang="en-US" sz="2400" dirty="0" smtClean="0"/>
              <a:t> (Quads On)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731606"/>
            <a:ext cx="4180114" cy="2926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731606"/>
            <a:ext cx="4180114" cy="2926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0440"/>
            <a:ext cx="4180114" cy="292607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3629" y="3923371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200" y="424457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=S</a:t>
            </a:r>
            <a:r>
              <a:rPr lang="en-US" b="1" baseline="-25000" dirty="0" smtClean="0">
                <a:solidFill>
                  <a:srgbClr val="0070C0"/>
                </a:solidFill>
              </a:rPr>
              <a:t>Cell1a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51" y="3315089"/>
            <a:ext cx="3257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Adjusted </a:t>
            </a:r>
            <a:r>
              <a:rPr lang="en-US" sz="2400" dirty="0">
                <a:solidFill>
                  <a:srgbClr val="00B0F0"/>
                </a:solidFill>
              </a:rPr>
              <a:t>solenoid setting to make 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initial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middle</a:t>
            </a:r>
            <a:r>
              <a:rPr lang="en-US" sz="2400" dirty="0">
                <a:solidFill>
                  <a:srgbClr val="00B0F0"/>
                </a:solidFill>
              </a:rPr>
              <a:t> with </a:t>
            </a:r>
            <a:r>
              <a:rPr lang="en-US" sz="2400" dirty="0">
                <a:solidFill>
                  <a:srgbClr val="FF0000"/>
                </a:solidFill>
              </a:rPr>
              <a:t>quad on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First of 2 Solutions</a:t>
            </a:r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=0.0293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smtClean="0">
                <a:solidFill>
                  <a:srgbClr val="0070C0"/>
                </a:solidFill>
              </a:rPr>
              <a:t>Cell1a</a:t>
            </a:r>
            <a:r>
              <a:rPr lang="en-US" sz="2400" dirty="0" smtClean="0"/>
              <a:t>=1.02251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55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2.5D </a:t>
            </a:r>
            <a:r>
              <a:rPr lang="en-US" sz="2400" dirty="0" err="1"/>
              <a:t>Fieldmap</a:t>
            </a:r>
            <a:r>
              <a:rPr lang="en-US" sz="2400" dirty="0"/>
              <a:t> Solenoid </a:t>
            </a:r>
            <a:r>
              <a:rPr lang="en-US" sz="2400" dirty="0" smtClean="0"/>
              <a:t>Adjusted </a:t>
            </a:r>
            <a:r>
              <a:rPr lang="en-US" sz="2400" dirty="0" err="1" smtClean="0"/>
              <a:t>r</a:t>
            </a:r>
            <a:r>
              <a:rPr lang="en-US" sz="2400" baseline="-25000" dirty="0" err="1" smtClean="0"/>
              <a:t>initial</a:t>
            </a:r>
            <a:r>
              <a:rPr lang="en-US" sz="2400" dirty="0" smtClean="0"/>
              <a:t>=</a:t>
            </a:r>
            <a:r>
              <a:rPr lang="en-US" sz="2400" dirty="0" err="1" smtClean="0"/>
              <a:t>r</a:t>
            </a:r>
            <a:r>
              <a:rPr lang="en-US" sz="2400" baseline="-25000" dirty="0" err="1" smtClean="0"/>
              <a:t>middle</a:t>
            </a:r>
            <a:r>
              <a:rPr lang="en-US" sz="2400" dirty="0" smtClean="0"/>
              <a:t> (Quads On)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5" y="731606"/>
            <a:ext cx="4180112" cy="29260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5" y="731606"/>
            <a:ext cx="4180112" cy="29260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4" y="3520440"/>
            <a:ext cx="4180112" cy="292607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42569" y="4346427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=S</a:t>
            </a:r>
            <a:r>
              <a:rPr lang="en-US" b="1" baseline="-25000" dirty="0" smtClean="0">
                <a:solidFill>
                  <a:srgbClr val="0070C0"/>
                </a:solidFill>
              </a:rPr>
              <a:t>Cell1b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51" y="3315089"/>
            <a:ext cx="32572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Adjusted </a:t>
            </a:r>
            <a:r>
              <a:rPr lang="en-US" sz="2400" dirty="0">
                <a:solidFill>
                  <a:srgbClr val="00B0F0"/>
                </a:solidFill>
              </a:rPr>
              <a:t>solenoid setting to make 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initial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middle</a:t>
            </a:r>
            <a:r>
              <a:rPr lang="en-US" sz="2400" dirty="0">
                <a:solidFill>
                  <a:srgbClr val="00B0F0"/>
                </a:solidFill>
              </a:rPr>
              <a:t> with </a:t>
            </a:r>
            <a:r>
              <a:rPr lang="en-US" sz="2400" dirty="0">
                <a:solidFill>
                  <a:srgbClr val="FF0000"/>
                </a:solidFill>
              </a:rPr>
              <a:t>quad on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Second of 2 Solutions</a:t>
            </a:r>
            <a:endParaRPr lang="en-US" sz="2400" dirty="0">
              <a:solidFill>
                <a:srgbClr val="00B0F0"/>
              </a:solidFill>
            </a:endParaRP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=0.0293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smtClean="0">
                <a:solidFill>
                  <a:srgbClr val="0070C0"/>
                </a:solidFill>
              </a:rPr>
              <a:t>Cell1b</a:t>
            </a:r>
            <a:r>
              <a:rPr lang="en-US" sz="2400" dirty="0" smtClean="0"/>
              <a:t>=1.0233199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7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2.5D </a:t>
            </a:r>
            <a:r>
              <a:rPr lang="en-US" sz="2800" dirty="0" err="1"/>
              <a:t>Fieldmap</a:t>
            </a:r>
            <a:r>
              <a:rPr lang="en-US" sz="2800" dirty="0"/>
              <a:t> Solenoid Focused at Quad </a:t>
            </a:r>
            <a:r>
              <a:rPr lang="en-US" sz="2800" dirty="0" smtClean="0"/>
              <a:t>(Quads On)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601" y="1390992"/>
            <a:ext cx="4049485" cy="28346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177" y="1390992"/>
            <a:ext cx="4049485" cy="283464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729775" y="1796117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5175" y="17952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0116" y="4334201"/>
            <a:ext cx="2127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S2=S3=𝛂</a:t>
            </a:r>
            <a:r>
              <a:rPr lang="en-US" sz="2000" b="1" baseline="-25000" dirty="0" err="1" smtClean="0">
                <a:solidFill>
                  <a:schemeClr val="accent4"/>
                </a:solidFill>
              </a:rPr>
              <a:t>focusa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err="1" smtClean="0">
                <a:solidFill>
                  <a:schemeClr val="accent4"/>
                </a:solidFill>
              </a:rPr>
              <a:t>focusa</a:t>
            </a:r>
            <a:r>
              <a:rPr lang="en-US" sz="2000" b="1" dirty="0" smtClean="0">
                <a:solidFill>
                  <a:schemeClr val="accent4"/>
                </a:solidFill>
              </a:rPr>
              <a:t>=0.99996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6856" y="4334201"/>
            <a:ext cx="213343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S2=S3=𝛂</a:t>
            </a:r>
            <a:r>
              <a:rPr lang="en-US" sz="2000" b="1" baseline="-25000" dirty="0" err="1" smtClean="0">
                <a:solidFill>
                  <a:schemeClr val="accent4"/>
                </a:solidFill>
              </a:rPr>
              <a:t>focusb</a:t>
            </a:r>
            <a:r>
              <a:rPr lang="en-US" sz="2000" b="1" dirty="0" err="1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err="1" smtClean="0">
                <a:solidFill>
                  <a:srgbClr val="0070C0"/>
                </a:solidFill>
              </a:rPr>
              <a:t>focus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err="1" smtClean="0">
                <a:solidFill>
                  <a:schemeClr val="accent4"/>
                </a:solidFill>
              </a:rPr>
              <a:t>focusb</a:t>
            </a:r>
            <a:r>
              <a:rPr lang="en-US" sz="2000" b="1" dirty="0" smtClean="0">
                <a:solidFill>
                  <a:schemeClr val="accent4"/>
                </a:solidFill>
              </a:rPr>
              <a:t>=1.001465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0" y="1187355"/>
            <a:ext cx="0" cy="4094329"/>
          </a:xfrm>
          <a:prstGeom prst="line">
            <a:avLst/>
          </a:prstGeom>
          <a:ln w="63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79831" y="5791739"/>
            <a:ext cx="4984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F0"/>
                </a:solidFill>
              </a:rPr>
              <a:t>Step 3: Two solutions for </a:t>
            </a:r>
            <a:r>
              <a:rPr lang="en-US" sz="2400" b="1" dirty="0" err="1">
                <a:solidFill>
                  <a:srgbClr val="0070C0"/>
                </a:solidFill>
              </a:rPr>
              <a:t>S</a:t>
            </a:r>
            <a:r>
              <a:rPr lang="en-US" sz="2400" b="1" baseline="-25000" dirty="0" err="1">
                <a:solidFill>
                  <a:srgbClr val="0070C0"/>
                </a:solidFill>
              </a:rPr>
              <a:t>focus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2.5D </a:t>
            </a:r>
            <a:r>
              <a:rPr lang="en-US" sz="2800" dirty="0" err="1"/>
              <a:t>Fieldmap</a:t>
            </a:r>
            <a:r>
              <a:rPr lang="en-US" sz="2800" dirty="0"/>
              <a:t> Solenoid Focused at Quad </a:t>
            </a:r>
            <a:r>
              <a:rPr lang="en-US" sz="2800" dirty="0" smtClean="0"/>
              <a:t>(Quads On)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0601" y="1390992"/>
            <a:ext cx="4049485" cy="283463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177" y="1390992"/>
            <a:ext cx="4049485" cy="2834639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1729775" y="1796117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05175" y="17952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30116" y="4334201"/>
            <a:ext cx="21272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Cell1a</a:t>
            </a:r>
            <a:endParaRPr lang="en-US" sz="2000" b="1" dirty="0" smtClean="0"/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Cell1a</a:t>
            </a:r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Cell1a</a:t>
            </a:r>
            <a:endParaRPr lang="en-US" sz="2000" b="1" dirty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Cell1a</a:t>
            </a:r>
            <a:r>
              <a:rPr lang="en-US" sz="2000" b="1" dirty="0" smtClean="0">
                <a:solidFill>
                  <a:schemeClr val="accent4"/>
                </a:solidFill>
              </a:rPr>
              <a:t>=1.000214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36856" y="4334201"/>
            <a:ext cx="213343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S1=S4</a:t>
            </a:r>
            <a:r>
              <a:rPr lang="en-US" sz="2000" b="1" dirty="0" smtClean="0">
                <a:solidFill>
                  <a:srgbClr val="0070C0"/>
                </a:solidFill>
              </a:rPr>
              <a:t>=S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Cell1b</a:t>
            </a:r>
            <a:endParaRPr lang="en-US" sz="2000" b="1" dirty="0" smtClean="0">
              <a:solidFill>
                <a:srgbClr val="00B05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S2=S3=𝛂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Cell1b</a:t>
            </a:r>
            <a:r>
              <a:rPr lang="en-US" sz="2000" b="1" dirty="0" smtClean="0">
                <a:solidFill>
                  <a:srgbClr val="0070C0"/>
                </a:solidFill>
              </a:rPr>
              <a:t>S</a:t>
            </a:r>
            <a:r>
              <a:rPr lang="en-US" sz="2000" b="1" baseline="-25000" dirty="0" smtClean="0">
                <a:solidFill>
                  <a:srgbClr val="0070C0"/>
                </a:solidFill>
              </a:rPr>
              <a:t>Cell1b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chemeClr val="accent4"/>
                </a:solidFill>
              </a:rPr>
              <a:t>𝛂</a:t>
            </a:r>
            <a:r>
              <a:rPr lang="en-US" sz="2000" b="1" baseline="-25000" dirty="0" smtClean="0">
                <a:solidFill>
                  <a:schemeClr val="accent4"/>
                </a:solidFill>
              </a:rPr>
              <a:t>Cell1b</a:t>
            </a:r>
            <a:r>
              <a:rPr lang="en-US" sz="2000" b="1" dirty="0" smtClean="0">
                <a:solidFill>
                  <a:schemeClr val="accent4"/>
                </a:solidFill>
              </a:rPr>
              <a:t>=0.99911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4572000" y="1187355"/>
            <a:ext cx="0" cy="4094329"/>
          </a:xfrm>
          <a:prstGeom prst="line">
            <a:avLst/>
          </a:prstGeom>
          <a:ln w="635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56476" y="5791739"/>
            <a:ext cx="603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B0F0"/>
                </a:solidFill>
              </a:rPr>
              <a:t>Step 4: One solution each for </a:t>
            </a:r>
            <a:r>
              <a:rPr lang="en-US" sz="2400" b="1" dirty="0" smtClean="0">
                <a:solidFill>
                  <a:srgbClr val="0070C0"/>
                </a:solidFill>
              </a:rPr>
              <a:t>S</a:t>
            </a:r>
            <a:r>
              <a:rPr lang="en-US" sz="2400" b="1" baseline="-25000" dirty="0" smtClean="0">
                <a:solidFill>
                  <a:srgbClr val="0070C0"/>
                </a:solidFill>
              </a:rPr>
              <a:t>Cell1a</a:t>
            </a:r>
            <a:r>
              <a:rPr lang="en-US" sz="2400" b="1" dirty="0" smtClean="0">
                <a:solidFill>
                  <a:srgbClr val="00B0F0"/>
                </a:solidFill>
              </a:rPr>
              <a:t> and </a:t>
            </a:r>
            <a:r>
              <a:rPr lang="en-US" sz="2400" b="1" dirty="0" smtClean="0">
                <a:solidFill>
                  <a:srgbClr val="0070C0"/>
                </a:solidFill>
              </a:rPr>
              <a:t>S</a:t>
            </a:r>
            <a:r>
              <a:rPr lang="en-US" sz="2400" b="1" baseline="-25000" dirty="0" smtClean="0">
                <a:solidFill>
                  <a:srgbClr val="0070C0"/>
                </a:solidFill>
              </a:rPr>
              <a:t>Cell1b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2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Summary of Elegant Model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904" y="1600200"/>
            <a:ext cx="38953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Beam characteristics</a:t>
            </a:r>
          </a:p>
          <a:p>
            <a:pPr lvl="1"/>
            <a:r>
              <a:rPr lang="en-US" dirty="0" err="1" smtClean="0"/>
              <a:t>p</a:t>
            </a:r>
            <a:r>
              <a:rPr lang="en-US" baseline="-25000" dirty="0" err="1" smtClean="0"/>
              <a:t>central</a:t>
            </a:r>
            <a:r>
              <a:rPr lang="en-US" dirty="0" smtClean="0"/>
              <a:t>= 1.732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</a:t>
            </a:r>
            <a:r>
              <a:rPr lang="en-US" dirty="0" err="1" smtClean="0"/>
              <a:t>c</a:t>
            </a:r>
            <a:r>
              <a:rPr lang="en-US" dirty="0" smtClean="0"/>
              <a:t> </a:t>
            </a:r>
            <a:r>
              <a:rPr lang="en-US" dirty="0"/>
              <a:t>⇒ </a:t>
            </a:r>
            <a:r>
              <a:rPr lang="en-US" dirty="0" err="1"/>
              <a:t>E</a:t>
            </a:r>
            <a:r>
              <a:rPr lang="en-US" baseline="-25000" dirty="0" err="1" smtClean="0"/>
              <a:t>k</a:t>
            </a:r>
            <a:r>
              <a:rPr lang="en-US" dirty="0" smtClean="0"/>
              <a:t>=507.7 </a:t>
            </a:r>
            <a:r>
              <a:rPr lang="en-US" dirty="0" err="1" smtClean="0"/>
              <a:t>keV</a:t>
            </a:r>
            <a:endParaRPr lang="en-US" dirty="0" smtClean="0"/>
          </a:p>
          <a:p>
            <a:pPr lvl="1"/>
            <a:r>
              <a:rPr lang="en-US" dirty="0" smtClean="0"/>
              <a:t>Q=0.65 </a:t>
            </a:r>
            <a:r>
              <a:rPr lang="en-US" dirty="0" err="1" smtClean="0"/>
              <a:t>nC</a:t>
            </a:r>
            <a:r>
              <a:rPr lang="en-US" dirty="0" smtClean="0"/>
              <a:t> ⇒ 325 mA at 499 MHz</a:t>
            </a:r>
          </a:p>
          <a:p>
            <a:pPr lvl="1"/>
            <a:r>
              <a:rPr lang="en-US" dirty="0" smtClean="0"/>
              <a:t>𝛔</a:t>
            </a:r>
            <a:r>
              <a:rPr lang="en-US" baseline="-25000" dirty="0" err="1" smtClean="0"/>
              <a:t>x,y</a:t>
            </a:r>
            <a:r>
              <a:rPr lang="en-US" dirty="0" smtClean="0"/>
              <a:t>=7 mm</a:t>
            </a:r>
          </a:p>
          <a:p>
            <a:pPr lvl="1"/>
            <a:r>
              <a:rPr lang="en-US" dirty="0" smtClean="0"/>
              <a:t>𝛔</a:t>
            </a:r>
            <a:r>
              <a:rPr lang="en-US" baseline="-25000" dirty="0" smtClean="0"/>
              <a:t>t</a:t>
            </a:r>
            <a:r>
              <a:rPr lang="en-US" dirty="0" smtClean="0"/>
              <a:t>=1.16 </a:t>
            </a:r>
            <a:r>
              <a:rPr lang="en-US" dirty="0" err="1" smtClean="0"/>
              <a:t>ps</a:t>
            </a:r>
            <a:endParaRPr lang="en-US" dirty="0" smtClean="0"/>
          </a:p>
          <a:p>
            <a:pPr lvl="1"/>
            <a:r>
              <a:rPr lang="en-US" dirty="0" smtClean="0"/>
              <a:t>𝛆</a:t>
            </a:r>
            <a:r>
              <a:rPr lang="en-US" baseline="-25000" dirty="0" smtClean="0"/>
              <a:t>n(</a:t>
            </a:r>
            <a:r>
              <a:rPr lang="en-US" baseline="-25000" dirty="0" err="1" smtClean="0"/>
              <a:t>x,y</a:t>
            </a:r>
            <a:r>
              <a:rPr lang="en-US" baseline="-25000" dirty="0" smtClean="0"/>
              <a:t>)</a:t>
            </a:r>
            <a:r>
              <a:rPr lang="en-US" dirty="0" smtClean="0"/>
              <a:t>=1 mm </a:t>
            </a:r>
            <a:r>
              <a:rPr lang="en-US" dirty="0" err="1" smtClean="0"/>
              <a:t>mrad</a:t>
            </a:r>
            <a:endParaRPr lang="en-US" dirty="0"/>
          </a:p>
          <a:p>
            <a:pPr lvl="1"/>
            <a:endParaRPr lang="en-US" dirty="0" smtClean="0"/>
          </a:p>
          <a:p>
            <a:endParaRPr lang="en-US" dirty="0">
              <a:latin typeface="Minio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97719"/>
              </p:ext>
            </p:extLst>
          </p:nvPr>
        </p:nvGraphicFramePr>
        <p:xfrm>
          <a:off x="3848669" y="1600200"/>
          <a:ext cx="5211172" cy="4226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96537"/>
                <a:gridCol w="846161"/>
                <a:gridCol w="1883391"/>
                <a:gridCol w="11850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line element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Length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(cm)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Setting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Center location</a:t>
                      </a:r>
                      <a:r>
                        <a:rPr lang="en-US" baseline="0" dirty="0" smtClean="0"/>
                        <a:t> (m)</a:t>
                      </a:r>
                      <a:endParaRPr lang="en-US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0.0293 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0.1860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Permanent Magnet Quadrupole (PMQ)*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K1=-133333</a:t>
                      </a:r>
                      <a:r>
                        <a:rPr lang="en-US" baseline="0" dirty="0" smtClean="0"/>
                        <a:t> 1/m</a:t>
                      </a:r>
                      <a:r>
                        <a:rPr lang="en-US" baseline="30000" dirty="0" smtClean="0"/>
                        <a:t>2 </a:t>
                      </a:r>
                      <a:r>
                        <a:rPr lang="en-US" dirty="0" smtClean="0"/>
                        <a:t>⇒ -400 T/m*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1.0029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1.8198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2.1918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PMQ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K1=133333</a:t>
                      </a:r>
                      <a:r>
                        <a:rPr lang="en-US" baseline="0" dirty="0" smtClean="0"/>
                        <a:t> 1/m</a:t>
                      </a:r>
                      <a:r>
                        <a:rPr lang="en-US" baseline="30000" dirty="0" smtClean="0"/>
                        <a:t>2 </a:t>
                      </a:r>
                      <a:r>
                        <a:rPr lang="en-US" dirty="0" smtClean="0"/>
                        <a:t>⇒ 400 T/m*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3.0087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3.8256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25340" y="6076218"/>
            <a:ext cx="595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*R. K. Li and P. </a:t>
            </a:r>
            <a:r>
              <a:rPr lang="en-US" dirty="0" err="1" smtClean="0"/>
              <a:t>Musumeci</a:t>
            </a:r>
            <a:r>
              <a:rPr lang="en-US" dirty="0" smtClean="0"/>
              <a:t>, Phys. Rev. Applied </a:t>
            </a:r>
            <a:r>
              <a:rPr lang="en-US" b="1" dirty="0" smtClean="0"/>
              <a:t>2</a:t>
            </a:r>
            <a:r>
              <a:rPr lang="en-US" dirty="0" smtClean="0"/>
              <a:t> 024003 (2014)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Conclusion/Questions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7200" y="1023582"/>
            <a:ext cx="4038600" cy="510258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GPT canned quad and solenoid models behave </a:t>
            </a:r>
            <a:r>
              <a:rPr lang="en-US" dirty="0" smtClean="0"/>
              <a:t>correctly</a:t>
            </a:r>
          </a:p>
          <a:p>
            <a:endParaRPr lang="en-US" dirty="0" smtClean="0"/>
          </a:p>
          <a:p>
            <a:r>
              <a:rPr lang="en-US" dirty="0"/>
              <a:t>Multi-cell system set up is very sensitive to solenoid settings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/>
              <a:t>Canned single-wound solenoid model residual field problematic</a:t>
            </a:r>
          </a:p>
          <a:p>
            <a:pPr lvl="2"/>
            <a:r>
              <a:rPr lang="en-US" dirty="0"/>
              <a:t>Crosstalk between solenoids and quads</a:t>
            </a:r>
          </a:p>
          <a:p>
            <a:pPr lvl="2"/>
            <a:r>
              <a:rPr lang="en-US" dirty="0"/>
              <a:t>Shifting Cell 2 not viable</a:t>
            </a:r>
          </a:p>
          <a:p>
            <a:pPr lvl="1"/>
            <a:r>
              <a:rPr lang="en-US" dirty="0"/>
              <a:t>More realistic cylindrically symmetric single-wound solenoid model exhibits same set up sensitivities despite having finite field extent</a:t>
            </a:r>
          </a:p>
          <a:p>
            <a:pPr lvl="2"/>
            <a:r>
              <a:rPr lang="en-US" dirty="0"/>
              <a:t>Shifting Cell 2 to remove crosstalk did not appreciably change results (</a:t>
            </a:r>
            <a:r>
              <a:rPr lang="en-US" dirty="0" err="1"/>
              <a:t>unshifted</a:t>
            </a:r>
            <a:r>
              <a:rPr lang="en-US" dirty="0"/>
              <a:t> results not provided here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648200" y="1023582"/>
            <a:ext cx="4038600" cy="510258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Single-wound or counter-wound solenoids?</a:t>
            </a:r>
          </a:p>
          <a:p>
            <a:pPr lvl="1"/>
            <a:r>
              <a:rPr lang="en-US" dirty="0"/>
              <a:t>Beam will have net change in orbit with single-wound </a:t>
            </a:r>
            <a:r>
              <a:rPr lang="en-US" dirty="0" smtClean="0"/>
              <a:t>solenoids</a:t>
            </a:r>
          </a:p>
          <a:p>
            <a:pPr lvl="1"/>
            <a:r>
              <a:rPr lang="en-US" dirty="0"/>
              <a:t>Attempted to </a:t>
            </a:r>
            <a:r>
              <a:rPr lang="en-US" dirty="0" smtClean="0"/>
              <a:t>use </a:t>
            </a:r>
            <a:r>
              <a:rPr lang="en-US" dirty="0"/>
              <a:t>3D counter-wound solenoid model (not provided here)</a:t>
            </a:r>
          </a:p>
          <a:p>
            <a:pPr lvl="2"/>
            <a:r>
              <a:rPr lang="en-US" dirty="0"/>
              <a:t>20% increase in solenoid setting to focus beam at quad</a:t>
            </a:r>
          </a:p>
          <a:p>
            <a:pPr lvl="2"/>
            <a:r>
              <a:rPr lang="en-US" dirty="0"/>
              <a:t>Multi-cell set ups did not converge (perhaps with more effort</a:t>
            </a:r>
            <a:r>
              <a:rPr lang="en-US" dirty="0" smtClean="0"/>
              <a:t>?)</a:t>
            </a:r>
          </a:p>
          <a:p>
            <a:pPr lvl="1"/>
            <a:r>
              <a:rPr lang="en-US" smtClean="0"/>
              <a:t>CEBAF </a:t>
            </a:r>
            <a:r>
              <a:rPr lang="en-US" dirty="0" smtClean="0"/>
              <a:t>single- and counter-wound solenoids believed to be capable of focusing 500 </a:t>
            </a:r>
            <a:r>
              <a:rPr lang="en-US" dirty="0" err="1" smtClean="0"/>
              <a:t>keV</a:t>
            </a:r>
            <a:r>
              <a:rPr lang="en-US" dirty="0" smtClean="0"/>
              <a:t> beam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Summary of GPT Model</a:t>
            </a:r>
            <a:endParaRPr lang="en-US" sz="4000" dirty="0">
              <a:latin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55" y="986040"/>
            <a:ext cx="3088945" cy="537031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Analytical magnet models</a:t>
            </a:r>
          </a:p>
          <a:p>
            <a:pPr lvl="1"/>
            <a:r>
              <a:rPr lang="en-US" dirty="0" smtClean="0"/>
              <a:t>Solenoid</a:t>
            </a:r>
          </a:p>
          <a:p>
            <a:pPr lvl="2"/>
            <a:r>
              <a:rPr lang="en-US" dirty="0" smtClean="0"/>
              <a:t>does not remove particles</a:t>
            </a:r>
          </a:p>
          <a:p>
            <a:pPr lvl="2"/>
            <a:r>
              <a:rPr lang="en-US" dirty="0" err="1" smtClean="0"/>
              <a:t>setpoint</a:t>
            </a:r>
            <a:r>
              <a:rPr lang="en-US" dirty="0" smtClean="0"/>
              <a:t> in </a:t>
            </a:r>
            <a:r>
              <a:rPr lang="en-US" dirty="0" err="1" smtClean="0"/>
              <a:t>nI</a:t>
            </a:r>
            <a:r>
              <a:rPr lang="en-US" dirty="0" smtClean="0"/>
              <a:t> (A turns/m)</a:t>
            </a:r>
          </a:p>
          <a:p>
            <a:pPr lvl="1"/>
            <a:r>
              <a:rPr lang="en-US" dirty="0" smtClean="0"/>
              <a:t>Quadrupole</a:t>
            </a:r>
          </a:p>
          <a:p>
            <a:pPr lvl="2"/>
            <a:r>
              <a:rPr lang="en-US" dirty="0" smtClean="0"/>
              <a:t>no fringe fields</a:t>
            </a:r>
          </a:p>
          <a:p>
            <a:pPr lvl="2"/>
            <a:r>
              <a:rPr lang="en-US" dirty="0" smtClean="0"/>
              <a:t>does not remove particles</a:t>
            </a:r>
          </a:p>
          <a:p>
            <a:pPr lvl="2"/>
            <a:r>
              <a:rPr lang="en-US" dirty="0" smtClean="0"/>
              <a:t>Horizontally </a:t>
            </a:r>
            <a:r>
              <a:rPr lang="en-US" dirty="0" err="1" smtClean="0"/>
              <a:t>defocussing</a:t>
            </a:r>
            <a:r>
              <a:rPr lang="en-US" dirty="0" smtClean="0"/>
              <a:t> quad in first cell</a:t>
            </a:r>
          </a:p>
          <a:p>
            <a:r>
              <a:rPr lang="en-US" dirty="0" smtClean="0"/>
              <a:t>Beam characteristics</a:t>
            </a:r>
          </a:p>
          <a:p>
            <a:pPr lvl="1"/>
            <a:r>
              <a:rPr lang="en-US" dirty="0" err="1" smtClean="0"/>
              <a:t>ϒ</a:t>
            </a:r>
            <a:r>
              <a:rPr lang="en-US" dirty="0" smtClean="0"/>
              <a:t>=2</a:t>
            </a:r>
          </a:p>
          <a:p>
            <a:pPr lvl="1"/>
            <a:r>
              <a:rPr lang="en-US" dirty="0" smtClean="0"/>
              <a:t>Line of charge</a:t>
            </a:r>
          </a:p>
          <a:p>
            <a:pPr lvl="2"/>
            <a:r>
              <a:rPr lang="en-US" dirty="0" smtClean="0"/>
              <a:t>21 particles</a:t>
            </a:r>
          </a:p>
          <a:p>
            <a:pPr lvl="2"/>
            <a:r>
              <a:rPr lang="en-US" dirty="0" smtClean="0"/>
              <a:t>Evenly distributed</a:t>
            </a:r>
          </a:p>
          <a:p>
            <a:pPr lvl="2"/>
            <a:r>
              <a:rPr lang="en-US" dirty="0" smtClean="0"/>
              <a:t>1 mm long in +x direction</a:t>
            </a:r>
          </a:p>
          <a:p>
            <a:pPr lvl="2"/>
            <a:r>
              <a:rPr lang="en-US" dirty="0" smtClean="0"/>
              <a:t>(0,0,0) to (1,0,0) mm</a:t>
            </a:r>
          </a:p>
          <a:p>
            <a:r>
              <a:rPr lang="en-US" dirty="0" smtClean="0"/>
              <a:t>Space charge off</a:t>
            </a:r>
          </a:p>
          <a:p>
            <a:endParaRPr lang="en-US" dirty="0">
              <a:latin typeface="Minion Pro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585065"/>
              </p:ext>
            </p:extLst>
          </p:nvPr>
        </p:nvGraphicFramePr>
        <p:xfrm>
          <a:off x="3124200" y="986040"/>
          <a:ext cx="5935641" cy="4216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1322"/>
                <a:gridCol w="832514"/>
                <a:gridCol w="1050877"/>
                <a:gridCol w="1760562"/>
                <a:gridCol w="98036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line element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Length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(cm)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Aperture</a:t>
                      </a:r>
                    </a:p>
                    <a:p>
                      <a:pPr algn="ctr"/>
                      <a:r>
                        <a:rPr lang="en-US" dirty="0" smtClean="0"/>
                        <a:t>(cm)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Attempted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Setting</a:t>
                      </a:r>
                      <a:endParaRPr lang="en-US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Center location</a:t>
                      </a:r>
                      <a:r>
                        <a:rPr lang="en-US" baseline="0" dirty="0" smtClean="0"/>
                        <a:t> (m)</a:t>
                      </a:r>
                      <a:endParaRPr lang="en-US" dirty="0"/>
                    </a:p>
                  </a:txBody>
                  <a:tcPr anchor="b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(S1)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0.0293 T ⇒</a:t>
                      </a:r>
                      <a:r>
                        <a:rPr lang="en-US" baseline="0" dirty="0" smtClean="0"/>
                        <a:t> 34363 A turns/m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PMQ (Q1)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400 T/m*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1.9169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(S2)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 ⇒</a:t>
                      </a:r>
                      <a:r>
                        <a:rPr lang="en-US" baseline="0" dirty="0" smtClean="0"/>
                        <a:t> 34363 A turns/m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2.7338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 (S3)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 ⇒</a:t>
                      </a:r>
                      <a:r>
                        <a:rPr lang="en-US" baseline="0" dirty="0" smtClean="0"/>
                        <a:t> 34363 A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3.1058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PMQ (Q2)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0.6*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0.3*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-400 T/m*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3.9227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 (S4)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0.0293 T ⇒</a:t>
                      </a:r>
                      <a:r>
                        <a:rPr lang="en-US" baseline="0" dirty="0" smtClean="0"/>
                        <a:t> 34363 A turns/m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4.7396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27248" y="6080760"/>
            <a:ext cx="5950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*R. K. Li and P. </a:t>
            </a:r>
            <a:r>
              <a:rPr lang="en-US" dirty="0" err="1" smtClean="0"/>
              <a:t>Musumeci</a:t>
            </a:r>
            <a:r>
              <a:rPr lang="en-US" dirty="0" smtClean="0"/>
              <a:t>, Phys. Rev. Applied </a:t>
            </a:r>
            <a:r>
              <a:rPr lang="en-US" b="1" dirty="0" smtClean="0"/>
              <a:t>2</a:t>
            </a:r>
            <a:r>
              <a:rPr lang="en-US" dirty="0" smtClean="0"/>
              <a:t> 024003 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Solitary Quad Q1 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28800"/>
            <a:ext cx="45720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637" y="5472756"/>
            <a:ext cx="8654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Without focusing the beam at the quad location, particles on the edge of beam will be driven into the beam pipe and not transport through the quad.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3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3582"/>
            <a:ext cx="8229600" cy="51025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100" dirty="0" smtClean="0"/>
              <a:t>For canned and </a:t>
            </a:r>
            <a:r>
              <a:rPr lang="en-US" sz="4100" dirty="0" err="1" smtClean="0"/>
              <a:t>fieldmap</a:t>
            </a:r>
            <a:r>
              <a:rPr lang="en-US" sz="4100" dirty="0" smtClean="0"/>
              <a:t> </a:t>
            </a:r>
            <a:r>
              <a:rPr lang="en-US" sz="4100" dirty="0" err="1" smtClean="0"/>
              <a:t>singlewound</a:t>
            </a:r>
            <a:r>
              <a:rPr lang="en-US" sz="4100" dirty="0" smtClean="0"/>
              <a:t> solenoid models: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Find solenoid setting to focus beam at center of quad</a:t>
            </a:r>
          </a:p>
          <a:p>
            <a:pPr marL="914400" lvl="1" indent="-514350"/>
            <a:r>
              <a:rPr lang="en-US" dirty="0" smtClean="0"/>
              <a:t>All solenoids have same setting with quads off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With quads on, find a solenoid setting for all solenoids that restores the exit orbit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With quads on and focus setting for the outer solenoids, adjust center solenoid setting to restore exit orbit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With quads </a:t>
            </a:r>
            <a:r>
              <a:rPr lang="en-US" dirty="0" smtClean="0"/>
              <a:t>on and </a:t>
            </a:r>
            <a:r>
              <a:rPr lang="en-US" dirty="0" smtClean="0"/>
              <a:t>the solenoid setting from step 2 </a:t>
            </a:r>
            <a:r>
              <a:rPr lang="en-US" dirty="0" smtClean="0"/>
              <a:t>for </a:t>
            </a:r>
            <a:r>
              <a:rPr lang="en-US" dirty="0" smtClean="0"/>
              <a:t>the outer solenoids, </a:t>
            </a:r>
            <a:r>
              <a:rPr lang="en-US" dirty="0"/>
              <a:t>adjust center solenoid setting to restore exit orbit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Optional, with the quads on, find outer and center solenoid settings that </a:t>
            </a:r>
            <a:r>
              <a:rPr lang="en-US" dirty="0" smtClean="0"/>
              <a:t>maintain </a:t>
            </a:r>
            <a:r>
              <a:rPr lang="en-US" dirty="0" smtClean="0"/>
              <a:t>the orbit at the entrance and exit of all cells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75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Canned Solenoid Field Extent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6" y="693493"/>
            <a:ext cx="4049485" cy="283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27" y="693493"/>
            <a:ext cx="4049485" cy="28346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8033" y="6100555"/>
            <a:ext cx="7867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The solenoid is 5 cm long, but </a:t>
            </a:r>
            <a:r>
              <a:rPr lang="en-US" sz="2000" smtClean="0">
                <a:solidFill>
                  <a:srgbClr val="C00000"/>
                </a:solidFill>
              </a:rPr>
              <a:t>the residual field </a:t>
            </a:r>
            <a:r>
              <a:rPr lang="en-US" sz="2000" dirty="0" smtClean="0">
                <a:solidFill>
                  <a:srgbClr val="C00000"/>
                </a:solidFill>
              </a:rPr>
              <a:t>extends much further.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65176" y="3401614"/>
            <a:ext cx="4054895" cy="2838427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22" y="3401614"/>
            <a:ext cx="4054895" cy="2838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6689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Solenoid S1 Only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16973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Solenoid S1 Only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4525" y="5470599"/>
            <a:ext cx="188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1 Cell (S1 and S2)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4392" y="4822253"/>
            <a:ext cx="2359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smtClean="0">
                <a:solidFill>
                  <a:schemeClr val="accent6">
                    <a:lumMod val="75000"/>
                  </a:schemeClr>
                </a:solidFill>
              </a:rPr>
              <a:t> Cells (S1, S2, S3, S4)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Solenoid Focused at Quad (Quads Off)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2" y="731606"/>
            <a:ext cx="4180115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08" y="731606"/>
            <a:ext cx="4180115" cy="2926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1710"/>
            <a:ext cx="4180115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1624" y="390972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</a:t>
            </a:r>
            <a:r>
              <a:rPr lang="en-US" b="1" dirty="0" err="1" smtClean="0">
                <a:solidFill>
                  <a:srgbClr val="0070C0"/>
                </a:solidFill>
              </a:rPr>
              <a:t>S</a:t>
            </a:r>
            <a:r>
              <a:rPr lang="en-US" b="1" baseline="-25000" dirty="0" err="1" smtClean="0">
                <a:solidFill>
                  <a:srgbClr val="0070C0"/>
                </a:solidFill>
              </a:rPr>
              <a:t>focus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155" y="4502450"/>
            <a:ext cx="34850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Step 1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Adjusted solenoid S1</a:t>
            </a:r>
          </a:p>
          <a:p>
            <a:r>
              <a:rPr lang="en-US" sz="2400" dirty="0">
                <a:solidFill>
                  <a:srgbClr val="00B0F0"/>
                </a:solidFill>
              </a:rPr>
              <a:t>t</a:t>
            </a:r>
            <a:r>
              <a:rPr lang="en-US" sz="2400" dirty="0" smtClean="0">
                <a:solidFill>
                  <a:srgbClr val="00B0F0"/>
                </a:solidFill>
              </a:rPr>
              <a:t>o focus at center of Q1 </a:t>
            </a: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0.0293 T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focus</a:t>
            </a:r>
            <a:r>
              <a:rPr lang="en-US" sz="2400" dirty="0" smtClean="0"/>
              <a:t>=1.020171918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Solenoid Focused at Quad </a:t>
            </a:r>
            <a:r>
              <a:rPr lang="en-US" sz="4000" dirty="0" smtClean="0"/>
              <a:t>(Quads On)</a:t>
            </a:r>
            <a:endParaRPr lang="en-US" sz="4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0440"/>
            <a:ext cx="4180114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8304" y="731520"/>
            <a:ext cx="4180114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184" y="731520"/>
            <a:ext cx="4180114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53" y="4282964"/>
            <a:ext cx="2538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Same solenoid setting as previous slide, </a:t>
            </a:r>
            <a:r>
              <a:rPr lang="en-US" sz="2400" dirty="0" err="1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70C0"/>
                </a:solidFill>
              </a:rPr>
              <a:t>focus</a:t>
            </a:r>
            <a:r>
              <a:rPr lang="en-US" sz="2400" dirty="0" smtClean="0">
                <a:solidFill>
                  <a:srgbClr val="00B0F0"/>
                </a:solidFill>
              </a:rPr>
              <a:t>.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51624" y="390972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</a:t>
            </a:r>
            <a:r>
              <a:rPr lang="en-US" b="1" dirty="0" err="1" smtClean="0">
                <a:solidFill>
                  <a:srgbClr val="0070C0"/>
                </a:solidFill>
              </a:rPr>
              <a:t>S</a:t>
            </a:r>
            <a:r>
              <a:rPr lang="en-US" b="1" baseline="-25000" dirty="0" err="1" smtClean="0">
                <a:solidFill>
                  <a:srgbClr val="0070C0"/>
                </a:solidFill>
              </a:rPr>
              <a:t>focus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Solenoid Adjusted </a:t>
            </a:r>
            <a:r>
              <a:rPr lang="en-US" sz="3600" dirty="0" err="1" smtClean="0"/>
              <a:t>r</a:t>
            </a:r>
            <a:r>
              <a:rPr lang="en-US" sz="3600" baseline="-25000" dirty="0" err="1" smtClean="0"/>
              <a:t>initial</a:t>
            </a:r>
            <a:r>
              <a:rPr lang="en-US" sz="3600" dirty="0" smtClean="0"/>
              <a:t>=</a:t>
            </a:r>
            <a:r>
              <a:rPr lang="en-US" sz="3600" dirty="0" err="1" smtClean="0"/>
              <a:t>r</a:t>
            </a:r>
            <a:r>
              <a:rPr lang="en-US" sz="3600" baseline="-25000" dirty="0" err="1" smtClean="0"/>
              <a:t>middle</a:t>
            </a:r>
            <a:r>
              <a:rPr lang="en-US" sz="3600" dirty="0" smtClean="0"/>
              <a:t> (Quads On)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s-IS" smtClean="0"/>
              <a:t>05/24/2017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" y="731606"/>
            <a:ext cx="4180114" cy="29260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4" y="731606"/>
            <a:ext cx="4180114" cy="2926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1943" y="3520440"/>
            <a:ext cx="4180114" cy="2926080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1530505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8261" y="1168309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 Cell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23629" y="3909723"/>
            <a:ext cx="1774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Cells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1624" y="3909723"/>
            <a:ext cx="2058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</a:rPr>
              <a:t>S1=S2=S3=S4</a:t>
            </a:r>
            <a:r>
              <a:rPr lang="en-US" b="1" dirty="0" smtClean="0">
                <a:solidFill>
                  <a:srgbClr val="0070C0"/>
                </a:solidFill>
              </a:rPr>
              <a:t>=S</a:t>
            </a:r>
            <a:r>
              <a:rPr lang="en-US" b="1" baseline="-25000" dirty="0" smtClean="0">
                <a:solidFill>
                  <a:srgbClr val="0070C0"/>
                </a:solidFill>
              </a:rPr>
              <a:t>Cell1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451" y="3205905"/>
            <a:ext cx="32572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Step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Adjusted </a:t>
            </a:r>
            <a:r>
              <a:rPr lang="en-US" sz="2400" dirty="0">
                <a:solidFill>
                  <a:srgbClr val="00B0F0"/>
                </a:solidFill>
              </a:rPr>
              <a:t>solenoid setting to make 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initial</a:t>
            </a:r>
            <a:r>
              <a:rPr lang="en-US" sz="2400" dirty="0">
                <a:solidFill>
                  <a:srgbClr val="00B0F0"/>
                </a:solidFill>
              </a:rPr>
              <a:t>=</a:t>
            </a:r>
            <a:r>
              <a:rPr lang="en-US" sz="2400" dirty="0" err="1">
                <a:solidFill>
                  <a:srgbClr val="00B0F0"/>
                </a:solidFill>
              </a:rPr>
              <a:t>r</a:t>
            </a:r>
            <a:r>
              <a:rPr lang="en-US" sz="2400" baseline="-25000" dirty="0" err="1">
                <a:solidFill>
                  <a:srgbClr val="00B0F0"/>
                </a:solidFill>
              </a:rPr>
              <a:t>middle</a:t>
            </a:r>
            <a:r>
              <a:rPr lang="en-US" sz="2400" dirty="0">
                <a:solidFill>
                  <a:srgbClr val="00B0F0"/>
                </a:solidFill>
              </a:rPr>
              <a:t> with </a:t>
            </a:r>
            <a:r>
              <a:rPr lang="en-US" sz="2400" dirty="0">
                <a:solidFill>
                  <a:srgbClr val="FF0000"/>
                </a:solidFill>
              </a:rPr>
              <a:t>quad on</a:t>
            </a:r>
            <a:r>
              <a:rPr lang="en-US" sz="2400" dirty="0">
                <a:solidFill>
                  <a:srgbClr val="00B0F0"/>
                </a:solidFill>
              </a:rPr>
              <a:t>.</a:t>
            </a:r>
          </a:p>
          <a:p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err="1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=0.0293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70C0"/>
                </a:solidFill>
              </a:rPr>
              <a:t>S</a:t>
            </a:r>
            <a:r>
              <a:rPr lang="en-US" sz="2400" baseline="-25000" dirty="0" smtClean="0">
                <a:solidFill>
                  <a:srgbClr val="0070C0"/>
                </a:solidFill>
              </a:rPr>
              <a:t>Cell1</a:t>
            </a:r>
            <a:r>
              <a:rPr lang="en-US" sz="2400" dirty="0" smtClean="0"/>
              <a:t>=1.0199975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en-US" sz="2400" baseline="-25000" dirty="0" smtClean="0">
                <a:solidFill>
                  <a:schemeClr val="accent2">
                    <a:lumMod val="75000"/>
                  </a:schemeClr>
                </a:solidFill>
              </a:rPr>
              <a:t>design</a:t>
            </a:r>
            <a:endParaRPr lang="en-US" sz="2400" baseline="-25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4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PTInitialSimulations_2017_03_29" id="{C3CE842B-1D5F-034D-B861-9F3529FC79CF}" vid="{D6E40F79-7CAE-F846-A897-CF464FAA6A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912</TotalTime>
  <Words>1139</Words>
  <Application>Microsoft Macintosh PowerPoint</Application>
  <PresentationFormat>On-screen Show (4:3)</PresentationFormat>
  <Paragraphs>295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Minion Pro</vt:lpstr>
      <vt:lpstr>Arial</vt:lpstr>
      <vt:lpstr>JLabPowerpointMain</vt:lpstr>
      <vt:lpstr>General Particle Tracer (GPT) Simplified Simulations</vt:lpstr>
      <vt:lpstr>Summary of Elegant Model</vt:lpstr>
      <vt:lpstr>Summary of GPT Model</vt:lpstr>
      <vt:lpstr>Solitary Quad Q1 On</vt:lpstr>
      <vt:lpstr>Process</vt:lpstr>
      <vt:lpstr>Canned Solenoid Field Extent</vt:lpstr>
      <vt:lpstr>Solenoid Focused at Quad (Quads Off)</vt:lpstr>
      <vt:lpstr>Solenoid Focused at Quad (Quads On)</vt:lpstr>
      <vt:lpstr>Solenoid Adjusted rinitial=rmiddle (Quads On)</vt:lpstr>
      <vt:lpstr>Solenoid Focused at Quad (Quads On)</vt:lpstr>
      <vt:lpstr>Solenoid Focused at Quad (Quads On)</vt:lpstr>
      <vt:lpstr>2.5D Fieldmap Solenoid Field Extent</vt:lpstr>
      <vt:lpstr>2.5D Fieldmap Solenoid Field Extent</vt:lpstr>
      <vt:lpstr>2.5D Fieldmap Solenoid Focused at Quad (Quads Off)</vt:lpstr>
      <vt:lpstr>2.5D Fieldmap Solenoid Focused at Quad (Quads On)</vt:lpstr>
      <vt:lpstr>2.5D Fieldmap Solenoid Adjusted rinitial=rmiddle (Quads On)</vt:lpstr>
      <vt:lpstr>2.5D Fieldmap Solenoid Adjusted rinitial=rmiddle (Quads On)</vt:lpstr>
      <vt:lpstr>2.5D Fieldmap Solenoid Focused at Quad (Quads On)</vt:lpstr>
      <vt:lpstr>2.5D Fieldmap Solenoid Focused at Quad (Quads On)</vt:lpstr>
      <vt:lpstr>Conclusion/Questions</vt:lpstr>
    </vt:vector>
  </TitlesOfParts>
  <Company>Jefferson Lab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Microsoft Office User</cp:lastModifiedBy>
  <cp:revision>122</cp:revision>
  <cp:lastPrinted>2017-03-24T20:52:37Z</cp:lastPrinted>
  <dcterms:created xsi:type="dcterms:W3CDTF">2014-06-23T12:28:26Z</dcterms:created>
  <dcterms:modified xsi:type="dcterms:W3CDTF">2017-05-24T18:55:37Z</dcterms:modified>
</cp:coreProperties>
</file>