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4"/>
  </p:notesMasterIdLst>
  <p:handoutMasterIdLst>
    <p:handoutMasterId r:id="rId55"/>
  </p:handoutMasterIdLst>
  <p:sldIdLst>
    <p:sldId id="256" r:id="rId2"/>
    <p:sldId id="298" r:id="rId3"/>
    <p:sldId id="257" r:id="rId4"/>
    <p:sldId id="406" r:id="rId5"/>
    <p:sldId id="436" r:id="rId6"/>
    <p:sldId id="463" r:id="rId7"/>
    <p:sldId id="258" r:id="rId8"/>
    <p:sldId id="416" r:id="rId9"/>
    <p:sldId id="456" r:id="rId10"/>
    <p:sldId id="395" r:id="rId11"/>
    <p:sldId id="382" r:id="rId12"/>
    <p:sldId id="457" r:id="rId13"/>
    <p:sldId id="302" r:id="rId14"/>
    <p:sldId id="371" r:id="rId15"/>
    <p:sldId id="372" r:id="rId16"/>
    <p:sldId id="373" r:id="rId17"/>
    <p:sldId id="465" r:id="rId18"/>
    <p:sldId id="468" r:id="rId19"/>
    <p:sldId id="469" r:id="rId20"/>
    <p:sldId id="470" r:id="rId21"/>
    <p:sldId id="471" r:id="rId22"/>
    <p:sldId id="466" r:id="rId23"/>
    <p:sldId id="459" r:id="rId24"/>
    <p:sldId id="462" r:id="rId25"/>
    <p:sldId id="412" r:id="rId26"/>
    <p:sldId id="467" r:id="rId27"/>
    <p:sldId id="410" r:id="rId28"/>
    <p:sldId id="378" r:id="rId29"/>
    <p:sldId id="431" r:id="rId30"/>
    <p:sldId id="432" r:id="rId31"/>
    <p:sldId id="430" r:id="rId32"/>
    <p:sldId id="437" r:id="rId33"/>
    <p:sldId id="444" r:id="rId34"/>
    <p:sldId id="445" r:id="rId35"/>
    <p:sldId id="446" r:id="rId36"/>
    <p:sldId id="420" r:id="rId37"/>
    <p:sldId id="447" r:id="rId38"/>
    <p:sldId id="448" r:id="rId39"/>
    <p:sldId id="449" r:id="rId40"/>
    <p:sldId id="452" r:id="rId41"/>
    <p:sldId id="453" r:id="rId42"/>
    <p:sldId id="450" r:id="rId43"/>
    <p:sldId id="454" r:id="rId44"/>
    <p:sldId id="422" r:id="rId45"/>
    <p:sldId id="423" r:id="rId46"/>
    <p:sldId id="424" r:id="rId47"/>
    <p:sldId id="464" r:id="rId48"/>
    <p:sldId id="384" r:id="rId49"/>
    <p:sldId id="394" r:id="rId50"/>
    <p:sldId id="414" r:id="rId51"/>
    <p:sldId id="415" r:id="rId52"/>
    <p:sldId id="458" r:id="rId53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C66D"/>
    <a:srgbClr val="E3DE73"/>
    <a:srgbClr val="ADAF4B"/>
    <a:srgbClr val="EBF00A"/>
    <a:srgbClr val="FACA00"/>
    <a:srgbClr val="7E6600"/>
    <a:srgbClr val="F4750C"/>
    <a:srgbClr val="FFCC00"/>
    <a:srgbClr val="4E63A8"/>
    <a:srgbClr val="000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 autoAdjust="0"/>
    <p:restoredTop sz="96645" autoAdjust="0"/>
  </p:normalViewPr>
  <p:slideViewPr>
    <p:cSldViewPr snapToGrid="0" snapToObjects="1">
      <p:cViewPr>
        <p:scale>
          <a:sx n="80" d="100"/>
          <a:sy n="80" d="100"/>
        </p:scale>
        <p:origin x="-23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Hydrogen
</a:t>
                    </a:r>
                    <a:r>
                      <a:rPr lang="en-US" dirty="0" smtClean="0"/>
                      <a:t>73.9%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Helium
</a:t>
                    </a:r>
                    <a:r>
                      <a:rPr lang="en-US" dirty="0" smtClean="0"/>
                      <a:t>24.0%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</a:t>
                    </a:r>
                    <a:r>
                      <a:rPr lang="en-US" sz="1400" dirty="0" smtClean="0"/>
                      <a:t>1.0%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Carbon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0.5%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0.6%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4" Type="http://schemas.openxmlformats.org/officeDocument/2006/relationships/image" Target="../media/image8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4" Type="http://schemas.openxmlformats.org/officeDocument/2006/relationships/image" Target="../media/image1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7" Type="http://schemas.openxmlformats.org/officeDocument/2006/relationships/image" Target="../media/image78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5/15/2014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5/15/2014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 Also I put the references to all previous experiments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do you think about the table shown in this slide? See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data on slide 44. How did he come up with this small error?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we use linearly polarized gammas, we need also to measure the alpha-carbon angular distributions to separate E1 and E2  contributes.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about right-handed or left-handed circularly polarized gammas? Circularly polarized light is a linear combination of linearly polarized light with a phase phi=90 deg. This is to say we cannot separate E1 and E2 with circularly polarized gammas.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JLab Injector we can produce left-handed or right-handed gammas (our electron beam in linearly polarized).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produce linear polarized gammas, we need to use a crystal radiator.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See paper: Y. Xu et al. on the wiki.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the number of gammas we will have (slide 37), we will need to be insensitive to gamma-rays by at least 1 part in 10^15. I will keep using the factor of 10^11?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writing on the glass.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audio files are from</a:t>
            </a:r>
            <a:r>
              <a:rPr lang="en-US" baseline="0" dirty="0" smtClean="0"/>
              <a:t> </a:t>
            </a:r>
            <a:r>
              <a:rPr lang="en-US" dirty="0" smtClean="0"/>
              <a:t> http://www-coupp.fnal.gov/public/publications/publication.html</a:t>
            </a:r>
          </a:p>
          <a:p>
            <a:r>
              <a:rPr lang="en-US" baseline="0" dirty="0" smtClean="0"/>
              <a:t>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), should be similar to alphas because it is about the energy loss per length in the target.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we talk about neutrons, we only worry about elastic scattering. What about inelastic scattering or neutron absorption? </a:t>
            </a:r>
          </a:p>
          <a:p>
            <a:r>
              <a:rPr lang="en-US" baseline="0" dirty="0" smtClean="0"/>
              <a:t>Neutron inelastic or capture radiative capture reactions are usually smaller than elastic scattering by orders of magnitude.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neutrons are fast, i.e., energy range of few MeV.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a wire in the background of the bubble photo on the left. It was a wire attached to a piezoelectric on</a:t>
            </a:r>
          </a:p>
          <a:p>
            <a:r>
              <a:rPr lang="en-US" baseline="0" dirty="0" smtClean="0"/>
              <a:t>the bottom of the glass for the acoustic signal.  If not this, it was just a thermocouple wire.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it is neutron background that we worry about at HIGS then we can the acoustic signal. At HIGS, we can get more than (</a:t>
            </a:r>
            <a:r>
              <a:rPr lang="en-US" baseline="0" dirty="0" err="1" smtClean="0"/>
              <a:t>g,n</a:t>
            </a:r>
            <a:r>
              <a:rPr lang="en-US" baseline="0" dirty="0" smtClean="0"/>
              <a:t>) produced by the bremsstrahlung.  All photo breakup reactions are possible because of the high energy bremsstrahlung.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N2O rises? But not in C4F10. And why the liquid is cloudy for N2O? What was the buffer liquid?</a:t>
            </a:r>
          </a:p>
          <a:p>
            <a:r>
              <a:rPr lang="en-US" baseline="0" dirty="0" smtClean="0"/>
              <a:t>The bubble is far more buoyant in N2O than C4F10 and rises faster. The buffer liquid is water and we had water absorbed in the N2O, but not in C4F10.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http://en.wikipedia.org/wiki/Nucleosynthesis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baseline="0" dirty="0" smtClean="0"/>
              <a:t> 1-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at low energy is limited by 16O contamination of 12C ion beam.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 have acoustic signal similar to (g,a).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http://en.wikipedia.org/wiki/Nucleosynthesis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What is the expected background from 3-alpha?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dirty="0" smtClean="0"/>
              <a:t> 1- Simultaneous fusion of 3-alpha particles </a:t>
            </a:r>
            <a:r>
              <a:rPr lang="en-US" baseline="0" dirty="0" smtClean="0"/>
              <a:t>has very small probability, the process has to go through 8Be.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Gammas</a:t>
            </a:r>
            <a:r>
              <a:rPr lang="en-US" baseline="0" dirty="0" smtClean="0"/>
              <a:t> from E1 and E2 transitions have the same energy (7.162+0.3 MeV).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32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wmf"/><Relationship Id="rId20" Type="http://schemas.openxmlformats.org/officeDocument/2006/relationships/image" Target="../media/image33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28.wmf"/><Relationship Id="rId19" Type="http://schemas.openxmlformats.org/officeDocument/2006/relationships/oleObject" Target="../embeddings/oleObject13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2.wav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w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2.wmf"/><Relationship Id="rId11" Type="http://schemas.openxmlformats.org/officeDocument/2006/relationships/image" Target="../media/image55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5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59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71.w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68.wmf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0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5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6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69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78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75.wmf"/><Relationship Id="rId1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7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7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76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oleObject" Target="../embeddings/oleObject36.bin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4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8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8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8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6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88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1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oleObject" Target="../embeddings/oleObject47.bin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90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92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oleObject" Target="../embeddings/oleObject52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9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3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95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9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gif"/><Relationship Id="rId5" Type="http://schemas.openxmlformats.org/officeDocument/2006/relationships/image" Target="../media/image107.gif"/><Relationship Id="rId4" Type="http://schemas.openxmlformats.org/officeDocument/2006/relationships/image" Target="../media/image106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13" Type="http://schemas.openxmlformats.org/officeDocument/2006/relationships/oleObject" Target="../embeddings/oleObject60.bin"/><Relationship Id="rId3" Type="http://schemas.openxmlformats.org/officeDocument/2006/relationships/notesSlide" Target="../notesSlides/notesSlide46.xml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1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4.gif"/><Relationship Id="rId11" Type="http://schemas.openxmlformats.org/officeDocument/2006/relationships/oleObject" Target="../embeddings/oleObject59.bin"/><Relationship Id="rId5" Type="http://schemas.openxmlformats.org/officeDocument/2006/relationships/image" Target="../media/image113.gif"/><Relationship Id="rId10" Type="http://schemas.openxmlformats.org/officeDocument/2006/relationships/image" Target="../media/image110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112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gif"/><Relationship Id="rId5" Type="http://schemas.openxmlformats.org/officeDocument/2006/relationships/image" Target="../media/image116.gif"/><Relationship Id="rId4" Type="http://schemas.openxmlformats.org/officeDocument/2006/relationships/image" Target="../media/image115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jp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6.jpeg"/><Relationship Id="rId5" Type="http://schemas.openxmlformats.org/officeDocument/2006/relationships/image" Target="../media/image14.jpeg"/><Relationship Id="rId10" Type="http://schemas.openxmlformats.org/officeDocument/2006/relationships/image" Target="../media/image15.png"/><Relationship Id="rId4" Type="http://schemas.openxmlformats.org/officeDocument/2006/relationships/image" Target="../media/image2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002060"/>
                </a:solidFill>
              </a:rPr>
              <a:t>16</a:t>
            </a:r>
            <a:r>
              <a:rPr lang="en-US" sz="2800" dirty="0" smtClean="0">
                <a:solidFill>
                  <a:srgbClr val="002060"/>
                </a:solidFill>
              </a:rPr>
              <a:t>O(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smtClean="0">
                <a:solidFill>
                  <a:srgbClr val="002060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)</a:t>
            </a:r>
            <a:r>
              <a:rPr lang="en-US" sz="2800" baseline="30000" dirty="0" smtClean="0">
                <a:solidFill>
                  <a:srgbClr val="002060"/>
                </a:solidFill>
              </a:rPr>
              <a:t>12</a:t>
            </a:r>
            <a:r>
              <a:rPr lang="en-US" sz="2800" dirty="0" smtClean="0">
                <a:solidFill>
                  <a:srgbClr val="002060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 </a:t>
            </a:r>
            <a:r>
              <a:rPr lang="en-US" sz="2800" dirty="0">
                <a:solidFill>
                  <a:srgbClr val="2F4D8E"/>
                </a:solidFill>
              </a:rPr>
              <a:t>with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0"/>
            <a:ext cx="4511175" cy="107967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June 04, 2014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961902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Measurements: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or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O)</a:t>
            </a:r>
            <a:r>
              <a:rPr lang="en-US" sz="2000" dirty="0" smtClean="0">
                <a:latin typeface="Symbol" pitchFamily="18" charset="2"/>
              </a:rPr>
              <a:t>g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dk1"/>
                </a:solidFill>
              </a:rPr>
              <a:t>Schürmann</a:t>
            </a:r>
            <a:r>
              <a:rPr lang="en-US" sz="2000" dirty="0" smtClean="0"/>
              <a:t>)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Measurements: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s, BR=0.12%)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414619"/>
              </p:ext>
            </p:extLst>
          </p:nvPr>
        </p:nvGraphicFramePr>
        <p:xfrm>
          <a:off x="3612989" y="2469518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 (?)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7106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36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37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5600"/>
              <a:gd name="adj2" fmla="val -5185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420527"/>
              </p:ext>
            </p:extLst>
          </p:nvPr>
        </p:nvGraphicFramePr>
        <p:xfrm>
          <a:off x="340118" y="4252516"/>
          <a:ext cx="3768744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5074"/>
                <a:gridCol w="1713670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0" lang="en-US" sz="18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tot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688769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3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3042150" y="1133883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23241" y="6071889"/>
            <a:ext cx="2488280" cy="645427"/>
          </a:xfrm>
          <a:prstGeom prst="wedgeRoundRectCallout">
            <a:avLst>
              <a:gd name="adj1" fmla="val -3257"/>
              <a:gd name="adj2" fmla="val -1344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143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144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145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96361"/>
              </p:ext>
            </p:extLst>
          </p:nvPr>
        </p:nvGraphicFramePr>
        <p:xfrm>
          <a:off x="3890097" y="4883396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146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097" y="4883396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34298"/>
              </p:ext>
            </p:extLst>
          </p:nvPr>
        </p:nvGraphicFramePr>
        <p:xfrm>
          <a:off x="328613" y="4008438"/>
          <a:ext cx="30972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147" name="Equation" r:id="rId13" imgW="1879560" imgH="304560" progId="Equation.3">
                  <p:embed/>
                </p:oleObj>
              </mc:Choice>
              <mc:Fallback>
                <p:oleObj name="Equation" r:id="rId13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08438"/>
                        <a:ext cx="309721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148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25975" y="3602972"/>
            <a:ext cx="4318733" cy="505478"/>
            <a:chOff x="4571155" y="4308475"/>
            <a:chExt cx="4318733" cy="505478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0939409"/>
                </p:ext>
              </p:extLst>
            </p:nvPr>
          </p:nvGraphicFramePr>
          <p:xfrm>
            <a:off x="4571155" y="4309128"/>
            <a:ext cx="3627438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149" name="Equation" r:id="rId17" imgW="1638000" imgH="228600" progId="Equation.3">
                    <p:embed/>
                  </p:oleObj>
                </mc:Choice>
                <mc:Fallback>
                  <p:oleObj name="Equation" r:id="rId17" imgW="163800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1155" y="4309128"/>
                          <a:ext cx="3627438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 smtClean="0"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002060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002060"/>
              </a:solidFill>
              <a:latin typeface="Minion Pro"/>
              <a:cs typeface="Minion Pro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83285"/>
              </p:ext>
            </p:extLst>
          </p:nvPr>
        </p:nvGraphicFramePr>
        <p:xfrm>
          <a:off x="307641" y="5036456"/>
          <a:ext cx="2343818" cy="64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150" name="Equation" r:id="rId19" imgW="876240" imgH="241200" progId="Equation.3">
                  <p:embed/>
                </p:oleObj>
              </mc:Choice>
              <mc:Fallback>
                <p:oleObj name="Equation" r:id="rId19" imgW="876240" imgH="24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41" y="5036456"/>
                        <a:ext cx="2343818" cy="64390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726911" y="1441695"/>
            <a:ext cx="4267200" cy="1028700"/>
            <a:chOff x="394" y="221"/>
            <a:chExt cx="2688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394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4" y="234"/>
              <a:ext cx="518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0" y="226"/>
              <a:ext cx="938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(factor of 100) by measuring time reversal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(3.0 cm cell)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Measures total cross section </a:t>
            </a:r>
            <a:r>
              <a:rPr lang="en-US" sz="2000" dirty="0" err="1" smtClean="0">
                <a:latin typeface="Symbol" panose="05050102010706020507" pitchFamily="18" charset="2"/>
                <a:ea typeface="ＭＳ Ｐゴシック" charset="-128"/>
                <a:cs typeface="Arial" charset="0"/>
              </a:rPr>
              <a:t>s</a:t>
            </a:r>
            <a:r>
              <a:rPr lang="en-US" sz="2000" baseline="-25000" dirty="0" err="1" smtClean="0">
                <a:ea typeface="ＭＳ Ｐゴシック" charset="-128"/>
                <a:cs typeface="Arial" charset="0"/>
              </a:rPr>
              <a:t>tot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 (or </a:t>
            </a:r>
            <a:r>
              <a:rPr lang="en-US" sz="2000" dirty="0" err="1" smtClean="0">
                <a:ea typeface="ＭＳ Ｐゴシック" charset="-128"/>
                <a:cs typeface="Arial" charset="0"/>
              </a:rPr>
              <a:t>S</a:t>
            </a:r>
            <a:r>
              <a:rPr lang="en-US" sz="2000" baseline="-25000" dirty="0" err="1" smtClean="0">
                <a:ea typeface="ＭＳ Ｐゴシック" charset="-128"/>
                <a:cs typeface="Arial" charset="0"/>
              </a:rPr>
              <a:t>tot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)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Angle and Detector Efficiency = 100%</a:t>
            </a:r>
          </a:p>
          <a:p>
            <a:pPr eaLnBrk="1" hangingPunct="1"/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284519" y="3036208"/>
            <a:ext cx="3787250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</a:t>
            </a:r>
            <a:r>
              <a:rPr lang="en-US" sz="2400" baseline="30000" dirty="0" smtClean="0"/>
              <a:t>–</a:t>
            </a:r>
            <a:r>
              <a:rPr lang="en-US" sz="2400" baseline="30000" dirty="0" smtClean="0">
                <a:latin typeface="Calibri" charset="0"/>
              </a:rPr>
              <a:t>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at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5442" y="1033152"/>
            <a:ext cx="9149442" cy="5824848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Donald Glaser won </a:t>
            </a:r>
            <a:r>
              <a:rPr lang="en-US" sz="2000" dirty="0"/>
              <a:t>Nobel </a:t>
            </a:r>
            <a:r>
              <a:rPr lang="en-US" sz="2000" dirty="0" smtClean="0"/>
              <a:t>Prize for </a:t>
            </a:r>
            <a:r>
              <a:rPr lang="en-US" sz="2000" dirty="0"/>
              <a:t>inventing chamber to detect </a:t>
            </a:r>
            <a:r>
              <a:rPr lang="en-US" sz="20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Now being used in Dark </a:t>
            </a:r>
            <a:r>
              <a:rPr lang="en-US" sz="2000" dirty="0"/>
              <a:t>Matter </a:t>
            </a:r>
            <a:r>
              <a:rPr lang="en-US" sz="2000" dirty="0" smtClean="0"/>
              <a:t>Search Experiments: COUPP, PICASSO, SIMPLE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Superheat Preparation: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L</a:t>
            </a:r>
            <a:r>
              <a:rPr lang="en-US" sz="1400" dirty="0" smtClean="0"/>
              <a:t>iquid </a:t>
            </a:r>
            <a:r>
              <a:rPr lang="en-US" sz="1400" dirty="0"/>
              <a:t>is pressurized at ambient </a:t>
            </a:r>
            <a:r>
              <a:rPr lang="en-US" sz="1400" dirty="0" smtClean="0"/>
              <a:t>temperature </a:t>
            </a:r>
            <a:r>
              <a:rPr lang="en-US" sz="1400" dirty="0"/>
              <a:t>(1 to 2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T</a:t>
            </a:r>
            <a:r>
              <a:rPr lang="en-US" sz="1400" dirty="0" smtClean="0"/>
              <a:t>hen pressure </a:t>
            </a:r>
            <a:r>
              <a:rPr lang="en-US" sz="1400" dirty="0"/>
              <a:t>is </a:t>
            </a:r>
            <a:r>
              <a:rPr lang="en-US" sz="1400" dirty="0" smtClean="0"/>
              <a:t>kept constant </a:t>
            </a:r>
            <a:r>
              <a:rPr lang="en-US" sz="1400" dirty="0"/>
              <a:t>while </a:t>
            </a:r>
            <a:r>
              <a:rPr lang="en-US" sz="1400" dirty="0" smtClean="0"/>
              <a:t>temperature  is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</a:t>
            </a:r>
            <a:r>
              <a:rPr lang="en-US" sz="1400" dirty="0"/>
              <a:t>increased to above </a:t>
            </a:r>
            <a:r>
              <a:rPr lang="en-US" sz="1400" dirty="0" smtClean="0"/>
              <a:t>boiling </a:t>
            </a:r>
            <a:r>
              <a:rPr lang="en-US" sz="1400" dirty="0"/>
              <a:t>point (2 to 3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F</a:t>
            </a:r>
            <a:r>
              <a:rPr lang="en-US" sz="1400" dirty="0" smtClean="0"/>
              <a:t>inally pressure </a:t>
            </a:r>
            <a:r>
              <a:rPr lang="en-US" sz="1400" dirty="0"/>
              <a:t>is slowly released while </a:t>
            </a:r>
            <a:r>
              <a:rPr lang="en-US" sz="1400" dirty="0" smtClean="0"/>
              <a:t>keeping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temperature </a:t>
            </a:r>
            <a:r>
              <a:rPr lang="en-US" sz="1400" dirty="0"/>
              <a:t>constant (3 to 4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At </a:t>
            </a:r>
            <a:r>
              <a:rPr lang="en-US" sz="1400" dirty="0" smtClean="0"/>
              <a:t>this point (4), still liquid but </a:t>
            </a:r>
            <a:r>
              <a:rPr lang="en-US" sz="1400" dirty="0"/>
              <a:t>now </a:t>
            </a:r>
            <a:r>
              <a:rPr lang="en-US" sz="1400" dirty="0" smtClean="0"/>
              <a:t>superheated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Bubble Formation: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Particle energy loss will induce vaporization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Resultant vapor bubble is observable either </a:t>
            </a:r>
            <a:r>
              <a:rPr lang="en-US" sz="1400" b="1" dirty="0" smtClean="0"/>
              <a:t>visibly</a:t>
            </a:r>
            <a:r>
              <a:rPr lang="en-US" sz="1400" dirty="0" smtClean="0"/>
              <a:t> or </a:t>
            </a:r>
            <a:r>
              <a:rPr lang="en-US" sz="1400" b="1" dirty="0" smtClean="0"/>
              <a:t>audibly</a:t>
            </a:r>
            <a:r>
              <a:rPr lang="en-US" sz="1400" dirty="0" smtClean="0"/>
              <a:t> 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Bubble </a:t>
            </a:r>
            <a:r>
              <a:rPr lang="en-US" sz="1400" dirty="0"/>
              <a:t>growth </a:t>
            </a:r>
            <a:r>
              <a:rPr lang="en-US" sz="1400" dirty="0" smtClean="0"/>
              <a:t>is captured by a digital camera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P</a:t>
            </a:r>
            <a:r>
              <a:rPr lang="en-US" sz="1400" dirty="0" smtClean="0"/>
              <a:t>ressure  is increased (4 </a:t>
            </a:r>
            <a:r>
              <a:rPr lang="en-US" sz="1400" dirty="0"/>
              <a:t>to 3</a:t>
            </a:r>
            <a:r>
              <a:rPr lang="en-US" sz="1400" dirty="0" smtClean="0"/>
              <a:t>) to quench bubble. It takes  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about a second for liquid </a:t>
            </a:r>
            <a:r>
              <a:rPr lang="en-US" sz="1400" dirty="0"/>
              <a:t>to return to a stable </a:t>
            </a:r>
            <a:r>
              <a:rPr lang="en-US" sz="1400" dirty="0" smtClean="0"/>
              <a:t>state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Superheat is restored </a:t>
            </a:r>
            <a:r>
              <a:rPr lang="en-US" sz="1400" dirty="0"/>
              <a:t>by releasing </a:t>
            </a:r>
            <a:r>
              <a:rPr lang="en-US" sz="1400" dirty="0" smtClean="0"/>
              <a:t> pressure </a:t>
            </a:r>
            <a:r>
              <a:rPr lang="en-US" sz="1400" dirty="0"/>
              <a:t>again (3 </a:t>
            </a:r>
            <a:r>
              <a:rPr lang="en-US" sz="1400" dirty="0" smtClean="0"/>
              <a:t>to </a:t>
            </a:r>
            <a:r>
              <a:rPr lang="en-US" sz="1400" dirty="0"/>
              <a:t>4</a:t>
            </a:r>
            <a:r>
              <a:rPr lang="en-US" sz="1400" dirty="0" smtClean="0"/>
              <a:t>), and cycle </a:t>
            </a:r>
            <a:r>
              <a:rPr lang="en-US" sz="1400" dirty="0"/>
              <a:t>is repeated for each </a:t>
            </a:r>
            <a:r>
              <a:rPr lang="en-US" sz="1400" dirty="0" smtClean="0"/>
              <a:t>bubble event </a:t>
            </a:r>
            <a:endParaRPr lang="en-US" sz="1400" dirty="0"/>
          </a:p>
        </p:txBody>
      </p:sp>
      <p:pic>
        <p:nvPicPr>
          <p:cNvPr id="13" name="Picture 12" descr="waterDiagramPath.ai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93601" y="2192636"/>
            <a:ext cx="3950399" cy="30525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66973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626" y="2007274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281656" y="384574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5400000">
            <a:off x="7224506" y="213548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6" y="1601460"/>
            <a:ext cx="7315215" cy="47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1284" y="6350348"/>
            <a:ext cx="4485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Symbol" charset="2"/>
              </a:rPr>
              <a:t>100 Hz Digital Camera:</a:t>
            </a:r>
            <a:r>
              <a:rPr lang="en-US" sz="2400" dirty="0" smtClean="0">
                <a:latin typeface="Symbol" charset="2"/>
                <a:cs typeface="Symbol" charset="2"/>
              </a:rPr>
              <a:t>  D</a:t>
            </a:r>
            <a:r>
              <a:rPr lang="en-US" sz="2400" dirty="0" smtClean="0"/>
              <a:t>t = 10 ms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78312" y="973777"/>
            <a:ext cx="4274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event in C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10</a:t>
            </a:r>
            <a:r>
              <a:rPr lang="en-US" sz="2400" dirty="0"/>
              <a:t> </a:t>
            </a:r>
            <a:r>
              <a:rPr lang="en-US" sz="2400" dirty="0" smtClean="0"/>
              <a:t>at HIGS</a:t>
            </a:r>
            <a:endParaRPr lang="en-US" sz="24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4082" y="6454281"/>
            <a:ext cx="1371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4160" y="644714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Discrimination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37" y="2198955"/>
            <a:ext cx="43481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99769" y="4364572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pic>
        <p:nvPicPr>
          <p:cNvPr id="9" name="alpha_bubb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5164" y="1589355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466173" y="4940136"/>
            <a:ext cx="3607133" cy="1251078"/>
          </a:xfrm>
          <a:prstGeom prst="wedgeRoundRectCallout">
            <a:avLst>
              <a:gd name="adj1" fmla="val -19169"/>
              <a:gd name="adj2" fmla="val -504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400" dirty="0">
                <a:solidFill>
                  <a:prstClr val="black"/>
                </a:solidFill>
              </a:rPr>
              <a:t>Suppress neutron events by 1</a:t>
            </a:r>
            <a:r>
              <a:rPr lang="en-US" sz="2400" dirty="0" smtClean="0">
                <a:solidFill>
                  <a:prstClr val="black"/>
                </a:solidFill>
              </a:rPr>
              <a:t>00 using </a:t>
            </a:r>
            <a:r>
              <a:rPr lang="en-US" sz="2400" dirty="0">
                <a:solidFill>
                  <a:prstClr val="black"/>
                </a:solidFill>
              </a:rPr>
              <a:t>acoustic signal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pic>
        <p:nvPicPr>
          <p:cNvPr id="12" name="neutron_bubb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374" y="1589355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539964" y="950026"/>
            <a:ext cx="1533342" cy="439387"/>
          </a:xfrm>
          <a:prstGeom prst="wedgeRoundRectCallout">
            <a:avLst>
              <a:gd name="adj1" fmla="val -30902"/>
              <a:gd name="adj2" fmla="val 10343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Higher Pitch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041023"/>
            <a:ext cx="50232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  <a:cs typeface="Symbol" charset="2"/>
              </a:rPr>
              <a:t>Bubble growth produces an audible click which is recorded by piezo-electric transducers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Neutron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aseline="30000" dirty="0" smtClean="0">
                <a:solidFill>
                  <a:prstClr val="black"/>
                </a:solidFill>
              </a:rPr>
              <a:t>17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O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  <a:cs typeface="Symbol" charset="2"/>
              </a:rPr>
              <a:t>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eutron</a:t>
            </a:r>
            <a:r>
              <a:rPr lang="en-US" dirty="0" smtClean="0">
                <a:solidFill>
                  <a:prstClr val="black"/>
                </a:solidFill>
              </a:rPr>
              <a:t>–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nucleus </a:t>
            </a:r>
            <a:r>
              <a:rPr lang="en-US" dirty="0">
                <a:solidFill>
                  <a:prstClr val="black"/>
                </a:solidFill>
                <a:cs typeface="Symbol" charset="2"/>
              </a:rPr>
              <a:t>elastic 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scattering:</a:t>
            </a:r>
            <a:r>
              <a:rPr lang="en-US" dirty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O(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n,n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), 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N(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n,n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 </a:t>
            </a:r>
          </a:p>
          <a:p>
            <a:pPr lvl="1"/>
            <a:r>
              <a:rPr lang="en-US" sz="2400" u="sng" dirty="0" smtClean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O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N will generate a single bubble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Alpha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16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12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  <a:endParaRPr lang="en-US" dirty="0">
              <a:solidFill>
                <a:prstClr val="black"/>
              </a:solidFill>
            </a:endParaRP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17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13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18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14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</a:p>
          <a:p>
            <a:pPr lvl="1"/>
            <a:r>
              <a:rPr lang="en-US" sz="2400" u="sng" dirty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12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13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will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generate a 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combined multi-bubble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9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786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0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-rays generated by Compton backscattering of free-electron-laser (FEL) light from high-energy electron beam bunches </a:t>
            </a:r>
            <a:endParaRPr lang="en-US" sz="2400" baseline="-25000" dirty="0">
              <a:solidFill>
                <a:prstClr val="black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658984" y="3995661"/>
            <a:ext cx="1413510" cy="630164"/>
          </a:xfrm>
          <a:prstGeom prst="wedgeRoundRectCallout">
            <a:avLst>
              <a:gd name="adj1" fmla="val 5685"/>
              <a:gd name="adj2" fmla="val 16247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Chamber location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5143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647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3600" baseline="30000" dirty="0" smtClean="0">
                <a:solidFill>
                  <a:srgbClr val="2F4D8E"/>
                </a:solidFill>
              </a:rPr>
              <a:t>19</a:t>
            </a:r>
            <a:r>
              <a:rPr lang="en-US" sz="3600" dirty="0" smtClean="0">
                <a:solidFill>
                  <a:srgbClr val="2F4D8E"/>
                </a:solidFill>
              </a:rPr>
              <a:t>F(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)</a:t>
            </a:r>
            <a:r>
              <a:rPr lang="en-US" sz="3600" baseline="30000" dirty="0" smtClean="0">
                <a:solidFill>
                  <a:srgbClr val="2F4D8E"/>
                </a:solidFill>
              </a:rPr>
              <a:t>15</a:t>
            </a:r>
            <a:r>
              <a:rPr lang="en-US" sz="3600" dirty="0" smtClean="0">
                <a:solidFill>
                  <a:srgbClr val="2F4D8E"/>
                </a:solidFill>
              </a:rPr>
              <a:t>N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22222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22222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C</a:t>
            </a:r>
            <a:r>
              <a:rPr lang="en-US" sz="3200" baseline="-25000" dirty="0" smtClean="0">
                <a:solidFill>
                  <a:prstClr val="black"/>
                </a:solidFill>
              </a:rPr>
              <a:t>4</a:t>
            </a:r>
            <a:r>
              <a:rPr lang="en-US" sz="3200" dirty="0" smtClean="0">
                <a:solidFill>
                  <a:prstClr val="black"/>
                </a:solidFill>
              </a:rPr>
              <a:t>F</a:t>
            </a:r>
            <a:r>
              <a:rPr lang="en-US" sz="3200" baseline="-25000" dirty="0" smtClean="0">
                <a:solidFill>
                  <a:prstClr val="black"/>
                </a:solidFill>
              </a:rPr>
              <a:t>10</a:t>
            </a:r>
            <a:r>
              <a:rPr lang="en-US" sz="3200" dirty="0" smtClean="0">
                <a:solidFill>
                  <a:prstClr val="black"/>
                </a:solidFill>
              </a:rPr>
              <a:t> Bubble Chamber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T </a:t>
            </a:r>
            <a:r>
              <a:rPr lang="en-US" sz="2800" dirty="0">
                <a:solidFill>
                  <a:prstClr val="black"/>
                </a:solidFill>
              </a:rPr>
              <a:t>= </a:t>
            </a:r>
            <a:r>
              <a:rPr lang="en-US" sz="2800" dirty="0" smtClean="0">
                <a:solidFill>
                  <a:prstClr val="black"/>
                </a:solidFill>
              </a:rPr>
              <a:t>30˚</a:t>
            </a:r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P = 3 atm</a:t>
            </a:r>
            <a:endParaRPr lang="en-US" sz="2800" baseline="-25000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61933" y="4155059"/>
            <a:ext cx="2933326" cy="2566416"/>
            <a:chOff x="5206191" y="4155059"/>
            <a:chExt cx="2933326" cy="2566416"/>
          </a:xfrm>
        </p:grpSpPr>
        <p:pic>
          <p:nvPicPr>
            <p:cNvPr id="9" name="Picture 15" descr="detectorACADblue.jpg"/>
            <p:cNvPicPr>
              <a:picLocks noChangeAspect="1"/>
            </p:cNvPicPr>
            <p:nvPr/>
          </p:nvPicPr>
          <p:blipFill>
            <a:blip r:embed="rId6" cstate="print"/>
            <a:srcRect r="8952"/>
            <a:stretch>
              <a:fillRect/>
            </a:stretch>
          </p:blipFill>
          <p:spPr bwMode="auto">
            <a:xfrm>
              <a:off x="5206191" y="4155059"/>
              <a:ext cx="2933326" cy="256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5955320" y="4570557"/>
              <a:ext cx="1875693" cy="9854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7695283" y="4570557"/>
              <a:ext cx="135731" cy="7885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86756" y="3970392"/>
            <a:ext cx="144871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</a:rPr>
              <a:t>2 </a:t>
            </a:r>
            <a:r>
              <a:rPr lang="en-US" sz="2400" dirty="0" smtClean="0">
                <a:solidFill>
                  <a:prstClr val="black"/>
                </a:solidFill>
              </a:rPr>
              <a:t>Fast Digital </a:t>
            </a:r>
            <a:r>
              <a:rPr lang="en-US" sz="2400" dirty="0">
                <a:solidFill>
                  <a:prstClr val="black"/>
                </a:solidFill>
              </a:rPr>
              <a:t>C</a:t>
            </a:r>
            <a:r>
              <a:rPr lang="en-US" sz="2400" dirty="0" smtClean="0">
                <a:solidFill>
                  <a:prstClr val="black"/>
                </a:solidFill>
              </a:rPr>
              <a:t>ameras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6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2607" y="1868057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851538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1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72167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12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51515"/>
                </a:solidFill>
              </a:rPr>
              <a:t>Electron Beam Energy:  400 MeV</a:t>
            </a:r>
          </a:p>
          <a:p>
            <a:r>
              <a:rPr lang="en-US" sz="2400" dirty="0">
                <a:solidFill>
                  <a:srgbClr val="151515"/>
                </a:solidFill>
              </a:rPr>
              <a:t>Electron Beam Current:  41 mA</a:t>
            </a:r>
          </a:p>
          <a:p>
            <a:r>
              <a:rPr lang="en-US" sz="2400" dirty="0">
                <a:solidFill>
                  <a:srgbClr val="151515"/>
                </a:solidFill>
              </a:rPr>
              <a:t>Interaction Length: 35 m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2478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964276" y="1560286"/>
            <a:ext cx="4056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(when coupled with large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cross sections at high energies)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97" y="3486150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38745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 (Laughing Gas) Bubble Chamber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173529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7493" y="2590020"/>
            <a:ext cx="3442593" cy="3749021"/>
            <a:chOff x="122237" y="2871615"/>
            <a:chExt cx="3442593" cy="3749021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871615"/>
              <a:ext cx="3415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</a:rPr>
                <a:t>F</a:t>
              </a:r>
              <a:r>
                <a:rPr lang="en-US" sz="2400" dirty="0" smtClean="0">
                  <a:solidFill>
                    <a:prstClr val="black"/>
                  </a:solidFill>
                </a:rPr>
                <a:t>irst </a:t>
              </a:r>
              <a:r>
                <a:rPr lang="en-US" sz="2400" dirty="0" err="1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>
                  <a:solidFill>
                    <a:prstClr val="black"/>
                  </a:solidFill>
                </a:rPr>
                <a:t>+O</a:t>
              </a:r>
              <a:r>
                <a:rPr lang="en-US" sz="2400" dirty="0" smtClean="0">
                  <a:solidFill>
                    <a:prstClr val="black"/>
                  </a:solidFill>
                </a:rPr>
                <a:t>→α+C bubble</a:t>
              </a:r>
            </a:p>
            <a:p>
              <a:pPr algn="ctr"/>
              <a:r>
                <a:rPr lang="en-US" sz="2400" dirty="0" smtClean="0">
                  <a:solidFill>
                    <a:prstClr val="black"/>
                  </a:solidFill>
                </a:rPr>
                <a:t>HIGS, April 2013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301278" y="121929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8" y="4277742"/>
            <a:ext cx="1865376" cy="2487168"/>
          </a:xfrm>
          <a:prstGeom prst="rect">
            <a:avLst/>
          </a:prstGeom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56" y="4588638"/>
            <a:ext cx="2487168" cy="1865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3347" y="1173529"/>
            <a:ext cx="3764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prstClr val="black"/>
                </a:solidFill>
              </a:rPr>
              <a:t>T </a:t>
            </a:r>
            <a:r>
              <a:rPr lang="en-US" sz="2800" dirty="0">
                <a:solidFill>
                  <a:prstClr val="black"/>
                </a:solidFill>
              </a:rPr>
              <a:t>= </a:t>
            </a:r>
            <a:r>
              <a:rPr lang="en-US" sz="2800" dirty="0" smtClean="0">
                <a:solidFill>
                  <a:prstClr val="black"/>
                </a:solidFill>
              </a:rPr>
              <a:t>-5˚</a:t>
            </a:r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P = 60 atm</a:t>
            </a:r>
            <a:endParaRPr lang="en-US" sz="2800" baseline="-25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6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1214947"/>
            <a:ext cx="46307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 smtClean="0"/>
              <a:t>For bubble formation, particle </a:t>
            </a:r>
            <a:r>
              <a:rPr lang="en-US" sz="2000" dirty="0"/>
              <a:t>must be over thresholds in both </a:t>
            </a:r>
            <a:r>
              <a:rPr lang="en-US" sz="2000" b="1" dirty="0"/>
              <a:t>E </a:t>
            </a:r>
            <a:r>
              <a:rPr lang="en-US" sz="2000" dirty="0" smtClean="0"/>
              <a:t>and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</a:t>
            </a:r>
            <a:r>
              <a:rPr lang="en-US" sz="2000" b="1" dirty="0" smtClean="0"/>
              <a:t>/dx</a:t>
            </a: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marL="514350" indent="-514350">
              <a:buFont typeface="+mj-lt"/>
              <a:buAutoNum type="romanUcPeriod"/>
            </a:pPr>
            <a:r>
              <a:rPr lang="en-US" sz="2000" dirty="0" smtClean="0"/>
              <a:t>Only bubbles with </a:t>
            </a:r>
            <a:r>
              <a:rPr lang="en-US" sz="2000" dirty="0"/>
              <a:t>r &gt;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</a:t>
            </a:r>
            <a:r>
              <a:rPr lang="en-US" sz="2000" dirty="0"/>
              <a:t>grow </a:t>
            </a:r>
            <a:r>
              <a:rPr lang="en-US" sz="2000" dirty="0" smtClean="0"/>
              <a:t>to be macroscopic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lvl="1"/>
            <a:r>
              <a:rPr lang="en-US" sz="2000" i="1" dirty="0" smtClean="0"/>
              <a:t>	s</a:t>
            </a:r>
            <a:r>
              <a:rPr lang="en-US" sz="2000" dirty="0" smtClean="0"/>
              <a:t>: Surface tension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marL="514350" indent="-514350">
              <a:buFont typeface="+mj-lt"/>
              <a:buAutoNum type="romanUcPeriod"/>
            </a:pPr>
            <a:r>
              <a:rPr lang="en-US" sz="2000" dirty="0"/>
              <a:t>B</a:t>
            </a:r>
            <a:r>
              <a:rPr lang="en-US" sz="2000" dirty="0" smtClean="0"/>
              <a:t>ubble requires minimum deposited energy (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) </a:t>
            </a:r>
            <a:r>
              <a:rPr lang="en-US" sz="2000" dirty="0"/>
              <a:t>within </a:t>
            </a:r>
            <a:r>
              <a:rPr lang="en-US" sz="2000" dirty="0" smtClean="0"/>
              <a:t>minimum distance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(=</a:t>
            </a:r>
            <a:r>
              <a:rPr lang="en-US" sz="2000" dirty="0" err="1" smtClean="0"/>
              <a:t>aR</a:t>
            </a:r>
            <a:r>
              <a:rPr lang="en-US" sz="2000" baseline="-25000" dirty="0" err="1" smtClean="0"/>
              <a:t>c</a:t>
            </a:r>
            <a:r>
              <a:rPr lang="en-US" sz="2000" dirty="0"/>
              <a:t> </a:t>
            </a:r>
            <a:r>
              <a:rPr lang="en-US" sz="2000" dirty="0" smtClean="0"/>
              <a:t>, 10s of nm to a few µm)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r>
              <a:rPr lang="en-US" sz="2000" dirty="0" smtClean="0"/>
              <a:t>	</a:t>
            </a:r>
            <a:r>
              <a:rPr lang="en-US" sz="2000" i="1" dirty="0" smtClean="0"/>
              <a:t>a</a:t>
            </a:r>
            <a:r>
              <a:rPr lang="en-US" sz="2000" dirty="0" smtClean="0"/>
              <a:t>: free parameter (to determined experimentally)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Principle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195078"/>
              </p:ext>
            </p:extLst>
          </p:nvPr>
        </p:nvGraphicFramePr>
        <p:xfrm>
          <a:off x="1780113" y="3192749"/>
          <a:ext cx="1757362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817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0113" y="3192749"/>
                        <a:ext cx="1757362" cy="37623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5548130"/>
              </p:ext>
            </p:extLst>
          </p:nvPr>
        </p:nvGraphicFramePr>
        <p:xfrm>
          <a:off x="1310479" y="5380037"/>
          <a:ext cx="20097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818" name="Equation" r:id="rId7" imgW="1218960" imgH="444240" progId="Equation.3">
                  <p:embed/>
                </p:oleObj>
              </mc:Choice>
              <mc:Fallback>
                <p:oleObj name="Equation" r:id="rId7" imgW="1218960" imgH="4442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0479" y="5380037"/>
                        <a:ext cx="2009775" cy="7318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795981"/>
              </p:ext>
            </p:extLst>
          </p:nvPr>
        </p:nvGraphicFramePr>
        <p:xfrm>
          <a:off x="4630737" y="1429410"/>
          <a:ext cx="42703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819" name="Equation" r:id="rId9" imgW="2590560" imgH="431640" progId="Equation.3">
                  <p:embed/>
                </p:oleObj>
              </mc:Choice>
              <mc:Fallback>
                <p:oleObj name="Equation" r:id="rId9" imgW="2590560" imgH="431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737" y="1429410"/>
                        <a:ext cx="4270375" cy="711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545558" y="3181159"/>
            <a:ext cx="4598442" cy="2930715"/>
            <a:chOff x="890668" y="2966196"/>
            <a:chExt cx="4598442" cy="2930715"/>
          </a:xfrm>
        </p:grpSpPr>
        <p:pic>
          <p:nvPicPr>
            <p:cNvPr id="13" name="Picture 12" descr="threshold85_N2O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7"/>
            <a:ext cx="8229600" cy="6579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380" y="3854259"/>
            <a:ext cx="5189706" cy="2863664"/>
            <a:chOff x="231380" y="3854259"/>
            <a:chExt cx="5189706" cy="2863664"/>
          </a:xfrm>
        </p:grpSpPr>
        <p:pic>
          <p:nvPicPr>
            <p:cNvPr id="9" name="Picture 8" descr="efficiencyN2O_line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80" y="3854259"/>
              <a:ext cx="5189706" cy="2863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6233" y="5286091"/>
              <a:ext cx="1863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14</a:t>
              </a:r>
              <a:r>
                <a:rPr lang="en-US" sz="2000" dirty="0" smtClean="0">
                  <a:solidFill>
                    <a:prstClr val="black"/>
                  </a:solidFill>
                </a:rPr>
                <a:t>N and </a:t>
              </a:r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7304" y="5286091"/>
              <a:ext cx="7617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64944" y="4047407"/>
              <a:ext cx="0" cy="222760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ounded Rectangular Callout 10"/>
          <p:cNvSpPr/>
          <p:nvPr/>
        </p:nvSpPr>
        <p:spPr>
          <a:xfrm>
            <a:off x="5709038" y="4683036"/>
            <a:ext cx="2977762" cy="1420881"/>
          </a:xfrm>
          <a:prstGeom prst="wedgeRoundRectCallout">
            <a:avLst>
              <a:gd name="adj1" fmla="val -58819"/>
              <a:gd name="adj2" fmla="val -2021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efficiency curve, 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HIGS </a:t>
            </a:r>
            <a:r>
              <a:rPr lang="en-US" sz="2400" dirty="0">
                <a:solidFill>
                  <a:prstClr val="black"/>
                </a:solidFill>
              </a:rPr>
              <a:t>April </a:t>
            </a:r>
            <a:r>
              <a:rPr lang="en-US" sz="2400" dirty="0" smtClean="0">
                <a:solidFill>
                  <a:prstClr val="black"/>
                </a:solidFill>
              </a:rPr>
              <a:t>2013</a:t>
            </a:r>
            <a:r>
              <a:rPr lang="en-US" sz="2400" dirty="0">
                <a:solidFill>
                  <a:prstClr val="black"/>
                </a:solidFill>
              </a:rPr>
              <a:t>,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err="1" smtClean="0">
                <a:solidFill>
                  <a:prstClr val="black"/>
                </a:solidFill>
              </a:rPr>
              <a:t>E</a:t>
            </a:r>
            <a:r>
              <a:rPr lang="en-US" sz="2400" baseline="-25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= 9.7 MeV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10696" y="863580"/>
            <a:ext cx="4598442" cy="2930715"/>
            <a:chOff x="890668" y="2966196"/>
            <a:chExt cx="4598442" cy="2930715"/>
          </a:xfrm>
        </p:grpSpPr>
        <p:pic>
          <p:nvPicPr>
            <p:cNvPr id="14" name="Picture 13" descr="threshold85_N2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1568177" y="1667313"/>
            <a:ext cx="2505516" cy="1004635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</a:t>
            </a:r>
            <a:r>
              <a:rPr lang="en-US" sz="2400" dirty="0" smtClean="0">
                <a:solidFill>
                  <a:prstClr val="black"/>
                </a:solidFill>
              </a:rPr>
              <a:t>thresholds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Superheat </a:t>
            </a:r>
            <a:r>
              <a:rPr lang="en-US" sz="2400" dirty="0">
                <a:solidFill>
                  <a:prstClr val="black"/>
                </a:solidFill>
              </a:rPr>
              <a:t>= </a:t>
            </a:r>
            <a:r>
              <a:rPr lang="en-US" sz="2400" dirty="0" smtClean="0">
                <a:solidFill>
                  <a:prstClr val="black"/>
                </a:solidFill>
              </a:rPr>
              <a:t>3.3</a:t>
            </a:r>
            <a:r>
              <a:rPr lang="en-US" sz="2400" baseline="30000" dirty="0" smtClean="0">
                <a:solidFill>
                  <a:prstClr val="black"/>
                </a:solidFill>
              </a:rPr>
              <a:t>˚</a:t>
            </a:r>
            <a:r>
              <a:rPr lang="en-US" sz="2400" dirty="0" smtClean="0">
                <a:solidFill>
                  <a:prstClr val="black"/>
                </a:solidFill>
              </a:rPr>
              <a:t>C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5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4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716390"/>
            <a:ext cx="6035040" cy="46634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" y="3143113"/>
            <a:ext cx="3950208" cy="2950464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78567" y="2218682"/>
            <a:ext cx="2362333" cy="773901"/>
          </a:xfrm>
          <a:prstGeom prst="wedgeRoundRectCallout">
            <a:avLst>
              <a:gd name="adj1" fmla="val -20739"/>
              <a:gd name="adj2" fmla="val 6433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</a:t>
            </a:r>
          </a:p>
          <a:p>
            <a:pPr algn="ctr"/>
            <a:r>
              <a:rPr lang="en-US" sz="2000" dirty="0" smtClean="0"/>
              <a:t> HIGS April 2013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574000" y="6124809"/>
            <a:ext cx="1866900" cy="686743"/>
          </a:xfrm>
          <a:prstGeom prst="wedgeRoundRectCallout">
            <a:avLst>
              <a:gd name="adj1" fmla="val -26133"/>
              <a:gd name="adj2" fmla="val -18940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171905"/>
              </p:ext>
            </p:extLst>
          </p:nvPr>
        </p:nvGraphicFramePr>
        <p:xfrm>
          <a:off x="4827321" y="4099589"/>
          <a:ext cx="3722913" cy="184995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39286"/>
                <a:gridCol w="983627"/>
              </a:tblGrid>
              <a:tr h="308325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Beam Kinetic Energy, (MeV)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7.9–8.5</a:t>
                      </a:r>
                      <a:endParaRPr lang="en-US" sz="1400" b="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Current (µA)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r>
                        <a:rPr lang="en-US" sz="1400" b="0" baseline="0" dirty="0" smtClean="0"/>
                        <a:t>–1</a:t>
                      </a:r>
                      <a:r>
                        <a:rPr lang="en-US" sz="1400" dirty="0" smtClean="0"/>
                        <a:t>00</a:t>
                      </a:r>
                      <a:endParaRPr lang="en-US" sz="140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Absolute Beam Energy Uncertainty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&lt;0.1%</a:t>
                      </a:r>
                      <a:endParaRPr lang="en-US" sz="140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Relative Beam Energy Uncertainty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&lt;0.02%</a:t>
                      </a:r>
                      <a:endParaRPr lang="en-US" sz="140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Energy Resolution (Spread),</a:t>
                      </a:r>
                      <a:r>
                        <a:rPr lang="el-GR" sz="1400" dirty="0" smtClean="0"/>
                        <a:t> σ</a:t>
                      </a:r>
                      <a:r>
                        <a:rPr lang="en-US" sz="1400" baseline="-25000" dirty="0" smtClean="0"/>
                        <a:t>T </a:t>
                      </a:r>
                      <a:r>
                        <a:rPr lang="en-US" sz="1400" baseline="0" dirty="0" smtClean="0"/>
                        <a:t>/T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&lt;0.06%</a:t>
                      </a:r>
                      <a:endParaRPr lang="en-US" sz="140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Size, </a:t>
                      </a:r>
                      <a:r>
                        <a:rPr lang="el-GR" sz="1400" dirty="0" smtClean="0"/>
                        <a:t>σ</a:t>
                      </a:r>
                      <a:r>
                        <a:rPr lang="en-US" sz="1400" baseline="-25000" dirty="0" err="1" smtClean="0"/>
                        <a:t>x,y</a:t>
                      </a:r>
                      <a:r>
                        <a:rPr lang="en-US" sz="1400" dirty="0" smtClean="0"/>
                        <a:t> (mm)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1–</a:t>
                      </a:r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Rounded Rectangular Callout 19"/>
          <p:cNvSpPr/>
          <p:nvPr/>
        </p:nvSpPr>
        <p:spPr>
          <a:xfrm>
            <a:off x="4827321" y="6112275"/>
            <a:ext cx="2970067" cy="686743"/>
          </a:xfrm>
          <a:prstGeom prst="wedgeRoundRectCallout">
            <a:avLst>
              <a:gd name="adj1" fmla="val -25620"/>
              <a:gd name="adj2" fmla="val -6836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Electron Beam Requirements at Radiator</a:t>
            </a:r>
          </a:p>
        </p:txBody>
      </p: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4028689"/>
            <a:chOff x="733716" y="2147976"/>
            <a:chExt cx="8102044" cy="4028689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8710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  <a:p>
              <a:r>
                <a:rPr lang="en-US" sz="1200" dirty="0" smtClean="0"/>
                <a:t>2 kW (200 </a:t>
              </a:r>
              <a:r>
                <a:rPr lang="en-US" sz="1200" dirty="0"/>
                <a:t>µ</a:t>
              </a:r>
              <a:r>
                <a:rPr lang="en-US" sz="1200" dirty="0" smtClean="0"/>
                <a:t>A and 10 MeV)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 smtClean="0"/>
                <a:t>-5°C,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105344" y="1055078"/>
            <a:ext cx="6286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design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Absolute Beam Energy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19" y="1747139"/>
            <a:ext cx="6437376" cy="4974336"/>
          </a:xfrm>
        </p:spPr>
      </p:pic>
      <p:sp>
        <p:nvSpPr>
          <p:cNvPr id="6" name="Rounded Rectangle 5"/>
          <p:cNvSpPr/>
          <p:nvPr/>
        </p:nvSpPr>
        <p:spPr>
          <a:xfrm>
            <a:off x="1181085" y="2205031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2213978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3174920" y="2617651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8119" y="3983029"/>
            <a:ext cx="1235366" cy="369332"/>
            <a:chOff x="152400" y="1143000"/>
            <a:chExt cx="1235366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85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BPM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1333485" y="1268603"/>
            <a:ext cx="1066800" cy="762000"/>
          </a:xfrm>
          <a:prstGeom prst="wedgeRoundRectCallout">
            <a:avLst>
              <a:gd name="adj1" fmla="val 44009"/>
              <a:gd name="adj2" fmla="val 76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2519" y="2328278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4489662" y="3197342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53634" y="2328278"/>
            <a:ext cx="5032254" cy="2316874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9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132" y="1169034"/>
            <a:ext cx="8870868" cy="4871205"/>
          </a:xfrm>
        </p:spPr>
        <p:txBody>
          <a:bodyPr>
            <a:no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dirty="0" smtClean="0">
                <a:cs typeface="Century Gothic"/>
              </a:rPr>
              <a:t>the </a:t>
            </a:r>
            <a:r>
              <a:rPr lang="en-US" kern="0" baseline="30000" dirty="0" smtClean="0"/>
              <a:t>12</a:t>
            </a:r>
            <a:r>
              <a:rPr lang="en-US" kern="0" dirty="0" smtClean="0"/>
              <a:t>C(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kern="0" dirty="0" smtClean="0"/>
              <a:t>)</a:t>
            </a:r>
            <a:r>
              <a:rPr lang="en-US" kern="0" baseline="30000" dirty="0" smtClean="0"/>
              <a:t>16</a:t>
            </a:r>
            <a:r>
              <a:rPr lang="en-US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smtClean="0">
                <a:solidFill>
                  <a:srgbClr val="000229"/>
                </a:solidFill>
                <a:cs typeface="Century Gothic"/>
              </a:rPr>
              <a:t>Time Reversal </a:t>
            </a:r>
            <a:r>
              <a:rPr lang="en-US" dirty="0">
                <a:solidFill>
                  <a:srgbClr val="000229"/>
                </a:solidFill>
                <a:cs typeface="Century Gothic"/>
              </a:rPr>
              <a:t>Reaction:</a:t>
            </a:r>
            <a:r>
              <a:rPr lang="en-US" kern="0" baseline="30000" dirty="0"/>
              <a:t> </a:t>
            </a:r>
            <a:r>
              <a:rPr lang="en-US" kern="0" baseline="30000" dirty="0" smtClean="0"/>
              <a:t>16</a:t>
            </a:r>
            <a:r>
              <a:rPr lang="en-US" kern="0" dirty="0" smtClean="0"/>
              <a:t>O(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,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kern="0" dirty="0" smtClean="0"/>
              <a:t>)</a:t>
            </a:r>
            <a:r>
              <a:rPr lang="en-US" kern="0" baseline="30000" dirty="0" smtClean="0"/>
              <a:t>12</a:t>
            </a:r>
            <a:r>
              <a:rPr lang="en-US" kern="0" dirty="0" smtClean="0"/>
              <a:t>C</a:t>
            </a:r>
            <a:endParaRPr lang="en-US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smtClean="0">
                <a:solidFill>
                  <a:srgbClr val="000229"/>
                </a:solidFill>
                <a:cs typeface="Century Gothic"/>
              </a:rPr>
              <a:t>The Bubble Chamber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5132" y="4397980"/>
            <a:ext cx="8768862" cy="2228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Jay </a:t>
            </a:r>
            <a:r>
              <a:rPr lang="en-US" sz="2000" dirty="0"/>
              <a:t>Benesch designed and is now working with Engineering to fabricate a more uniform and higher field </a:t>
            </a:r>
            <a:r>
              <a:rPr lang="en-US" sz="2000" dirty="0" smtClean="0"/>
              <a:t>dipole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Better shielding of Earth’s and other stray magnetic fields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Additional goal: Relative beam energy uncertainty </a:t>
            </a:r>
            <a:r>
              <a:rPr lang="en-US" sz="2000" b="1" dirty="0" smtClean="0"/>
              <a:t>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08849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37073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641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891076"/>
            <a:ext cx="3977640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 (we will not measure Bremsstrahlung spectra)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Bremsstrahlung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at radiotherapy energies is well studied, accuracy: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±</a:t>
            </a:r>
            <a:r>
              <a:rPr lang="en-US" sz="2000" dirty="0" smtClean="0"/>
              <a:t>5%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280853" y="3707309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17231" y="4049890"/>
            <a:ext cx="4181662" cy="2671585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Penfold–Leiss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Very steep; only </a:t>
            </a:r>
            <a:r>
              <a:rPr lang="en-US" dirty="0"/>
              <a:t>photons near </a:t>
            </a:r>
            <a:r>
              <a:rPr lang="en-US" dirty="0" smtClean="0"/>
              <a:t>endpoint </a:t>
            </a:r>
            <a:r>
              <a:rPr lang="en-US" dirty="0"/>
              <a:t>contribute to </a:t>
            </a:r>
            <a:r>
              <a:rPr lang="en-US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No-structure (resonances)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96" y="4400550"/>
            <a:ext cx="5962650" cy="2457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0171"/>
            <a:ext cx="9144000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400" dirty="0"/>
              <a:t>Both GEANT4 </a:t>
            </a:r>
            <a:r>
              <a:rPr lang="en-US" sz="2400" dirty="0" smtClean="0"/>
              <a:t>and FLUKA use </a:t>
            </a:r>
            <a:r>
              <a:rPr lang="en-US" sz="2400" dirty="0"/>
              <a:t>models that calculate </a:t>
            </a:r>
            <a:r>
              <a:rPr lang="en-US" sz="2400" dirty="0" smtClean="0"/>
              <a:t>wrong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400" dirty="0" smtClean="0"/>
              <a:t> </a:t>
            </a:r>
            <a:r>
              <a:rPr lang="en-US" sz="2400" dirty="0"/>
              <a:t>cross sections. Both do not allow for user’s cross sections. </a:t>
            </a:r>
            <a:r>
              <a:rPr lang="en-US" sz="2400" dirty="0" smtClean="0"/>
              <a:t>What to do?</a:t>
            </a:r>
            <a:endParaRPr lang="en-US" sz="2400" dirty="0"/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</a:t>
            </a:r>
            <a:r>
              <a:rPr lang="en-US" sz="2000" dirty="0" smtClean="0"/>
              <a:t>spectra </a:t>
            </a:r>
            <a:r>
              <a:rPr lang="en-US" sz="2000" dirty="0"/>
              <a:t>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</a:t>
            </a:r>
            <a:r>
              <a:rPr lang="en-US" sz="2000" dirty="0" smtClean="0"/>
              <a:t>spectra </a:t>
            </a:r>
            <a:r>
              <a:rPr lang="en-US" sz="2000" dirty="0"/>
              <a:t>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Use GEANT4 to design radiator, collimator, and dumps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where,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074562"/>
              </p:ext>
            </p:extLst>
          </p:nvPr>
        </p:nvGraphicFramePr>
        <p:xfrm>
          <a:off x="313541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83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41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258196"/>
              </p:ext>
            </p:extLst>
          </p:nvPr>
        </p:nvGraphicFramePr>
        <p:xfrm>
          <a:off x="801708" y="149082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84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708" y="149082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897174"/>
              </p:ext>
            </p:extLst>
          </p:nvPr>
        </p:nvGraphicFramePr>
        <p:xfrm>
          <a:off x="535567" y="1981092"/>
          <a:ext cx="7239953" cy="737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85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1981092"/>
                        <a:ext cx="7239953" cy="73731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717805"/>
              </p:ext>
            </p:extLst>
          </p:nvPr>
        </p:nvGraphicFramePr>
        <p:xfrm>
          <a:off x="535567" y="3895107"/>
          <a:ext cx="3187700" cy="70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86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3895107"/>
                        <a:ext cx="3187700" cy="70711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207044"/>
              </p:ext>
            </p:extLst>
          </p:nvPr>
        </p:nvGraphicFramePr>
        <p:xfrm>
          <a:off x="535567" y="5256090"/>
          <a:ext cx="3552798" cy="1377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87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5256090"/>
                        <a:ext cx="3552798" cy="137757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287000"/>
              </p:ext>
            </p:extLst>
          </p:nvPr>
        </p:nvGraphicFramePr>
        <p:xfrm>
          <a:off x="4744790" y="5256090"/>
          <a:ext cx="2421370" cy="6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88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5256090"/>
                        <a:ext cx="2421370" cy="6181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005596"/>
              </p:ext>
            </p:extLst>
          </p:nvPr>
        </p:nvGraphicFramePr>
        <p:xfrm>
          <a:off x="4744790" y="6013938"/>
          <a:ext cx="2623251" cy="606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89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6013938"/>
                        <a:ext cx="2623251" cy="60652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6056416" y="2945547"/>
            <a:ext cx="2956956" cy="1092063"/>
          </a:xfrm>
          <a:prstGeom prst="wedgeRoundRectCallout">
            <a:avLst>
              <a:gd name="adj1" fmla="val -31724"/>
              <a:gd name="adj2" fmla="val -6650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Method </a:t>
            </a:r>
            <a:r>
              <a:rPr lang="en-US" sz="1600" dirty="0"/>
              <a:t>of </a:t>
            </a:r>
            <a:r>
              <a:rPr lang="en-US" sz="1600" dirty="0" smtClean="0"/>
              <a:t>Quadratures: numerical solution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equation based on </a:t>
            </a:r>
            <a:r>
              <a:rPr lang="en-US" sz="1600" dirty="0" smtClean="0"/>
              <a:t>replacement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by finite </a:t>
            </a:r>
            <a:r>
              <a:rPr lang="en-US" sz="1600" dirty="0" smtClean="0"/>
              <a:t>sum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26607" y="2945549"/>
            <a:ext cx="3370718" cy="367668"/>
          </a:xfrm>
          <a:prstGeom prst="wedgeRoundRectCallout">
            <a:avLst>
              <a:gd name="adj1" fmla="val -21170"/>
              <a:gd name="adj2" fmla="val -10403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Volterra </a:t>
            </a:r>
            <a:r>
              <a:rPr lang="en-US" sz="1600" dirty="0" smtClean="0"/>
              <a:t>Integral Equation of First Kind</a:t>
            </a:r>
          </a:p>
        </p:txBody>
      </p:sp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716320"/>
              </p:ext>
            </p:extLst>
          </p:nvPr>
        </p:nvGraphicFramePr>
        <p:xfrm>
          <a:off x="1635930" y="3839308"/>
          <a:ext cx="2325344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00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3839308"/>
                        <a:ext cx="2325344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147174"/>
              </p:ext>
            </p:extLst>
          </p:nvPr>
        </p:nvGraphicFramePr>
        <p:xfrm>
          <a:off x="1635930" y="4655127"/>
          <a:ext cx="2764730" cy="57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01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4655127"/>
                        <a:ext cx="2764730" cy="573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894139"/>
              </p:ext>
            </p:extLst>
          </p:nvPr>
        </p:nvGraphicFramePr>
        <p:xfrm>
          <a:off x="1712267" y="5896708"/>
          <a:ext cx="4166018" cy="62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02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7" y="5896708"/>
                        <a:ext cx="4166018" cy="629663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03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04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05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06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14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15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16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17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18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36270" y="5854534"/>
            <a:ext cx="2158766" cy="771937"/>
          </a:xfrm>
          <a:prstGeom prst="wedgeRoundRectCallout">
            <a:avLst>
              <a:gd name="adj1" fmla="val 59992"/>
              <a:gd name="adj2" fmla="val 995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photon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565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19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</a:t>
            </a:r>
            <a:r>
              <a:rPr lang="en-US" sz="2000" dirty="0" smtClean="0"/>
              <a:t>thickness </a:t>
            </a:r>
            <a:r>
              <a:rPr lang="en-US" sz="2000" dirty="0"/>
              <a:t>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</a:t>
            </a:r>
            <a:r>
              <a:rPr lang="en-US" sz="2000" dirty="0" smtClean="0"/>
              <a:t>thickness </a:t>
            </a:r>
            <a:r>
              <a:rPr lang="en-US" sz="2000" dirty="0"/>
              <a:t>= 3.0 </a:t>
            </a:r>
            <a:r>
              <a:rPr lang="en-US" sz="2000" dirty="0" smtClean="0"/>
              <a:t>cm, </a:t>
            </a:r>
            <a:r>
              <a:rPr lang="en-US" sz="2000" dirty="0"/>
              <a:t>n</a:t>
            </a:r>
            <a:r>
              <a:rPr lang="en-US" sz="2000" dirty="0" smtClean="0"/>
              <a:t>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3.474 10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2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10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11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12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13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77702"/>
              </p:ext>
            </p:extLst>
          </p:nvPr>
        </p:nvGraphicFramePr>
        <p:xfrm>
          <a:off x="1545822" y="3848100"/>
          <a:ext cx="2646765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87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848100"/>
                        <a:ext cx="2646765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854466"/>
              </p:ext>
            </p:extLst>
          </p:nvPr>
        </p:nvGraphicFramePr>
        <p:xfrm>
          <a:off x="1601787" y="4762005"/>
          <a:ext cx="2875210" cy="65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88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762005"/>
                        <a:ext cx="2875210" cy="65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883074"/>
              </p:ext>
            </p:extLst>
          </p:nvPr>
        </p:nvGraphicFramePr>
        <p:xfrm>
          <a:off x="230188" y="5924085"/>
          <a:ext cx="8109856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89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5924085"/>
                        <a:ext cx="8109856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90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91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07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(</a:t>
            </a:r>
            <a:r>
              <a:rPr lang="en-US" sz="2400" i="1" dirty="0" err="1" smtClean="0">
                <a:latin typeface="Symbol" panose="05050102010706020507" pitchFamily="18" charset="2"/>
              </a:rPr>
              <a:t>r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)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67093"/>
              <a:gd name="adj2" fmla="val 4127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08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09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34470"/>
            <a:ext cx="1995669" cy="939695"/>
          </a:xfrm>
          <a:prstGeom prst="wedgeRoundRectCallout">
            <a:avLst>
              <a:gd name="adj1" fmla="val -27758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10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11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94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32332260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170688" y="5364480"/>
            <a:ext cx="1950720" cy="1112393"/>
          </a:xfrm>
          <a:prstGeom prst="wedgeRoundRectCallout">
            <a:avLst>
              <a:gd name="adj1" fmla="val 87163"/>
              <a:gd name="adj2" fmla="val 5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This region is bypassed by 3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3199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66906"/>
              </p:ext>
            </p:extLst>
          </p:nvPr>
        </p:nvGraphicFramePr>
        <p:xfrm>
          <a:off x="265990" y="1982403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44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90" y="1982403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6065982" y="4408392"/>
            <a:ext cx="2971800" cy="1127125"/>
          </a:xfrm>
          <a:prstGeom prst="wedgeRoundRectCallout">
            <a:avLst>
              <a:gd name="adj1" fmla="val -30900"/>
              <a:gd name="adj2" fmla="val -823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600368"/>
              </p:ext>
            </p:extLst>
          </p:nvPr>
        </p:nvGraphicFramePr>
        <p:xfrm>
          <a:off x="6229494" y="4423978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45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494" y="4423978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3047148" y="1093087"/>
            <a:ext cx="1995669" cy="939695"/>
          </a:xfrm>
          <a:prstGeom prst="wedgeRoundRectCallout">
            <a:avLst>
              <a:gd name="adj1" fmla="val -34304"/>
              <a:gd name="adj2" fmla="val 9395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66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0399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67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gradFill>
                        <a:gsLst>
                          <a:gs pos="80000">
                            <a:srgbClr val="D5DFF2"/>
                          </a:gs>
                          <a:gs pos="85850">
                            <a:srgbClr val="D8E1F3"/>
                          </a:gs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Absolute systematic errors  do not get magnified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0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80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92D05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Bubble Chamber experiment measures total </a:t>
            </a:r>
            <a:r>
              <a:rPr lang="en-US" sz="2000" dirty="0" smtClean="0"/>
              <a:t>S-Factor, S</a:t>
            </a:r>
            <a:r>
              <a:rPr lang="en-US" sz="2000" baseline="-25000" dirty="0" smtClean="0"/>
              <a:t>E1</a:t>
            </a:r>
            <a:r>
              <a:rPr lang="en-US" sz="2000" dirty="0" smtClean="0"/>
              <a:t> </a:t>
            </a:r>
            <a:r>
              <a:rPr lang="en-US" sz="2000" dirty="0"/>
              <a:t>+ </a:t>
            </a:r>
            <a:r>
              <a:rPr lang="en-US" sz="2000" dirty="0" smtClean="0"/>
              <a:t>S</a:t>
            </a:r>
            <a:r>
              <a:rPr lang="en-US" sz="2000" baseline="-25000" dirty="0" smtClean="0"/>
              <a:t>E2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Chamber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777875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marL="457200" lvl="1" indent="0">
              <a:buNone/>
            </a:pPr>
            <a:endParaRPr lang="en-US" sz="2000" dirty="0" smtClean="0">
              <a:cs typeface="Symbol" charset="2"/>
            </a:endParaRPr>
          </a:p>
          <a:p>
            <a:pPr marL="57150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Background from Chamber glass:</a:t>
            </a:r>
          </a:p>
          <a:p>
            <a:pPr lvl="1"/>
            <a:r>
              <a:rPr lang="en-US" sz="2400" dirty="0" smtClean="0">
                <a:cs typeface="Symbol" charset="2"/>
              </a:rPr>
              <a:t>Ne</a:t>
            </a:r>
            <a:r>
              <a:rPr lang="en-US" sz="2000" dirty="0" smtClean="0">
                <a:cs typeface="Symbol" charset="2"/>
              </a:rPr>
              <a:t>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</a:t>
            </a:r>
            <a:r>
              <a:rPr lang="en-US" sz="2000" dirty="0">
                <a:cs typeface="Symbol" charset="2"/>
              </a:rPr>
              <a:t>elastic </a:t>
            </a:r>
            <a:r>
              <a:rPr lang="en-US" sz="2000" dirty="0" smtClean="0">
                <a:cs typeface="Symbol" charset="2"/>
              </a:rPr>
              <a:t>scattering from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</a:t>
            </a:r>
            <a:r>
              <a:rPr lang="en-US" sz="2400" baseline="30000" dirty="0" smtClean="0"/>
              <a:t>29</a:t>
            </a:r>
            <a:r>
              <a:rPr lang="en-US" sz="2400" dirty="0" smtClean="0"/>
              <a:t>Si(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err="1" smtClean="0">
                <a:cs typeface="Symbol" charset="2"/>
              </a:rPr>
              <a:t>,n</a:t>
            </a:r>
            <a:r>
              <a:rPr lang="en-US" sz="2400" dirty="0" smtClean="0">
                <a:cs typeface="Symbol" charset="2"/>
              </a:rPr>
              <a:t>)</a:t>
            </a:r>
            <a:r>
              <a:rPr lang="en-US" sz="2400" baseline="30000" dirty="0" smtClean="0">
                <a:cs typeface="Symbol" charset="2"/>
              </a:rPr>
              <a:t>28</a:t>
            </a:r>
            <a:r>
              <a:rPr lang="en-US" sz="2400" dirty="0" smtClean="0">
                <a:cs typeface="Symbol" charset="2"/>
              </a:rPr>
              <a:t>Si 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events using</a:t>
            </a:r>
          </a:p>
          <a:p>
            <a:pPr marL="57150" indent="0">
              <a:buNone/>
            </a:pPr>
            <a:r>
              <a:rPr lang="en-US" sz="2400" dirty="0" smtClean="0"/>
              <a:t>acoustic signal (100 suppression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Use depleted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</a:t>
            </a:r>
            <a:endParaRPr lang="en-US" sz="2400" dirty="0"/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 depletion = </a:t>
            </a:r>
            <a:r>
              <a:rPr lang="en-US" sz="2000" dirty="0" smtClean="0"/>
              <a:t>5,000</a:t>
            </a:r>
            <a:endParaRPr lang="en-US" sz="2400" dirty="0" smtClean="0"/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  <a:r>
              <a:rPr lang="en-US" sz="2400" dirty="0" smtClean="0"/>
              <a:t>with</a:t>
            </a:r>
          </a:p>
          <a:p>
            <a:pPr marL="5715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Bubble </a:t>
            </a:r>
            <a:r>
              <a:rPr lang="en-US" sz="2400" dirty="0" smtClean="0"/>
              <a:t>Chamber thresholds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4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4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176840"/>
              </p:ext>
            </p:extLst>
          </p:nvPr>
        </p:nvGraphicFramePr>
        <p:xfrm>
          <a:off x="1303172" y="5271971"/>
          <a:ext cx="2664032" cy="1508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2016"/>
                <a:gridCol w="13320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14</a:t>
                      </a:r>
                      <a:r>
                        <a:rPr lang="en-US" sz="2000" dirty="0" smtClean="0"/>
                        <a:t>N(</a:t>
                      </a:r>
                      <a:r>
                        <a:rPr lang="en-US" sz="2000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2000" dirty="0" err="1" smtClean="0"/>
                        <a:t>,p</a:t>
                      </a:r>
                      <a:r>
                        <a:rPr lang="en-US" sz="2000" dirty="0" smtClean="0"/>
                        <a:t>)</a:t>
                      </a:r>
                      <a:r>
                        <a:rPr lang="en-US" sz="2000" baseline="30000" dirty="0" smtClean="0"/>
                        <a:t>13</a:t>
                      </a:r>
                      <a:r>
                        <a:rPr lang="en-US" sz="2000" dirty="0" smtClean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7368636" y="3422818"/>
            <a:ext cx="1745674" cy="469848"/>
          </a:xfrm>
          <a:prstGeom prst="wedgeRoundRectCallout">
            <a:avLst>
              <a:gd name="adj1" fmla="val -24100"/>
              <a:gd name="adj2" fmla="val 5098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acoustic cut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990809"/>
              </p:ext>
            </p:extLst>
          </p:nvPr>
        </p:nvGraphicFramePr>
        <p:xfrm>
          <a:off x="349765" y="3235471"/>
          <a:ext cx="1365554" cy="374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3" name="Equation" r:id="rId7" imgW="876240" imgH="241200" progId="Equation.3">
                  <p:embed/>
                </p:oleObj>
              </mc:Choice>
              <mc:Fallback>
                <p:oleObj name="Equation" r:id="rId7" imgW="876240" imgH="24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5" y="3235471"/>
                        <a:ext cx="1365554" cy="374694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172877"/>
              </p:ext>
            </p:extLst>
          </p:nvPr>
        </p:nvGraphicFramePr>
        <p:xfrm>
          <a:off x="2210624" y="3219063"/>
          <a:ext cx="1366838" cy="391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4" name="Equation" r:id="rId9" imgW="876240" imgH="228600" progId="Equation.3">
                  <p:embed/>
                </p:oleObj>
              </mc:Choice>
              <mc:Fallback>
                <p:oleObj name="Equation" r:id="rId9" imgW="87624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0624" y="3219063"/>
                        <a:ext cx="1366838" cy="391102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271263"/>
              </p:ext>
            </p:extLst>
          </p:nvPr>
        </p:nvGraphicFramePr>
        <p:xfrm>
          <a:off x="349765" y="3657742"/>
          <a:ext cx="1979613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5" name="Equation" r:id="rId11" imgW="1269720" imgH="431640" progId="Equation.3">
                  <p:embed/>
                </p:oleObj>
              </mc:Choice>
              <mc:Fallback>
                <p:oleObj name="Equation" r:id="rId11" imgW="1269720" imgH="431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5" y="3657742"/>
                        <a:ext cx="1979613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764563"/>
              </p:ext>
            </p:extLst>
          </p:nvPr>
        </p:nvGraphicFramePr>
        <p:xfrm>
          <a:off x="2459038" y="3657742"/>
          <a:ext cx="1979612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6" name="Equation" r:id="rId13" imgW="1269720" imgH="431640" progId="Equation.3">
                  <p:embed/>
                </p:oleObj>
              </mc:Choice>
              <mc:Fallback>
                <p:oleObj name="Equation" r:id="rId13" imgW="1269720" imgH="431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038" y="3657742"/>
                        <a:ext cx="1979612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</a:t>
            </a:r>
            <a:r>
              <a:rPr lang="en-US" sz="2400" dirty="0" smtClean="0"/>
              <a:t>experiment: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Fast Digital </a:t>
            </a:r>
            <a:r>
              <a:rPr lang="en-US" sz="2000" dirty="0"/>
              <a:t>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</a:t>
            </a:r>
            <a:r>
              <a:rPr lang="en-US" sz="2000" dirty="0" smtClean="0"/>
              <a:t>Signal to discriminate between neutron and alpha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351213"/>
              </p:ext>
            </p:extLst>
          </p:nvPr>
        </p:nvGraphicFramePr>
        <p:xfrm>
          <a:off x="1831070" y="2142887"/>
          <a:ext cx="711332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559"/>
                <a:gridCol w="1120749"/>
                <a:gridCol w="2230059"/>
                <a:gridCol w="20699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O Targets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99.757%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0.038%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0.205</a:t>
                      </a:r>
                      <a:r>
                        <a:rPr lang="en-US" sz="2000" baseline="0" dirty="0" smtClean="0"/>
                        <a:t>%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Depleted &gt; 5,000</a:t>
                      </a:r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Depleted &gt; 5,000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Enriched &gt; 80%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558140" y="2897579"/>
            <a:ext cx="1045030" cy="399768"/>
          </a:xfrm>
          <a:prstGeom prst="wedgeRoundRectCallout">
            <a:avLst>
              <a:gd name="adj1" fmla="val 68599"/>
              <a:gd name="adj2" fmla="val -801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Physics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3127" y="3481756"/>
            <a:ext cx="1664818" cy="642329"/>
          </a:xfrm>
          <a:prstGeom prst="wedgeRoundRectCallout">
            <a:avLst>
              <a:gd name="adj1" fmla="val 53816"/>
              <a:gd name="adj2" fmla="val -157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Measure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Backgrounds</a:t>
            </a:r>
          </a:p>
        </p:txBody>
      </p:sp>
    </p:spTree>
    <p:extLst>
      <p:ext uri="{BB962C8B-B14F-4D97-AF65-F5344CB8AC3E}">
        <p14:creationId xmlns:p14="http://schemas.microsoft.com/office/powerpoint/2010/main" val="17224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(Summer 2014)</a:t>
            </a:r>
            <a:endParaRPr lang="en-US" sz="2000" dirty="0"/>
          </a:p>
          <a:p>
            <a:r>
              <a:rPr lang="en-US" sz="2000" dirty="0" smtClean="0"/>
              <a:t>Measure cross sections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(Fall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(October 2014, January 2015)</a:t>
            </a:r>
            <a:endParaRPr lang="en-US" sz="2000" dirty="0"/>
          </a:p>
          <a:p>
            <a:r>
              <a:rPr lang="en-US" sz="2000" dirty="0"/>
              <a:t>R</a:t>
            </a:r>
            <a:r>
              <a:rPr lang="en-US" sz="2000" dirty="0" smtClean="0"/>
              <a:t>un </a:t>
            </a:r>
            <a:r>
              <a:rPr lang="en-US" sz="2000" dirty="0"/>
              <a:t>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to measure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radiator, collimator, and dumps with GEANT4</a:t>
            </a:r>
          </a:p>
          <a:p>
            <a:pPr lvl="1"/>
            <a:r>
              <a:rPr lang="en-US" sz="1600" dirty="0" smtClean="0"/>
              <a:t>Simulate photon spectra with GEANT4 and FLUKA</a:t>
            </a:r>
            <a:endParaRPr lang="en-US" sz="1600" dirty="0"/>
          </a:p>
          <a:p>
            <a:pPr lvl="1"/>
            <a:r>
              <a:rPr lang="en-US" sz="1600" dirty="0" smtClean="0"/>
              <a:t>Deliver 8.5 MeV K.E. beam to 5D Spectrometer with &lt;0.1% absolute energy uncertainty</a:t>
            </a:r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 acoustic signal and measure neutron events suppression factor</a:t>
            </a:r>
            <a:endParaRPr lang="en-US" sz="1600" dirty="0"/>
          </a:p>
          <a:p>
            <a:pPr lvl="1"/>
            <a:r>
              <a:rPr lang="en-US" sz="1600" dirty="0" smtClean="0"/>
              <a:t>Deadtime measurements: use laser shutter to stop beam while chamber is not ready </a:t>
            </a:r>
          </a:p>
          <a:p>
            <a:pPr lvl="1"/>
            <a:r>
              <a:rPr lang="en-US" sz="1600" dirty="0" smtClean="0"/>
              <a:t>Measure O-isotopes 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thresholds efficiency vs. superheat and measure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-rays suppression factor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Century Gothic"/>
              </a:rPr>
              <a:t>Big Bang Nucleosynthesis: 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Century Gothic"/>
              </a:rPr>
              <a:t>quark ̶ gluon plasma → p, n, He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92D050"/>
                </a:solidFill>
                <a:cs typeface="Century Gothic"/>
              </a:rPr>
              <a:t>Stellar </a:t>
            </a:r>
            <a:r>
              <a:rPr lang="en-US" sz="2400" b="1" dirty="0" smtClean="0">
                <a:solidFill>
                  <a:srgbClr val="E9C66D"/>
                </a:solidFill>
                <a:cs typeface="Century Gothic"/>
              </a:rPr>
              <a:t>Nucleosynthesis: 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H burning, He </a:t>
            </a:r>
            <a:r>
              <a:rPr lang="en-US" sz="2400" dirty="0">
                <a:solidFill>
                  <a:srgbClr val="92D050"/>
                </a:solidFill>
                <a:cs typeface="Century Gothic"/>
              </a:rPr>
              <a:t>b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urning, NCO </a:t>
            </a:r>
            <a:r>
              <a:rPr lang="en-US" sz="2400" dirty="0">
                <a:solidFill>
                  <a:srgbClr val="92D050"/>
                </a:solidFill>
                <a:cs typeface="Century Gothic"/>
              </a:rPr>
              <a:t>c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ycle </a:t>
            </a:r>
            <a:endParaRPr lang="en-US" sz="2400" b="1" dirty="0">
              <a:solidFill>
                <a:srgbClr val="92D050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4750C"/>
                </a:solidFill>
                <a:cs typeface="Century Gothic"/>
              </a:rPr>
              <a:t>Supernovae Nucleosynthesis: </a:t>
            </a:r>
            <a:r>
              <a:rPr lang="en-US" sz="2400" dirty="0" smtClean="0">
                <a:solidFill>
                  <a:srgbClr val="F4750C"/>
                </a:solidFill>
                <a:cs typeface="Century Gothic"/>
              </a:rPr>
              <a:t>Si burning</a:t>
            </a:r>
            <a:endParaRPr lang="en-US" sz="2400" b="1" dirty="0">
              <a:solidFill>
                <a:srgbClr val="F4750C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F0"/>
                </a:solidFill>
                <a:cs typeface="Century Gothic"/>
              </a:rPr>
              <a:t>Cosmic Ray Spallation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Nucleosynthesis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56" y="2911475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4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/>
              <a:t>T = 250˚C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/>
              <a:t>P = 75 atm</a:t>
            </a: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64" y="798327"/>
            <a:ext cx="3741420" cy="156972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9034984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(Q = -0.092 MeV,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+7.367 MeV, Hoyle State = 7.654 MeV)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+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7.162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MeV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4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 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due to parity conservation)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barn (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-41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cm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067065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33" name="Equation" r:id="rId6" imgW="2184120" imgH="507960" progId="Equation.3">
                  <p:embed/>
                </p:oleObj>
              </mc:Choice>
              <mc:Fallback>
                <p:oleObj name="Equation" r:id="rId6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relevant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</a:p>
        </p:txBody>
      </p:sp>
    </p:spTree>
    <p:extLst>
      <p:ext uri="{BB962C8B-B14F-4D97-AF65-F5344CB8AC3E}">
        <p14:creationId xmlns:p14="http://schemas.microsoft.com/office/powerpoint/2010/main" val="13110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636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637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211927"/>
            <a:ext cx="3314698" cy="2247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1047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 (Window)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endParaRPr lang="en-US" sz="18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C, and stellar T=200</a:t>
            </a:r>
            <a:r>
              <a:rPr lang="en-US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K:</a:t>
            </a: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keV,  Width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keV</a:t>
            </a:r>
          </a:p>
          <a:p>
            <a:pPr marL="457200" lvl="1" indent="0">
              <a:buNone/>
            </a:pPr>
            <a:r>
              <a:rPr lang="en-US" sz="1800" b="1" dirty="0" smtClean="0"/>
              <a:t>(in Center-of-Mass (CM) of </a:t>
            </a:r>
            <a:r>
              <a:rPr lang="en-US" sz="1800" b="1" dirty="0">
                <a:latin typeface="Symbol" panose="05050102010706020507" pitchFamily="18" charset="2"/>
              </a:rPr>
              <a:t>a</a:t>
            </a:r>
            <a:r>
              <a:rPr lang="en-US" sz="1800" b="1" dirty="0"/>
              <a:t> + </a:t>
            </a:r>
            <a:r>
              <a:rPr lang="en-US" sz="1800" b="1" baseline="30000" dirty="0"/>
              <a:t>12</a:t>
            </a:r>
            <a:r>
              <a:rPr lang="en-US" sz="1800" b="1" dirty="0"/>
              <a:t>C </a:t>
            </a:r>
            <a:r>
              <a:rPr lang="en-US" sz="1800" b="1" dirty="0" smtClean="0"/>
              <a:t> system)</a:t>
            </a:r>
          </a:p>
          <a:p>
            <a:pPr marL="457200" lvl="1" indent="0">
              <a:buNone/>
            </a:pP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Maxwell–Boltzmann</a:t>
            </a:r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19" y="4459826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950027"/>
            <a:ext cx="457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2" indent="-400050">
              <a:buFont typeface="Wingdings" panose="05000000000000000000" pitchFamily="2" charset="2"/>
              <a:buChar char="Ø"/>
            </a:pPr>
            <a:r>
              <a:rPr lang="en-US" sz="2400" dirty="0">
                <a:latin typeface="Symbol" panose="05050102010706020507" pitchFamily="18" charset="2"/>
              </a:rPr>
              <a:t>a</a:t>
            </a:r>
            <a:r>
              <a:rPr lang="en-US" sz="2400" dirty="0"/>
              <a:t>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 </a:t>
            </a:r>
            <a:r>
              <a:rPr lang="en-US" sz="2400" dirty="0" smtClean="0"/>
              <a:t>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</a:t>
            </a:r>
            <a:r>
              <a:rPr lang="en-US" sz="2400" dirty="0"/>
              <a:t>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</a:t>
            </a:r>
            <a:r>
              <a:rPr lang="en-US" sz="2400" dirty="0" smtClean="0"/>
              <a:t> cross section,</a:t>
            </a:r>
            <a:r>
              <a:rPr lang="en-US" sz="2400" baseline="30000" dirty="0" smtClean="0">
                <a:latin typeface="Symbol" panose="05050102010706020507" pitchFamily="18" charset="2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s</a:t>
            </a:r>
            <a:r>
              <a:rPr lang="en-US" sz="2400" dirty="0" smtClean="0"/>
              <a:t>(E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), </a:t>
            </a:r>
            <a:r>
              <a:rPr lang="en-US" sz="2400" dirty="0"/>
              <a:t>is </a:t>
            </a:r>
            <a:r>
              <a:rPr lang="en-US" sz="2400" dirty="0" smtClean="0"/>
              <a:t>dominated by </a:t>
            </a:r>
            <a:r>
              <a:rPr lang="en-US" sz="2400" i="1" dirty="0" smtClean="0"/>
              <a:t>p</a:t>
            </a:r>
            <a:r>
              <a:rPr lang="en-US" sz="2400" dirty="0" smtClean="0"/>
              <a:t>–wave </a:t>
            </a:r>
            <a:r>
              <a:rPr lang="en-US" sz="2400" dirty="0"/>
              <a:t>(E1) and </a:t>
            </a:r>
            <a:r>
              <a:rPr lang="en-US" sz="2400" i="1" dirty="0" smtClean="0"/>
              <a:t>d</a:t>
            </a:r>
            <a:r>
              <a:rPr lang="en-US" sz="2400" dirty="0" smtClean="0"/>
              <a:t>–wave </a:t>
            </a:r>
            <a:r>
              <a:rPr lang="en-US" sz="2400" dirty="0"/>
              <a:t>(E2) </a:t>
            </a:r>
            <a:r>
              <a:rPr lang="en-US" sz="2400" dirty="0" smtClean="0"/>
              <a:t>radiative capture to </a:t>
            </a:r>
            <a:r>
              <a:rPr lang="en-US" sz="2400" baseline="30000" dirty="0" smtClean="0"/>
              <a:t>16</a:t>
            </a:r>
            <a:r>
              <a:rPr lang="en-US" sz="2400" dirty="0" smtClean="0"/>
              <a:t>O </a:t>
            </a:r>
            <a:r>
              <a:rPr lang="en-US" sz="2400" dirty="0"/>
              <a:t>ground state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400" dirty="0" smtClean="0"/>
              <a:t>Two </a:t>
            </a:r>
            <a:r>
              <a:rPr lang="en-US" sz="2400" dirty="0"/>
              <a:t>bound states, at 6.92 </a:t>
            </a:r>
            <a:r>
              <a:rPr lang="en-US" sz="2400" dirty="0" smtClean="0"/>
              <a:t>MeV (</a:t>
            </a:r>
            <a:r>
              <a:rPr lang="en-US" sz="2400" dirty="0" err="1" smtClean="0"/>
              <a:t>J</a:t>
            </a:r>
            <a:r>
              <a:rPr lang="en-US" sz="24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=2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) and </a:t>
            </a:r>
            <a:r>
              <a:rPr lang="en-US" sz="2400" dirty="0"/>
              <a:t>7.12 MeV </a:t>
            </a:r>
            <a:r>
              <a:rPr lang="en-US" sz="2400" dirty="0" smtClean="0"/>
              <a:t>(</a:t>
            </a:r>
            <a:r>
              <a:rPr lang="en-US" sz="2400" dirty="0" err="1" smtClean="0"/>
              <a:t>J</a:t>
            </a:r>
            <a:r>
              <a:rPr lang="en-US" sz="24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=1</a:t>
            </a:r>
            <a:r>
              <a:rPr lang="en-US" sz="2400" baseline="30000" dirty="0" smtClean="0"/>
              <a:t>–</a:t>
            </a:r>
            <a:r>
              <a:rPr lang="en-US" sz="2400" dirty="0" smtClean="0"/>
              <a:t>), with sub</a:t>
            </a:r>
            <a:r>
              <a:rPr lang="en-US" sz="2400" dirty="0"/>
              <a:t>–</a:t>
            </a:r>
            <a:r>
              <a:rPr lang="en-US" sz="2400" dirty="0" smtClean="0"/>
              <a:t>threshold </a:t>
            </a:r>
            <a:r>
              <a:rPr lang="en-US" sz="2400" dirty="0"/>
              <a:t>resonances at 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R</a:t>
            </a:r>
            <a:r>
              <a:rPr lang="en-US" sz="2400" dirty="0" smtClean="0"/>
              <a:t>=-0.245 and -0.045 </a:t>
            </a:r>
            <a:r>
              <a:rPr lang="en-US" sz="2400" dirty="0"/>
              <a:t>M</a:t>
            </a:r>
            <a:r>
              <a:rPr lang="en-US" sz="2400" dirty="0" smtClean="0"/>
              <a:t>eV, provide most of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(E</a:t>
            </a:r>
            <a:r>
              <a:rPr lang="en-US" sz="2400" baseline="-25000" dirty="0"/>
              <a:t>0</a:t>
            </a:r>
            <a:r>
              <a:rPr lang="en-US" sz="24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400" dirty="0" smtClean="0"/>
              <a:t>Distinguish E1 and E2 by measuring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–angular distributions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5928</TotalTime>
  <Words>3486</Words>
  <Application>Microsoft Office PowerPoint</Application>
  <PresentationFormat>On-screen Show (4:3)</PresentationFormat>
  <Paragraphs>960</Paragraphs>
  <Slides>52</Slides>
  <Notes>52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2_JLabPresentation_4</vt:lpstr>
      <vt:lpstr>Equation</vt:lpstr>
      <vt:lpstr>Photo Editor Photo</vt:lpstr>
      <vt:lpstr>Measurement of 16O(g,a)12C with Bubble Chamber and Bremsstrahlung Beam at Jefferson Lab Injector</vt:lpstr>
      <vt:lpstr>PowerPoint Presentation</vt:lpstr>
      <vt:lpstr>Outline</vt:lpstr>
      <vt:lpstr>Relative Abundance of Elements by Weight</vt:lpstr>
      <vt:lpstr>Nucleosynthesis</vt:lpstr>
      <vt:lpstr>Stellar Helium Burning</vt:lpstr>
      <vt:lpstr>The 12C(a,g)16O Reaction </vt:lpstr>
      <vt:lpstr>The Gamow Peak (Window)</vt:lpstr>
      <vt:lpstr> a+12C Reaction</vt:lpstr>
      <vt:lpstr>Heroic efforts in search of 12C(a,g)16O</vt:lpstr>
      <vt:lpstr>Astrophysical S-Factor 12C(a,g)16O</vt:lpstr>
      <vt:lpstr>Time Reversal Reaction</vt:lpstr>
      <vt:lpstr>PowerPoint Presentation</vt:lpstr>
      <vt:lpstr>New Approach: Reversal Reaction + Bubble Chamber</vt:lpstr>
      <vt:lpstr>The Bubble Chamber</vt:lpstr>
      <vt:lpstr>Bubble Growth and Quenching</vt:lpstr>
      <vt:lpstr>Acoustic Signal Discrimination</vt:lpstr>
      <vt:lpstr>Bubble Chamber at HIGS</vt:lpstr>
      <vt:lpstr>Measuring 19F(g,a)15N at HIGS</vt:lpstr>
      <vt:lpstr>PowerPoint Presentation</vt:lpstr>
      <vt:lpstr>Bremsstrahlung Background at HIGS</vt:lpstr>
      <vt:lpstr>N2O (Laughing Gas) Bubble Chamber</vt:lpstr>
      <vt:lpstr>Bubble Chamber Principle</vt:lpstr>
      <vt:lpstr>Efficiency Curve</vt:lpstr>
      <vt:lpstr>Experimental Setup at JLab Injector</vt:lpstr>
      <vt:lpstr>PowerPoint Presentation</vt:lpstr>
      <vt:lpstr>Beamline</vt:lpstr>
      <vt:lpstr>Schematics</vt:lpstr>
      <vt:lpstr>Measuring 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Superheated Targets</vt:lpstr>
      <vt:lpstr>Summary and Outlook</vt:lpstr>
      <vt:lpstr>Backup Slides</vt:lpstr>
      <vt:lpstr>CO2 Superheated Liquid?</vt:lpstr>
      <vt:lpstr>Water Superheated Liquid?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822</cp:revision>
  <cp:lastPrinted>2014-01-23T21:42:17Z</cp:lastPrinted>
  <dcterms:created xsi:type="dcterms:W3CDTF">2013-11-14T19:16:36Z</dcterms:created>
  <dcterms:modified xsi:type="dcterms:W3CDTF">2014-05-15T19:49:29Z</dcterms:modified>
</cp:coreProperties>
</file>