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55"/>
  </p:notesMasterIdLst>
  <p:handoutMasterIdLst>
    <p:handoutMasterId r:id="rId56"/>
  </p:handoutMasterIdLst>
  <p:sldIdLst>
    <p:sldId id="256" r:id="rId2"/>
    <p:sldId id="298" r:id="rId3"/>
    <p:sldId id="257" r:id="rId4"/>
    <p:sldId id="406" r:id="rId5"/>
    <p:sldId id="436" r:id="rId6"/>
    <p:sldId id="463" r:id="rId7"/>
    <p:sldId id="258" r:id="rId8"/>
    <p:sldId id="416" r:id="rId9"/>
    <p:sldId id="456" r:id="rId10"/>
    <p:sldId id="395" r:id="rId11"/>
    <p:sldId id="382" r:id="rId12"/>
    <p:sldId id="457" r:id="rId13"/>
    <p:sldId id="302" r:id="rId14"/>
    <p:sldId id="371" r:id="rId15"/>
    <p:sldId id="372" r:id="rId16"/>
    <p:sldId id="373" r:id="rId17"/>
    <p:sldId id="465" r:id="rId18"/>
    <p:sldId id="473" r:id="rId19"/>
    <p:sldId id="472" r:id="rId20"/>
    <p:sldId id="468" r:id="rId21"/>
    <p:sldId id="469" r:id="rId22"/>
    <p:sldId id="470" r:id="rId23"/>
    <p:sldId id="471" r:id="rId24"/>
    <p:sldId id="466" r:id="rId25"/>
    <p:sldId id="412" r:id="rId26"/>
    <p:sldId id="474" r:id="rId27"/>
    <p:sldId id="467" r:id="rId28"/>
    <p:sldId id="410" r:id="rId29"/>
    <p:sldId id="378" r:id="rId30"/>
    <p:sldId id="431" r:id="rId31"/>
    <p:sldId id="432" r:id="rId32"/>
    <p:sldId id="430" r:id="rId33"/>
    <p:sldId id="437" r:id="rId34"/>
    <p:sldId id="444" r:id="rId35"/>
    <p:sldId id="445" r:id="rId36"/>
    <p:sldId id="446" r:id="rId37"/>
    <p:sldId id="420" r:id="rId38"/>
    <p:sldId id="447" r:id="rId39"/>
    <p:sldId id="448" r:id="rId40"/>
    <p:sldId id="449" r:id="rId41"/>
    <p:sldId id="452" r:id="rId42"/>
    <p:sldId id="453" r:id="rId43"/>
    <p:sldId id="450" r:id="rId44"/>
    <p:sldId id="454" r:id="rId45"/>
    <p:sldId id="422" r:id="rId46"/>
    <p:sldId id="423" r:id="rId47"/>
    <p:sldId id="424" r:id="rId48"/>
    <p:sldId id="464" r:id="rId49"/>
    <p:sldId id="384" r:id="rId50"/>
    <p:sldId id="394" r:id="rId51"/>
    <p:sldId id="414" r:id="rId52"/>
    <p:sldId id="415" r:id="rId53"/>
    <p:sldId id="458" r:id="rId54"/>
  </p:sldIdLst>
  <p:sldSz cx="9144000" cy="6858000" type="screen4x3"/>
  <p:notesSz cx="6934200" cy="92329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C66D"/>
    <a:srgbClr val="E3DE73"/>
    <a:srgbClr val="ADAF4B"/>
    <a:srgbClr val="EBF00A"/>
    <a:srgbClr val="FACA00"/>
    <a:srgbClr val="7E6600"/>
    <a:srgbClr val="F4750C"/>
    <a:srgbClr val="FFCC00"/>
    <a:srgbClr val="4E63A8"/>
    <a:srgbClr val="0002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23" autoAdjust="0"/>
    <p:restoredTop sz="82771" autoAdjust="0"/>
  </p:normalViewPr>
  <p:slideViewPr>
    <p:cSldViewPr snapToGrid="0" snapToObjects="1">
      <p:cViewPr>
        <p:scale>
          <a:sx n="80" d="100"/>
          <a:sy n="80" d="100"/>
        </p:scale>
        <p:origin x="-1080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b="0" dirty="0"/>
              <a:t>Universe</a:t>
            </a:r>
          </a:p>
        </c:rich>
      </c:tx>
      <c:layout>
        <c:manualLayout>
          <c:xMode val="edge"/>
          <c:yMode val="edge"/>
          <c:x val="0.30298025261823103"/>
          <c:y val="7.3076338260923232E-4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Universe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/>
                      <a:t>Hydrogen
</a:t>
                    </a:r>
                    <a:r>
                      <a:rPr lang="en-US" dirty="0" smtClean="0"/>
                      <a:t>73.9%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/>
                      <a:t>Helium
</a:t>
                    </a:r>
                    <a:r>
                      <a:rPr lang="en-US" dirty="0" smtClean="0"/>
                      <a:t>24.0%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22123076124930818"/>
                  <c:y val="3.542218353222435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Oxygen
</a:t>
                    </a:r>
                    <a:r>
                      <a:rPr lang="en-US" sz="1400" dirty="0" smtClean="0"/>
                      <a:t>1.0%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24618068381666483"/>
                  <c:y val="3.7745456256560103E-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 smtClean="0"/>
                      <a:t>Carbon</a:t>
                    </a:r>
                    <a:r>
                      <a:rPr lang="en-US" dirty="0"/>
                      <a:t>
</a:t>
                    </a:r>
                    <a:r>
                      <a:rPr lang="en-US" dirty="0" smtClean="0"/>
                      <a:t>0.5%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400" dirty="0"/>
                      <a:t>Other
</a:t>
                    </a:r>
                    <a:r>
                      <a:rPr lang="en-US" sz="1400" dirty="0" smtClean="0"/>
                      <a:t>0.6%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Sheet1!$A$2:$A$6</c:f>
              <c:strCache>
                <c:ptCount val="5"/>
                <c:pt idx="0">
                  <c:v>Hydrogen</c:v>
                </c:pt>
                <c:pt idx="1">
                  <c:v>Helium</c:v>
                </c:pt>
                <c:pt idx="2">
                  <c:v>Oxygen</c:v>
                </c:pt>
                <c:pt idx="3">
                  <c:v>Carbon</c:v>
                </c:pt>
                <c:pt idx="4">
                  <c:v>Other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73</c:v>
                </c:pt>
                <c:pt idx="1">
                  <c:v>23</c:v>
                </c:pt>
                <c:pt idx="2">
                  <c:v>1</c:v>
                </c:pt>
                <c:pt idx="3">
                  <c:v>0.5</c:v>
                </c:pt>
                <c:pt idx="4">
                  <c:v>0.6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b="0" dirty="0" smtClean="0"/>
              <a:t>Human</a:t>
            </a:r>
            <a:r>
              <a:rPr lang="en-US" sz="3200" b="0" baseline="0" dirty="0" smtClean="0"/>
              <a:t> Body</a:t>
            </a:r>
            <a:endParaRPr lang="en-US" sz="3200" b="0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Human Body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rgbClr val="7030A0"/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3313475387183457"/>
                  <c:y val="0.23849960687669061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/>
                      <a:t>Hydrogen</a:t>
                    </a:r>
                    <a:r>
                      <a:rPr lang="en-US" sz="1400" dirty="0"/>
                      <a:t>
</a:t>
                    </a:r>
                    <a:r>
                      <a:rPr lang="en-US" sz="1400" dirty="0" smtClean="0"/>
                      <a:t>10%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23772734862055594"/>
                  <c:y val="0.1149408980628976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 smtClean="0"/>
                      <a:t>Nitrogen</a:t>
                    </a:r>
                    <a:r>
                      <a:rPr lang="en-US" dirty="0"/>
                      <a:t>
</a:t>
                    </a:r>
                    <a:r>
                      <a:rPr lang="en-US" dirty="0" smtClean="0"/>
                      <a:t>2.6%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0.32582020149832086"/>
                  <c:y val="-7.4561041567829833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Calcium
</a:t>
                    </a:r>
                    <a:r>
                      <a:rPr lang="en-US" sz="1400" dirty="0" smtClean="0"/>
                      <a:t>1.1%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.37682959319105308"/>
                  <c:y val="5.463167383442187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Phosphorus
</a:t>
                    </a:r>
                    <a:r>
                      <a:rPr lang="en-US" sz="1400" dirty="0" smtClean="0"/>
                      <a:t>1.1%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0.23108538177444726"/>
                  <c:y val="0.22628732520585865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Other
</a:t>
                    </a:r>
                    <a:r>
                      <a:rPr lang="en-US" sz="1400" dirty="0" smtClean="0"/>
                      <a:t>0.9%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Sheet1!$A$2:$A$8</c:f>
              <c:strCache>
                <c:ptCount val="7"/>
                <c:pt idx="0">
                  <c:v>Oxygen</c:v>
                </c:pt>
                <c:pt idx="1">
                  <c:v>Carbon</c:v>
                </c:pt>
                <c:pt idx="2">
                  <c:v>Hydrogen</c:v>
                </c:pt>
                <c:pt idx="3">
                  <c:v>Nitrogen</c:v>
                </c:pt>
                <c:pt idx="4">
                  <c:v>Calcium</c:v>
                </c:pt>
                <c:pt idx="5">
                  <c:v>Phosphorus</c:v>
                </c:pt>
                <c:pt idx="6">
                  <c:v>Other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61</c:v>
                </c:pt>
                <c:pt idx="1">
                  <c:v>23</c:v>
                </c:pt>
                <c:pt idx="2">
                  <c:v>10</c:v>
                </c:pt>
                <c:pt idx="3">
                  <c:v>2.6</c:v>
                </c:pt>
                <c:pt idx="4">
                  <c:v>1.4</c:v>
                </c:pt>
                <c:pt idx="5">
                  <c:v>1.1000000000000001</c:v>
                </c:pt>
                <c:pt idx="6">
                  <c:v>0.9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88.wmf"/><Relationship Id="rId1" Type="http://schemas.openxmlformats.org/officeDocument/2006/relationships/image" Target="../media/image87.wmf"/><Relationship Id="rId4" Type="http://schemas.openxmlformats.org/officeDocument/2006/relationships/image" Target="../media/image90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Relationship Id="rId5" Type="http://schemas.openxmlformats.org/officeDocument/2006/relationships/image" Target="../media/image93.wmf"/><Relationship Id="rId4" Type="http://schemas.openxmlformats.org/officeDocument/2006/relationships/image" Target="../media/image92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image" Target="../media/image95.wmf"/><Relationship Id="rId1" Type="http://schemas.openxmlformats.org/officeDocument/2006/relationships/image" Target="../media/image94.wmf"/><Relationship Id="rId5" Type="http://schemas.openxmlformats.org/officeDocument/2006/relationships/image" Target="../media/image98.wmf"/><Relationship Id="rId4" Type="http://schemas.openxmlformats.org/officeDocument/2006/relationships/image" Target="../media/image97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wmf"/><Relationship Id="rId1" Type="http://schemas.openxmlformats.org/officeDocument/2006/relationships/image" Target="../media/image99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wmf"/><Relationship Id="rId1" Type="http://schemas.openxmlformats.org/officeDocument/2006/relationships/image" Target="../media/image101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2" Type="http://schemas.openxmlformats.org/officeDocument/2006/relationships/image" Target="../media/image111.wmf"/><Relationship Id="rId1" Type="http://schemas.openxmlformats.org/officeDocument/2006/relationships/image" Target="../media/image110.wmf"/><Relationship Id="rId4" Type="http://schemas.openxmlformats.org/officeDocument/2006/relationships/image" Target="../media/image11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image" Target="../media/image29.wmf"/><Relationship Id="rId7" Type="http://schemas.openxmlformats.org/officeDocument/2006/relationships/image" Target="../media/image33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6" Type="http://schemas.openxmlformats.org/officeDocument/2006/relationships/image" Target="../media/image32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7" Type="http://schemas.openxmlformats.org/officeDocument/2006/relationships/image" Target="../media/image73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Relationship Id="rId6" Type="http://schemas.openxmlformats.org/officeDocument/2006/relationships/image" Target="../media/image72.wmf"/><Relationship Id="rId5" Type="http://schemas.openxmlformats.org/officeDocument/2006/relationships/image" Target="../media/image71.wmf"/><Relationship Id="rId4" Type="http://schemas.openxmlformats.org/officeDocument/2006/relationships/image" Target="../media/image70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7" Type="http://schemas.openxmlformats.org/officeDocument/2006/relationships/image" Target="../media/image79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Relationship Id="rId6" Type="http://schemas.openxmlformats.org/officeDocument/2006/relationships/image" Target="NULL"/><Relationship Id="rId5" Type="http://schemas.openxmlformats.org/officeDocument/2006/relationships/image" Target="../media/image78.wmf"/><Relationship Id="rId4" Type="http://schemas.openxmlformats.org/officeDocument/2006/relationships/image" Target="../media/image77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image" Target="../media/image80.wmf"/><Relationship Id="rId6" Type="http://schemas.openxmlformats.org/officeDocument/2006/relationships/image" Target="../media/image85.wmf"/><Relationship Id="rId5" Type="http://schemas.openxmlformats.org/officeDocument/2006/relationships/image" Target="../media/image84.wmf"/><Relationship Id="rId4" Type="http://schemas.openxmlformats.org/officeDocument/2006/relationships/image" Target="../media/image8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917" y="0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/>
          <a:lstStyle>
            <a:lvl1pPr algn="r">
              <a:defRPr sz="1200"/>
            </a:lvl1pPr>
          </a:lstStyle>
          <a:p>
            <a:fld id="{6C3AE567-E13E-4492-932F-732F5FB7FEFE}" type="datetimeFigureOut">
              <a:rPr lang="en-US" smtClean="0"/>
              <a:t>6/3/2014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995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917" y="8769995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 anchor="b"/>
          <a:lstStyle>
            <a:lvl1pPr algn="r">
              <a:defRPr sz="1200"/>
            </a:lvl1pPr>
          </a:lstStyle>
          <a:p>
            <a:fld id="{B42C2963-2FDD-4F6A-B37F-6627E82D7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9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6" y="0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/>
          <a:lstStyle>
            <a:lvl1pPr algn="r">
              <a:defRPr sz="1200"/>
            </a:lvl1pPr>
          </a:lstStyle>
          <a:p>
            <a:fld id="{8E631BD2-A38F-AB43-8E3C-D6E30D15DDFF}" type="datetimeFigureOut">
              <a:rPr lang="en-US" smtClean="0"/>
              <a:pPr/>
              <a:t>6/3/2014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72" tIns="46186" rIns="92372" bIns="461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72" tIns="46186" rIns="92372" bIns="4618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6" y="8769653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 anchor="b"/>
          <a:lstStyle>
            <a:lvl1pPr algn="r">
              <a:defRPr sz="1200"/>
            </a:lvl1pPr>
          </a:lstStyle>
          <a:p>
            <a:fld id="{09CDDE94-6B71-B14C-BD69-E1245FCC2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4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Title</a:t>
            </a:r>
            <a:r>
              <a:rPr lang="en-US" baseline="0" dirty="0" smtClean="0"/>
              <a:t> Page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GANDI</a:t>
            </a:r>
            <a:r>
              <a:rPr lang="en-US" baseline="0" dirty="0" smtClean="0"/>
              <a:t> is written in German, the reference is on the wiki. Also I put the references to all previous experiments on the wiki.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</a:t>
            </a:r>
            <a:r>
              <a:rPr lang="en-US" baseline="0" dirty="0" smtClean="0"/>
              <a:t> do you think about the table shown in this slide? See </a:t>
            </a:r>
            <a:r>
              <a:rPr lang="en-US" baseline="0" dirty="0" err="1" smtClean="0"/>
              <a:t>Schurmann</a:t>
            </a:r>
            <a:r>
              <a:rPr lang="en-US" baseline="0" dirty="0" smtClean="0"/>
              <a:t> data on slide 44. How did he come up with this small error?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If we use linearly polarized gammas, we need also to measure the alpha-carbon angular distributions to separate E1 and E2  contributes.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What about right-handed or left-handed circularly polarized gammas? Circularly polarized light is a linear combination of linearly polarized light with a phase phi=90 deg. This is to say we cannot separate E1 and E2 with circularly polarized gammas.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At JLab Injector we can produce left-handed or right-handed gammas (our electron beam in linearly polarized).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 produce linear polarized gammas, we need to use a crystal radiator.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 See paper: Y. Xu et al. on the wiki.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Looking</a:t>
            </a:r>
            <a:r>
              <a:rPr lang="en-US" baseline="0" dirty="0" smtClean="0"/>
              <a:t> at the number of gammas we will have (slide 37), we will need to be insensitive to gamma-rays by at least 1 part in 10^15. I will keep using the factor of 10^11?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 we have a similar figure for N2O?</a:t>
            </a:r>
          </a:p>
          <a:p>
            <a:r>
              <a:rPr lang="en-US" dirty="0" smtClean="0"/>
              <a:t>The</a:t>
            </a:r>
            <a:r>
              <a:rPr lang="en-US" baseline="0" dirty="0" smtClean="0"/>
              <a:t> superheat is changed by changing the pressure not the temperature.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That is writing on the glass.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audio files are from</a:t>
            </a:r>
            <a:r>
              <a:rPr lang="en-US" baseline="0" dirty="0" smtClean="0"/>
              <a:t> </a:t>
            </a:r>
            <a:r>
              <a:rPr lang="en-US" dirty="0" smtClean="0"/>
              <a:t> http://www-coupp.fnal.gov/public/publications/publication.html</a:t>
            </a:r>
          </a:p>
          <a:p>
            <a:r>
              <a:rPr lang="en-US" baseline="0" dirty="0" smtClean="0"/>
              <a:t>Proton events, </a:t>
            </a:r>
            <a:r>
              <a:rPr lang="en-US" baseline="0" dirty="0" err="1" smtClean="0"/>
              <a:t>i.e</a:t>
            </a:r>
            <a:r>
              <a:rPr lang="en-US" baseline="0" dirty="0" smtClean="0"/>
              <a:t>, (</a:t>
            </a:r>
            <a:r>
              <a:rPr lang="en-US" baseline="0" dirty="0" err="1" smtClean="0"/>
              <a:t>g,p</a:t>
            </a:r>
            <a:r>
              <a:rPr lang="en-US" baseline="0" dirty="0" smtClean="0"/>
              <a:t>), should be similar to alphas because it is about the energy loss per length in the target.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When we talk about neutrons, we only worry about elastic scattering. What about inelastic scattering or neutron absorption? </a:t>
            </a:r>
          </a:p>
          <a:p>
            <a:r>
              <a:rPr lang="en-US" baseline="0" dirty="0" smtClean="0"/>
              <a:t>Neutron inelastic or capture radiative capture reactions are usually smaller than elastic scattering by orders of magnitude.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These neutrons are fast, i.e., energy range of few MeV.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That is a wire in the background of the bubble photo on the left. It was a wire attached to a piezoelectric on</a:t>
            </a:r>
          </a:p>
          <a:p>
            <a:r>
              <a:rPr lang="en-US" baseline="0" dirty="0" smtClean="0"/>
              <a:t>the bottom of the glass for the acoustic signal.  If not this, it was just a thermocouple wire.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If it is neutron background that we worry about at HIGS then we can the acoustic signal. At HIGS, we can get more than (</a:t>
            </a:r>
            <a:r>
              <a:rPr lang="en-US" baseline="0" dirty="0" err="1" smtClean="0"/>
              <a:t>g,n</a:t>
            </a:r>
            <a:r>
              <a:rPr lang="en-US" baseline="0" dirty="0" smtClean="0"/>
              <a:t>) produced by the bremsstrahlung.  All photo breakup reactions are possible because of the high energy bremsstrahlung.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</a:t>
            </a:r>
            <a:r>
              <a:rPr lang="en-US" baseline="0" dirty="0" smtClean="0"/>
              <a:t> the bubble in N2O rises? But not in C4F10. And why the liquid is cloudy for N2O? What was the buffer liquid?</a:t>
            </a:r>
          </a:p>
          <a:p>
            <a:r>
              <a:rPr lang="en-US" baseline="0" dirty="0" smtClean="0"/>
              <a:t>The bubble is far more buoyant in N2O than C4F10 and rises faster. The buffer liquid is water and we had water absorbed in the N2O, but not in C4F10.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http://en.wikipedia.org/wiki/Nucleosynthesis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Notes:</a:t>
            </a:r>
          </a:p>
          <a:p>
            <a:r>
              <a:rPr lang="en-US" baseline="0" dirty="0" smtClean="0"/>
              <a:t> 1- </a:t>
            </a:r>
            <a:r>
              <a:rPr lang="en-US" baseline="0" dirty="0" err="1" smtClean="0"/>
              <a:t>Schurmann</a:t>
            </a:r>
            <a:r>
              <a:rPr lang="en-US" baseline="0" dirty="0" smtClean="0"/>
              <a:t> at low energy is limited by 16O contamination of 12C ion beam.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(</a:t>
            </a:r>
            <a:r>
              <a:rPr lang="en-US" baseline="0" dirty="0" err="1" smtClean="0"/>
              <a:t>g,p</a:t>
            </a:r>
            <a:r>
              <a:rPr lang="en-US" baseline="0" dirty="0" smtClean="0"/>
              <a:t>) events have acoustic signal similar to (g,a).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http://en.wikipedia.org/wiki/Nucleosynthesis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What is the expected background from 3-alpha?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Notes:</a:t>
            </a:r>
          </a:p>
          <a:p>
            <a:r>
              <a:rPr lang="en-US" dirty="0" smtClean="0"/>
              <a:t> 1- Simultaneous fusion of 3-alpha particles </a:t>
            </a:r>
            <a:r>
              <a:rPr lang="en-US" baseline="0" dirty="0" smtClean="0"/>
              <a:t>has very small probability, the process has to go through 8Be.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Gammas</a:t>
            </a:r>
            <a:r>
              <a:rPr lang="en-US" baseline="0" dirty="0" smtClean="0"/>
              <a:t> from E1 and E2 transitions have the same energy (7.162+0.3 MeV).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A2C9F-9CBA-4C4C-9068-FF8194B957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36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DB23-3FF7-417E-878C-5B502AF612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507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CF296-4107-4DA2-A408-9B889D5A1D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388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0925-8F2D-4BE4-9A1C-851B1FE8F4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090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54AE-707A-4482-9C6B-3E9C37AA78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560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5445-81F9-48C4-A64B-5F11EBE3A0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826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ED73-E04F-439D-9ED5-EEA9DD2C13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44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6264-AD96-43FE-A18B-2C7997756D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059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5A49-054C-4502-BE41-B1CD2B580C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163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F9A8-A1D7-44B8-B4EB-70B6B50662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3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EDA3-819F-4AEE-8AE4-34D228168B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52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B6D7D-CA91-4CF6-9131-BE8E9AF3A89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21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10" Type="http://schemas.openxmlformats.org/officeDocument/2006/relationships/image" Target="../media/image22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13" Type="http://schemas.openxmlformats.org/officeDocument/2006/relationships/oleObject" Target="../embeddings/oleObject10.bin"/><Relationship Id="rId18" Type="http://schemas.openxmlformats.org/officeDocument/2006/relationships/image" Target="../media/image33.wmf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7.bin"/><Relationship Id="rId12" Type="http://schemas.openxmlformats.org/officeDocument/2006/relationships/image" Target="../media/image30.wmf"/><Relationship Id="rId1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2.wmf"/><Relationship Id="rId20" Type="http://schemas.openxmlformats.org/officeDocument/2006/relationships/image" Target="../media/image34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27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5" Type="http://schemas.openxmlformats.org/officeDocument/2006/relationships/oleObject" Target="../embeddings/oleObject11.bin"/><Relationship Id="rId10" Type="http://schemas.openxmlformats.org/officeDocument/2006/relationships/image" Target="../media/image29.wmf"/><Relationship Id="rId19" Type="http://schemas.openxmlformats.org/officeDocument/2006/relationships/oleObject" Target="../embeddings/oleObject13.bin"/><Relationship Id="rId4" Type="http://schemas.openxmlformats.org/officeDocument/2006/relationships/image" Target="../media/image2.jpeg"/><Relationship Id="rId9" Type="http://schemas.openxmlformats.org/officeDocument/2006/relationships/oleObject" Target="../embeddings/oleObject8.bin"/><Relationship Id="rId14" Type="http://schemas.openxmlformats.org/officeDocument/2006/relationships/image" Target="../media/image31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microsoft.com/office/2007/relationships/media" Target="../media/media2.wav"/><Relationship Id="rId7" Type="http://schemas.openxmlformats.org/officeDocument/2006/relationships/image" Target="../media/image2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9.png"/><Relationship Id="rId4" Type="http://schemas.openxmlformats.org/officeDocument/2006/relationships/audio" Target="../media/media2.wav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notesSlide" Target="../notesSlides/notesSlide18.xml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0.wmf"/><Relationship Id="rId11" Type="http://schemas.openxmlformats.org/officeDocument/2006/relationships/image" Target="../media/image43.png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42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16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iki.jlab.org/ciswiki/index.php/Bubble_Chamber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wmf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6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61.jpg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gif"/><Relationship Id="rId4" Type="http://schemas.openxmlformats.org/officeDocument/2006/relationships/image" Target="../media/image64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13" Type="http://schemas.openxmlformats.org/officeDocument/2006/relationships/oleObject" Target="../embeddings/oleObject22.bin"/><Relationship Id="rId18" Type="http://schemas.openxmlformats.org/officeDocument/2006/relationships/image" Target="../media/image73.wmf"/><Relationship Id="rId3" Type="http://schemas.openxmlformats.org/officeDocument/2006/relationships/notesSlide" Target="../notesSlides/notesSlide34.xml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70.wmf"/><Relationship Id="rId17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2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67.wmf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8.bin"/><Relationship Id="rId15" Type="http://schemas.openxmlformats.org/officeDocument/2006/relationships/oleObject" Target="../embeddings/oleObject23.bin"/><Relationship Id="rId10" Type="http://schemas.openxmlformats.org/officeDocument/2006/relationships/image" Target="../media/image69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71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13" Type="http://schemas.openxmlformats.org/officeDocument/2006/relationships/oleObject" Target="../embeddings/oleObject29.bin"/><Relationship Id="rId3" Type="http://schemas.openxmlformats.org/officeDocument/2006/relationships/notesSlide" Target="../notesSlides/notesSlide35.xml"/><Relationship Id="rId7" Type="http://schemas.openxmlformats.org/officeDocument/2006/relationships/oleObject" Target="../embeddings/oleObject26.bin"/><Relationship Id="rId12" Type="http://schemas.openxmlformats.org/officeDocument/2006/relationships/image" Target="../media/image77.wmf"/><Relationship Id="rId17" Type="http://schemas.openxmlformats.org/officeDocument/2006/relationships/image" Target="../media/image79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1.bin"/><Relationship Id="rId1" Type="http://schemas.openxmlformats.org/officeDocument/2006/relationships/vmlDrawing" Target="../drawings/vmlDrawing8.vml"/><Relationship Id="rId6" Type="http://schemas.openxmlformats.org/officeDocument/2006/relationships/image" Target="../media/image74.wmf"/><Relationship Id="rId11" Type="http://schemas.openxmlformats.org/officeDocument/2006/relationships/oleObject" Target="../embeddings/oleObject28.bin"/><Relationship Id="rId5" Type="http://schemas.openxmlformats.org/officeDocument/2006/relationships/oleObject" Target="../embeddings/oleObject25.bin"/><Relationship Id="rId15" Type="http://schemas.openxmlformats.org/officeDocument/2006/relationships/oleObject" Target="../embeddings/oleObject30.bin"/><Relationship Id="rId10" Type="http://schemas.openxmlformats.org/officeDocument/2006/relationships/image" Target="../media/image76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27.bin"/><Relationship Id="rId14" Type="http://schemas.openxmlformats.org/officeDocument/2006/relationships/image" Target="../media/image78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13" Type="http://schemas.openxmlformats.org/officeDocument/2006/relationships/oleObject" Target="../embeddings/oleObject36.bin"/><Relationship Id="rId3" Type="http://schemas.openxmlformats.org/officeDocument/2006/relationships/notesSlide" Target="../notesSlides/notesSlide36.xml"/><Relationship Id="rId7" Type="http://schemas.openxmlformats.org/officeDocument/2006/relationships/oleObject" Target="../embeddings/oleObject33.bin"/><Relationship Id="rId12" Type="http://schemas.openxmlformats.org/officeDocument/2006/relationships/image" Target="../media/image83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5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80.wmf"/><Relationship Id="rId11" Type="http://schemas.openxmlformats.org/officeDocument/2006/relationships/oleObject" Target="../embeddings/oleObject35.bin"/><Relationship Id="rId5" Type="http://schemas.openxmlformats.org/officeDocument/2006/relationships/oleObject" Target="../embeddings/oleObject32.bin"/><Relationship Id="rId15" Type="http://schemas.openxmlformats.org/officeDocument/2006/relationships/oleObject" Target="../embeddings/oleObject37.bin"/><Relationship Id="rId10" Type="http://schemas.openxmlformats.org/officeDocument/2006/relationships/image" Target="../media/image82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34.bin"/><Relationship Id="rId14" Type="http://schemas.openxmlformats.org/officeDocument/2006/relationships/image" Target="../media/image84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6.wmf"/><Relationship Id="rId5" Type="http://schemas.openxmlformats.org/officeDocument/2006/relationships/oleObject" Target="../embeddings/oleObject38.bin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wmf"/><Relationship Id="rId3" Type="http://schemas.openxmlformats.org/officeDocument/2006/relationships/notesSlide" Target="../notesSlides/notesSlide38.xml"/><Relationship Id="rId7" Type="http://schemas.openxmlformats.org/officeDocument/2006/relationships/oleObject" Target="../embeddings/oleObject40.bin"/><Relationship Id="rId12" Type="http://schemas.openxmlformats.org/officeDocument/2006/relationships/image" Target="../media/image9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7.wmf"/><Relationship Id="rId11" Type="http://schemas.openxmlformats.org/officeDocument/2006/relationships/oleObject" Target="../embeddings/oleObject42.bin"/><Relationship Id="rId5" Type="http://schemas.openxmlformats.org/officeDocument/2006/relationships/oleObject" Target="../embeddings/oleObject39.bin"/><Relationship Id="rId10" Type="http://schemas.openxmlformats.org/officeDocument/2006/relationships/image" Target="../media/image89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41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13" Type="http://schemas.openxmlformats.org/officeDocument/2006/relationships/oleObject" Target="../embeddings/oleObject47.bin"/><Relationship Id="rId3" Type="http://schemas.openxmlformats.org/officeDocument/2006/relationships/notesSlide" Target="../notesSlides/notesSlide39.xml"/><Relationship Id="rId7" Type="http://schemas.openxmlformats.org/officeDocument/2006/relationships/oleObject" Target="../embeddings/oleObject44.bin"/><Relationship Id="rId12" Type="http://schemas.openxmlformats.org/officeDocument/2006/relationships/image" Target="../media/image9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4.wmf"/><Relationship Id="rId11" Type="http://schemas.openxmlformats.org/officeDocument/2006/relationships/oleObject" Target="../embeddings/oleObject46.bin"/><Relationship Id="rId5" Type="http://schemas.openxmlformats.org/officeDocument/2006/relationships/oleObject" Target="../embeddings/oleObject43.bin"/><Relationship Id="rId10" Type="http://schemas.openxmlformats.org/officeDocument/2006/relationships/image" Target="../media/image91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45.bin"/><Relationship Id="rId14" Type="http://schemas.openxmlformats.org/officeDocument/2006/relationships/image" Target="../media/image93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wmf"/><Relationship Id="rId13" Type="http://schemas.openxmlformats.org/officeDocument/2006/relationships/oleObject" Target="../embeddings/oleObject52.bin"/><Relationship Id="rId3" Type="http://schemas.openxmlformats.org/officeDocument/2006/relationships/notesSlide" Target="../notesSlides/notesSlide40.xml"/><Relationship Id="rId7" Type="http://schemas.openxmlformats.org/officeDocument/2006/relationships/oleObject" Target="../embeddings/oleObject49.bin"/><Relationship Id="rId12" Type="http://schemas.openxmlformats.org/officeDocument/2006/relationships/image" Target="../media/image9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4.wmf"/><Relationship Id="rId11" Type="http://schemas.openxmlformats.org/officeDocument/2006/relationships/oleObject" Target="../embeddings/oleObject51.bin"/><Relationship Id="rId5" Type="http://schemas.openxmlformats.org/officeDocument/2006/relationships/oleObject" Target="../embeddings/oleObject48.bin"/><Relationship Id="rId10" Type="http://schemas.openxmlformats.org/officeDocument/2006/relationships/image" Target="../media/image96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50.bin"/><Relationship Id="rId14" Type="http://schemas.openxmlformats.org/officeDocument/2006/relationships/image" Target="../media/image98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3" Type="http://schemas.openxmlformats.org/officeDocument/2006/relationships/notesSlide" Target="../notesSlides/notesSlide41.xml"/><Relationship Id="rId7" Type="http://schemas.openxmlformats.org/officeDocument/2006/relationships/oleObject" Target="../embeddings/oleObject5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9.wmf"/><Relationship Id="rId5" Type="http://schemas.openxmlformats.org/officeDocument/2006/relationships/oleObject" Target="../embeddings/oleObject53.bin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3" Type="http://schemas.openxmlformats.org/officeDocument/2006/relationships/notesSlide" Target="../notesSlides/notesSlide42.xml"/><Relationship Id="rId7" Type="http://schemas.openxmlformats.org/officeDocument/2006/relationships/oleObject" Target="../embeddings/oleObject5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01.wmf"/><Relationship Id="rId5" Type="http://schemas.openxmlformats.org/officeDocument/2006/relationships/oleObject" Target="../embeddings/oleObject55.bin"/><Relationship Id="rId4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gif"/><Relationship Id="rId4" Type="http://schemas.openxmlformats.org/officeDocument/2006/relationships/image" Target="../media/image105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gif"/><Relationship Id="rId5" Type="http://schemas.openxmlformats.org/officeDocument/2006/relationships/image" Target="../media/image108.gif"/><Relationship Id="rId4" Type="http://schemas.openxmlformats.org/officeDocument/2006/relationships/image" Target="../media/image107.gi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wmf"/><Relationship Id="rId13" Type="http://schemas.openxmlformats.org/officeDocument/2006/relationships/oleObject" Target="../embeddings/oleObject60.bin"/><Relationship Id="rId3" Type="http://schemas.openxmlformats.org/officeDocument/2006/relationships/notesSlide" Target="../notesSlides/notesSlide47.xml"/><Relationship Id="rId7" Type="http://schemas.openxmlformats.org/officeDocument/2006/relationships/oleObject" Target="../embeddings/oleObject57.bin"/><Relationship Id="rId12" Type="http://schemas.openxmlformats.org/officeDocument/2006/relationships/image" Target="../media/image11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15.gif"/><Relationship Id="rId11" Type="http://schemas.openxmlformats.org/officeDocument/2006/relationships/oleObject" Target="../embeddings/oleObject59.bin"/><Relationship Id="rId5" Type="http://schemas.openxmlformats.org/officeDocument/2006/relationships/image" Target="../media/image114.gif"/><Relationship Id="rId10" Type="http://schemas.openxmlformats.org/officeDocument/2006/relationships/image" Target="../media/image111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58.bin"/><Relationship Id="rId14" Type="http://schemas.openxmlformats.org/officeDocument/2006/relationships/image" Target="../media/image113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gif"/><Relationship Id="rId5" Type="http://schemas.openxmlformats.org/officeDocument/2006/relationships/image" Target="../media/image117.gif"/><Relationship Id="rId4" Type="http://schemas.openxmlformats.org/officeDocument/2006/relationships/image" Target="../media/image116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2.jp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7.jpeg"/><Relationship Id="rId5" Type="http://schemas.openxmlformats.org/officeDocument/2006/relationships/image" Target="../media/image15.jpeg"/><Relationship Id="rId10" Type="http://schemas.openxmlformats.org/officeDocument/2006/relationships/image" Target="../media/image16.png"/><Relationship Id="rId4" Type="http://schemas.openxmlformats.org/officeDocument/2006/relationships/image" Target="../media/image2.jpe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0669" y="2383729"/>
            <a:ext cx="8369542" cy="100737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2F4D8E"/>
                </a:solidFill>
              </a:rPr>
              <a:t>Measurement </a:t>
            </a:r>
            <a:r>
              <a:rPr lang="en-US" sz="2800" dirty="0">
                <a:solidFill>
                  <a:srgbClr val="2F4D8E"/>
                </a:solidFill>
              </a:rPr>
              <a:t>of </a:t>
            </a:r>
            <a:r>
              <a:rPr lang="en-US" sz="2800" baseline="30000" dirty="0" smtClean="0">
                <a:solidFill>
                  <a:srgbClr val="002060"/>
                </a:solidFill>
              </a:rPr>
              <a:t>16</a:t>
            </a:r>
            <a:r>
              <a:rPr lang="en-US" sz="2800" dirty="0" smtClean="0">
                <a:solidFill>
                  <a:srgbClr val="002060"/>
                </a:solidFill>
              </a:rPr>
              <a:t>O(</a:t>
            </a:r>
            <a:r>
              <a:rPr lang="en-US" sz="2800" dirty="0" smtClean="0">
                <a:solidFill>
                  <a:srgbClr val="002060"/>
                </a:solidFill>
                <a:latin typeface="Symbol" panose="05050102010706020507" pitchFamily="18" charset="2"/>
              </a:rPr>
              <a:t>g</a:t>
            </a:r>
            <a:r>
              <a:rPr lang="en-US" sz="2800" dirty="0" smtClean="0">
                <a:solidFill>
                  <a:srgbClr val="002060"/>
                </a:solidFill>
              </a:rPr>
              <a:t>,</a:t>
            </a:r>
            <a:r>
              <a:rPr lang="en-US" sz="2800" dirty="0" smtClean="0">
                <a:solidFill>
                  <a:srgbClr val="002060"/>
                </a:solidFill>
                <a:latin typeface="Symbol" panose="05050102010706020507" pitchFamily="18" charset="2"/>
              </a:rPr>
              <a:t>a</a:t>
            </a:r>
            <a:r>
              <a:rPr lang="en-US" sz="2800" dirty="0" smtClean="0">
                <a:solidFill>
                  <a:srgbClr val="002060"/>
                </a:solidFill>
              </a:rPr>
              <a:t>)</a:t>
            </a:r>
            <a:r>
              <a:rPr lang="en-US" sz="2800" baseline="30000" dirty="0" smtClean="0">
                <a:solidFill>
                  <a:srgbClr val="002060"/>
                </a:solidFill>
              </a:rPr>
              <a:t>12</a:t>
            </a:r>
            <a:r>
              <a:rPr lang="en-US" sz="2800" dirty="0" smtClean="0">
                <a:solidFill>
                  <a:srgbClr val="002060"/>
                </a:solidFill>
              </a:rPr>
              <a:t>C</a:t>
            </a:r>
            <a:r>
              <a:rPr lang="en-US" sz="2800" dirty="0" smtClean="0">
                <a:solidFill>
                  <a:srgbClr val="2F4D8E"/>
                </a:solidFill>
              </a:rPr>
              <a:t> </a:t>
            </a:r>
            <a:r>
              <a:rPr lang="en-US" sz="2800" dirty="0">
                <a:solidFill>
                  <a:srgbClr val="2F4D8E"/>
                </a:solidFill>
              </a:rPr>
              <a:t>with </a:t>
            </a:r>
            <a:r>
              <a:rPr lang="en-US" sz="2800" dirty="0" smtClean="0">
                <a:solidFill>
                  <a:srgbClr val="2F4D8E"/>
                </a:solidFill>
              </a:rPr>
              <a:t>Bubble </a:t>
            </a:r>
            <a:r>
              <a:rPr lang="en-US" sz="2800" dirty="0">
                <a:solidFill>
                  <a:srgbClr val="2F4D8E"/>
                </a:solidFill>
              </a:rPr>
              <a:t>C</a:t>
            </a:r>
            <a:r>
              <a:rPr lang="en-US" sz="2800" dirty="0" smtClean="0">
                <a:solidFill>
                  <a:srgbClr val="2F4D8E"/>
                </a:solidFill>
              </a:rPr>
              <a:t>hamber </a:t>
            </a:r>
            <a:r>
              <a:rPr lang="en-US" sz="2800" dirty="0">
                <a:solidFill>
                  <a:srgbClr val="2F4D8E"/>
                </a:solidFill>
              </a:rPr>
              <a:t>and </a:t>
            </a:r>
            <a:r>
              <a:rPr lang="en-US" sz="2800" dirty="0" smtClean="0">
                <a:solidFill>
                  <a:srgbClr val="2F4D8E"/>
                </a:solidFill>
              </a:rPr>
              <a:t>Bremsstrahlung </a:t>
            </a:r>
            <a:r>
              <a:rPr lang="en-US" sz="2800" dirty="0">
                <a:solidFill>
                  <a:srgbClr val="2F4D8E"/>
                </a:solidFill>
              </a:rPr>
              <a:t>B</a:t>
            </a:r>
            <a:r>
              <a:rPr lang="en-US" sz="2800" dirty="0" smtClean="0">
                <a:solidFill>
                  <a:srgbClr val="2F4D8E"/>
                </a:solidFill>
              </a:rPr>
              <a:t>eam </a:t>
            </a:r>
            <a:r>
              <a:rPr lang="en-US" sz="2800" dirty="0">
                <a:solidFill>
                  <a:srgbClr val="2F4D8E"/>
                </a:solidFill>
              </a:rPr>
              <a:t>at Jefferson Lab </a:t>
            </a:r>
            <a:r>
              <a:rPr lang="en-US" sz="2800" dirty="0" smtClean="0">
                <a:solidFill>
                  <a:srgbClr val="2F4D8E"/>
                </a:solidFill>
              </a:rPr>
              <a:t>Injector</a:t>
            </a:r>
            <a:endParaRPr lang="en-US" sz="2800" spc="190" dirty="0">
              <a:solidFill>
                <a:srgbClr val="2F4D8E"/>
              </a:solidFill>
              <a:latin typeface="Minion Pro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7356" y="5392380"/>
            <a:ext cx="4511175" cy="1079671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+mj-lt"/>
              </a:rPr>
              <a:t>Riad Suleiman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June 04, 2014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961902"/>
            <a:ext cx="91440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Previous Experiments: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400" dirty="0" smtClean="0"/>
              <a:t>Direct Measurements: 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Helium ions on carbon target: </a:t>
            </a:r>
            <a:r>
              <a:rPr lang="en-US" baseline="30000" dirty="0" smtClean="0"/>
              <a:t>12</a:t>
            </a:r>
            <a:r>
              <a:rPr lang="en-US" dirty="0" smtClean="0"/>
              <a:t>C(</a:t>
            </a:r>
            <a:r>
              <a:rPr lang="en-US" dirty="0" smtClean="0">
                <a:latin typeface="Symbol" pitchFamily="18" charset="2"/>
              </a:rPr>
              <a:t>a</a:t>
            </a:r>
            <a:r>
              <a:rPr lang="en-US" dirty="0" smtClean="0"/>
              <a:t>,</a:t>
            </a:r>
            <a:r>
              <a:rPr lang="en-US" dirty="0" smtClean="0">
                <a:latin typeface="Symbol" pitchFamily="18" charset="2"/>
              </a:rPr>
              <a:t>g</a:t>
            </a:r>
            <a:r>
              <a:rPr lang="en-US" dirty="0" smtClean="0"/>
              <a:t>)</a:t>
            </a:r>
            <a:r>
              <a:rPr lang="en-US" baseline="30000" dirty="0" smtClean="0"/>
              <a:t>16</a:t>
            </a:r>
            <a:r>
              <a:rPr lang="en-US" dirty="0" smtClean="0"/>
              <a:t>O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Carbon ions on helium gas: </a:t>
            </a:r>
            <a:r>
              <a:rPr lang="en-US" baseline="30000" dirty="0" smtClean="0"/>
              <a:t>4</a:t>
            </a:r>
            <a:r>
              <a:rPr lang="en-US" dirty="0" smtClean="0"/>
              <a:t>He(</a:t>
            </a:r>
            <a:r>
              <a:rPr lang="en-US" baseline="30000" dirty="0" smtClean="0"/>
              <a:t>12</a:t>
            </a:r>
            <a:r>
              <a:rPr lang="en-US" dirty="0" smtClean="0"/>
              <a:t>C,</a:t>
            </a:r>
            <a:r>
              <a:rPr lang="en-US" baseline="30000" dirty="0" smtClean="0"/>
              <a:t> </a:t>
            </a:r>
            <a:r>
              <a:rPr lang="en-US" dirty="0" smtClean="0">
                <a:latin typeface="Symbol" pitchFamily="18" charset="2"/>
              </a:rPr>
              <a:t>g</a:t>
            </a:r>
            <a:r>
              <a:rPr lang="en-US" dirty="0" smtClean="0"/>
              <a:t>)</a:t>
            </a:r>
            <a:r>
              <a:rPr lang="en-US" baseline="30000" dirty="0" smtClean="0"/>
              <a:t>16</a:t>
            </a:r>
            <a:r>
              <a:rPr lang="en-US" dirty="0" smtClean="0"/>
              <a:t>O or 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He(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C,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O)</a:t>
            </a:r>
            <a:r>
              <a:rPr lang="en-US" sz="2000" dirty="0" smtClean="0">
                <a:latin typeface="Symbol" pitchFamily="18" charset="2"/>
              </a:rPr>
              <a:t>g </a:t>
            </a:r>
            <a:r>
              <a:rPr lang="en-US" sz="2000" dirty="0" smtClean="0"/>
              <a:t>(</a:t>
            </a:r>
            <a:r>
              <a:rPr lang="en-US" sz="2000" dirty="0" smtClean="0">
                <a:solidFill>
                  <a:schemeClr val="dk1"/>
                </a:solidFill>
              </a:rPr>
              <a:t>Schürmann</a:t>
            </a:r>
            <a:r>
              <a:rPr lang="en-US" sz="2000" dirty="0" smtClean="0"/>
              <a:t>)</a:t>
            </a: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lvl="2"/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lvl="2"/>
            <a:endParaRPr lang="en-US" sz="2000" dirty="0">
              <a:latin typeface="Symbol" pitchFamily="18" charset="2"/>
            </a:endParaRPr>
          </a:p>
          <a:p>
            <a:pPr lvl="2"/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lvl="2"/>
            <a:endParaRPr lang="en-US" sz="2000" dirty="0" smtClean="0"/>
          </a:p>
          <a:p>
            <a:pPr marL="971550" lvl="1" indent="-514350">
              <a:buFont typeface="+mj-lt"/>
              <a:buAutoNum type="alphaUcPeriod"/>
            </a:pPr>
            <a:r>
              <a:rPr lang="en-US" sz="2400" dirty="0" smtClean="0"/>
              <a:t>Indirect Measurements: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 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dirty="0" smtClean="0"/>
              <a:t>–delayed 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dirty="0" smtClean="0"/>
              <a:t> decay of </a:t>
            </a:r>
            <a:r>
              <a:rPr lang="en-US" baseline="30000" dirty="0" smtClean="0"/>
              <a:t>16</a:t>
            </a:r>
            <a:r>
              <a:rPr lang="en-US" dirty="0" smtClean="0"/>
              <a:t>N (</a:t>
            </a:r>
            <a:r>
              <a:rPr lang="en-US" dirty="0" err="1" smtClean="0"/>
              <a:t>J</a:t>
            </a:r>
            <a:r>
              <a:rPr lang="en-US" baseline="30000" dirty="0" err="1" smtClean="0">
                <a:latin typeface="Symbol" panose="05050102010706020507" pitchFamily="18" charset="2"/>
              </a:rPr>
              <a:t>p</a:t>
            </a:r>
            <a:r>
              <a:rPr lang="en-US" dirty="0" smtClean="0"/>
              <a:t>=2</a:t>
            </a:r>
            <a:r>
              <a:rPr lang="en-US" baseline="30000" dirty="0" smtClean="0"/>
              <a:t>–</a:t>
            </a:r>
            <a:r>
              <a:rPr lang="en-US" dirty="0" smtClean="0"/>
              <a:t>, T</a:t>
            </a:r>
            <a:r>
              <a:rPr lang="en-US" baseline="-25000" dirty="0" smtClean="0"/>
              <a:t>½</a:t>
            </a:r>
            <a:r>
              <a:rPr lang="en-US" dirty="0" smtClean="0"/>
              <a:t>=7.13 s, BR=0.12%)</a:t>
            </a:r>
          </a:p>
          <a:p>
            <a:pPr lvl="2"/>
            <a:r>
              <a:rPr lang="en-US" dirty="0" smtClean="0"/>
              <a:t> </a:t>
            </a:r>
            <a:r>
              <a:rPr lang="en-US" baseline="30000" dirty="0" smtClean="0"/>
              <a:t>16</a:t>
            </a:r>
            <a:r>
              <a:rPr lang="en-US" dirty="0" smtClean="0"/>
              <a:t>N </a:t>
            </a:r>
            <a:r>
              <a:rPr lang="en-US" dirty="0" smtClean="0">
                <a:latin typeface="Calibri"/>
              </a:rPr>
              <a:t>→</a:t>
            </a:r>
            <a:r>
              <a:rPr lang="en-US" dirty="0" smtClean="0"/>
              <a:t> 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baseline="30000" dirty="0"/>
              <a:t>–</a:t>
            </a:r>
            <a:r>
              <a:rPr lang="en-US" dirty="0" smtClean="0"/>
              <a:t> + </a:t>
            </a:r>
            <a:r>
              <a:rPr lang="en-US" baseline="30000" dirty="0" smtClean="0"/>
              <a:t>16</a:t>
            </a:r>
            <a:r>
              <a:rPr lang="en-US" dirty="0" smtClean="0"/>
              <a:t>O*  (</a:t>
            </a:r>
            <a:r>
              <a:rPr lang="en-US" dirty="0" err="1" smtClean="0"/>
              <a:t>J</a:t>
            </a:r>
            <a:r>
              <a:rPr lang="en-US" baseline="30000" dirty="0" err="1" smtClean="0">
                <a:latin typeface="Symbol" panose="05050102010706020507" pitchFamily="18" charset="2"/>
              </a:rPr>
              <a:t>p</a:t>
            </a:r>
            <a:r>
              <a:rPr lang="en-US" dirty="0" smtClean="0"/>
              <a:t>=1</a:t>
            </a:r>
            <a:r>
              <a:rPr lang="en-US" baseline="30000" dirty="0" smtClean="0"/>
              <a:t>–</a:t>
            </a:r>
            <a:r>
              <a:rPr lang="en-US" dirty="0" smtClean="0"/>
              <a:t>) → 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dirty="0" smtClean="0"/>
              <a:t> + </a:t>
            </a:r>
            <a:r>
              <a:rPr lang="en-US" baseline="30000" dirty="0" smtClean="0"/>
              <a:t>12</a:t>
            </a:r>
            <a:r>
              <a:rPr lang="en-US" dirty="0" smtClean="0"/>
              <a:t>C </a:t>
            </a:r>
            <a:endParaRPr lang="en-US" baseline="30000" dirty="0" smtClean="0">
              <a:latin typeface="Symbol" panose="05050102010706020507" pitchFamily="18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52865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Heroic </a:t>
            </a:r>
            <a:r>
              <a:rPr lang="en-US" sz="3600" dirty="0">
                <a:solidFill>
                  <a:srgbClr val="2F4D8E"/>
                </a:solidFill>
                <a:latin typeface="Minion Pro"/>
              </a:rPr>
              <a:t>efforts in search </a:t>
            </a:r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of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3600" kern="0" baseline="30000" dirty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>
                <a:solidFill>
                  <a:srgbClr val="2F4D8E"/>
                </a:solidFill>
              </a:rPr>
              <a:t>,</a:t>
            </a:r>
            <a:r>
              <a:rPr lang="en-US" sz="3600" dirty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>
                <a:solidFill>
                  <a:srgbClr val="2F4D8E"/>
                </a:solidFill>
                <a:latin typeface="Minion Pro"/>
              </a:rPr>
              <a:t>O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graphicFrame>
        <p:nvGraphicFramePr>
          <p:cNvPr id="5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3414619"/>
              </p:ext>
            </p:extLst>
          </p:nvPr>
        </p:nvGraphicFramePr>
        <p:xfrm>
          <a:off x="3612989" y="2469518"/>
          <a:ext cx="5394705" cy="2956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1680"/>
                <a:gridCol w="1216260"/>
                <a:gridCol w="1367525"/>
                <a:gridCol w="1189240"/>
              </a:tblGrid>
              <a:tr h="51157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Experiment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Beam Current</a:t>
                      </a:r>
                      <a:r>
                        <a:rPr lang="en-US" sz="1400" baseline="0" dirty="0" smtClean="0"/>
                        <a:t> (mA)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Target</a:t>
                      </a:r>
                    </a:p>
                    <a:p>
                      <a:pPr algn="ctr"/>
                      <a:r>
                        <a:rPr lang="en-US" sz="1400" dirty="0" smtClean="0"/>
                        <a:t>(nuclei/cm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Time</a:t>
                      </a:r>
                    </a:p>
                    <a:p>
                      <a:pPr algn="ctr"/>
                      <a:r>
                        <a:rPr lang="en-US" sz="1400" dirty="0" smtClean="0"/>
                        <a:t>(h)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Redder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0.7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 </a:t>
                      </a:r>
                      <a:r>
                        <a:rPr lang="en-US" sz="1400" baseline="0" dirty="0" smtClean="0"/>
                        <a:t>3 10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Ouellet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0.03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 5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1950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Roters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0.02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4</a:t>
                      </a:r>
                      <a:r>
                        <a:rPr lang="en-US" sz="1400" dirty="0" smtClean="0"/>
                        <a:t>He,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1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19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5000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Kunz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0.5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3 10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EUROGAM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0.34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1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19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2100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GANDI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0.6 (?)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2 10</a:t>
                      </a:r>
                      <a:r>
                        <a:rPr lang="en-US" sz="1400" baseline="30000" dirty="0" smtClean="0"/>
                        <a:t>18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?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Schürmann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0.01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4</a:t>
                      </a:r>
                      <a:r>
                        <a:rPr lang="en-US" sz="1400" dirty="0" smtClean="0"/>
                        <a:t>He,</a:t>
                      </a:r>
                      <a:r>
                        <a:rPr lang="en-US" sz="1400" baseline="0" dirty="0" smtClean="0"/>
                        <a:t> 4 10</a:t>
                      </a:r>
                      <a:r>
                        <a:rPr lang="en-US" sz="1400" baseline="30000" dirty="0" smtClean="0"/>
                        <a:t>17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?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Plag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0.005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6 10</a:t>
                      </a:r>
                      <a:r>
                        <a:rPr lang="en-US" sz="1400" baseline="30000" dirty="0" smtClean="0"/>
                        <a:t>18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278</a:t>
                      </a:r>
                      <a:endParaRPr lang="en-US" sz="1400" dirty="0"/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71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4025323"/>
            <a:ext cx="3790949" cy="2247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2488"/>
            <a:ext cx="8229600" cy="710665"/>
          </a:xfrm>
        </p:spPr>
        <p:txBody>
          <a:bodyPr>
            <a:normAutofit fontScale="90000"/>
          </a:bodyPr>
          <a:lstStyle/>
          <a:p>
            <a:pPr lvl="0"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Astrophysical S-Factor 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4000" dirty="0" smtClean="0">
                <a:solidFill>
                  <a:srgbClr val="2F4D8E"/>
                </a:solidFill>
              </a:rPr>
              <a:t>,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O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1" y="1952232"/>
            <a:ext cx="3790949" cy="224790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8622335"/>
              </p:ext>
            </p:extLst>
          </p:nvPr>
        </p:nvGraphicFramePr>
        <p:xfrm>
          <a:off x="340117" y="2149434"/>
          <a:ext cx="3880275" cy="749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664" name="Equation" r:id="rId7" imgW="1231560" imgH="241200" progId="Equation.3">
                  <p:embed/>
                </p:oleObj>
              </mc:Choice>
              <mc:Fallback>
                <p:oleObj name="Equation" r:id="rId7" imgW="12315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117" y="2149434"/>
                        <a:ext cx="3880275" cy="749582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  <a:lumMod val="10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112503"/>
              </p:ext>
            </p:extLst>
          </p:nvPr>
        </p:nvGraphicFramePr>
        <p:xfrm>
          <a:off x="340118" y="3098969"/>
          <a:ext cx="2523585" cy="80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665" name="Equation" r:id="rId9" imgW="1447560" imgH="495000" progId="Equation.3">
                  <p:embed/>
                </p:oleObj>
              </mc:Choice>
              <mc:Fallback>
                <p:oleObj name="Equation" r:id="rId9" imgW="144756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118" y="3098969"/>
                        <a:ext cx="2523585" cy="804037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  <a:lumMod val="10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ounded Rectangular Callout 10"/>
          <p:cNvSpPr/>
          <p:nvPr/>
        </p:nvSpPr>
        <p:spPr>
          <a:xfrm>
            <a:off x="2515120" y="5994437"/>
            <a:ext cx="3410547" cy="799415"/>
          </a:xfrm>
          <a:prstGeom prst="wedgeRoundRectCallout">
            <a:avLst>
              <a:gd name="adj1" fmla="val 55600"/>
              <a:gd name="adj2" fmla="val -5185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>
                <a:solidFill>
                  <a:prstClr val="black"/>
                </a:solidFill>
              </a:rPr>
              <a:t>R-</a:t>
            </a:r>
            <a:r>
              <a:rPr lang="en-US" u="sng" dirty="0">
                <a:solidFill>
                  <a:prstClr val="black"/>
                </a:solidFill>
              </a:rPr>
              <a:t>m</a:t>
            </a:r>
            <a:r>
              <a:rPr lang="en-US" u="sng" dirty="0" smtClean="0">
                <a:solidFill>
                  <a:prstClr val="black"/>
                </a:solidFill>
              </a:rPr>
              <a:t>atrix Extrapolation</a:t>
            </a:r>
            <a:r>
              <a:rPr lang="en-US" dirty="0" smtClean="0">
                <a:solidFill>
                  <a:prstClr val="black"/>
                </a:solidFill>
              </a:rPr>
              <a:t> to stellar </a:t>
            </a:r>
            <a:r>
              <a:rPr lang="en-US" dirty="0">
                <a:solidFill>
                  <a:prstClr val="black"/>
                </a:solidFill>
              </a:rPr>
              <a:t>helium burning at </a:t>
            </a:r>
            <a:r>
              <a:rPr lang="en-US" dirty="0" smtClean="0">
                <a:solidFill>
                  <a:prstClr val="black"/>
                </a:solidFill>
              </a:rPr>
              <a:t>E = 300 </a:t>
            </a:r>
            <a:r>
              <a:rPr lang="en-US" dirty="0">
                <a:solidFill>
                  <a:prstClr val="black"/>
                </a:solidFill>
              </a:rPr>
              <a:t>keV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659" y="1143549"/>
            <a:ext cx="9041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Define </a:t>
            </a:r>
            <a:r>
              <a:rPr lang="en-US" sz="2400" i="1" dirty="0" smtClean="0"/>
              <a:t>S-Factor</a:t>
            </a:r>
            <a:r>
              <a:rPr lang="en-US" sz="2400" dirty="0" smtClean="0"/>
              <a:t> to remove both 1/E dependence of nuclear cross sections and Coulomb barrier transmission probability: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420527"/>
              </p:ext>
            </p:extLst>
          </p:nvPr>
        </p:nvGraphicFramePr>
        <p:xfrm>
          <a:off x="340118" y="4252516"/>
          <a:ext cx="3768744" cy="10972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55074"/>
                <a:gridCol w="1713670"/>
              </a:tblGrid>
              <a:tr h="2968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Author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S</a:t>
                      </a:r>
                      <a:r>
                        <a:rPr kumimoji="0" lang="en-US" sz="1800" u="none" strike="noStrike" cap="none" normalizeH="0" baseline="-25000" dirty="0" err="1" smtClean="0">
                          <a:ln>
                            <a:noFill/>
                          </a:ln>
                          <a:effectLst/>
                        </a:rPr>
                        <a:t>tot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(300)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(keV b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  <a:tr h="29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Hammer (2005)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162±39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  <a:tr h="29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Kunz (2001)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165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±50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071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4384"/>
            <a:ext cx="8229600" cy="688769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Time Reversal Reaction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843" y="3271649"/>
            <a:ext cx="4549140" cy="2697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3042150" y="1133883"/>
            <a:ext cx="2988948" cy="2138065"/>
            <a:chOff x="4953000" y="3429000"/>
            <a:chExt cx="2988948" cy="2138065"/>
          </a:xfrm>
        </p:grpSpPr>
        <p:grpSp>
          <p:nvGrpSpPr>
            <p:cNvPr id="7" name="Group 6"/>
            <p:cNvGrpSpPr/>
            <p:nvPr/>
          </p:nvGrpSpPr>
          <p:grpSpPr>
            <a:xfrm>
              <a:off x="5562600" y="3810000"/>
              <a:ext cx="1760019" cy="1412499"/>
              <a:chOff x="3790567" y="2893615"/>
              <a:chExt cx="4295471" cy="2808164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rot="16200000" flipH="1">
                <a:off x="3720593" y="2963591"/>
                <a:ext cx="1404081" cy="126413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5400000">
                <a:off x="3720593" y="4367671"/>
                <a:ext cx="1404081" cy="12641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rot="10800000">
                <a:off x="5054700" y="4297698"/>
                <a:ext cx="1767204" cy="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rot="5400000">
                <a:off x="6751930" y="2963589"/>
                <a:ext cx="1404081" cy="12641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Freeform 15"/>
              <p:cNvSpPr/>
              <p:nvPr/>
            </p:nvSpPr>
            <p:spPr>
              <a:xfrm>
                <a:off x="6860603" y="4297699"/>
                <a:ext cx="1225435" cy="1404080"/>
              </a:xfrm>
              <a:custGeom>
                <a:avLst/>
                <a:gdLst>
                  <a:gd name="connsiteX0" fmla="*/ 0 w 1241187"/>
                  <a:gd name="connsiteY0" fmla="*/ 0 h 1380847"/>
                  <a:gd name="connsiteX1" fmla="*/ 369890 w 1241187"/>
                  <a:gd name="connsiteY1" fmla="*/ 73974 h 1380847"/>
                  <a:gd name="connsiteX2" fmla="*/ 209604 w 1241187"/>
                  <a:gd name="connsiteY2" fmla="*/ 382199 h 1380847"/>
                  <a:gd name="connsiteX3" fmla="*/ 604154 w 1241187"/>
                  <a:gd name="connsiteY3" fmla="*/ 456173 h 1380847"/>
                  <a:gd name="connsiteX4" fmla="*/ 530176 w 1241187"/>
                  <a:gd name="connsiteY4" fmla="*/ 838372 h 1380847"/>
                  <a:gd name="connsiteX5" fmla="*/ 863077 w 1241187"/>
                  <a:gd name="connsiteY5" fmla="*/ 776727 h 1380847"/>
                  <a:gd name="connsiteX6" fmla="*/ 813759 w 1241187"/>
                  <a:gd name="connsiteY6" fmla="*/ 1134267 h 1380847"/>
                  <a:gd name="connsiteX7" fmla="*/ 1183649 w 1241187"/>
                  <a:gd name="connsiteY7" fmla="*/ 1097280 h 1380847"/>
                  <a:gd name="connsiteX8" fmla="*/ 1158990 w 1241187"/>
                  <a:gd name="connsiteY8" fmla="*/ 1380847 h 138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1187" h="1380847">
                    <a:moveTo>
                      <a:pt x="0" y="0"/>
                    </a:moveTo>
                    <a:cubicBezTo>
                      <a:pt x="167478" y="5137"/>
                      <a:pt x="334956" y="10274"/>
                      <a:pt x="369890" y="73974"/>
                    </a:cubicBezTo>
                    <a:cubicBezTo>
                      <a:pt x="404824" y="137674"/>
                      <a:pt x="170560" y="318499"/>
                      <a:pt x="209604" y="382199"/>
                    </a:cubicBezTo>
                    <a:cubicBezTo>
                      <a:pt x="248648" y="445899"/>
                      <a:pt x="550725" y="380144"/>
                      <a:pt x="604154" y="456173"/>
                    </a:cubicBezTo>
                    <a:cubicBezTo>
                      <a:pt x="657583" y="532202"/>
                      <a:pt x="487022" y="784946"/>
                      <a:pt x="530176" y="838372"/>
                    </a:cubicBezTo>
                    <a:cubicBezTo>
                      <a:pt x="573330" y="891798"/>
                      <a:pt x="815813" y="727411"/>
                      <a:pt x="863077" y="776727"/>
                    </a:cubicBezTo>
                    <a:cubicBezTo>
                      <a:pt x="910341" y="826043"/>
                      <a:pt x="760330" y="1080842"/>
                      <a:pt x="813759" y="1134267"/>
                    </a:cubicBezTo>
                    <a:cubicBezTo>
                      <a:pt x="867188" y="1187692"/>
                      <a:pt x="1126111" y="1056183"/>
                      <a:pt x="1183649" y="1097280"/>
                    </a:cubicBezTo>
                    <a:cubicBezTo>
                      <a:pt x="1241187" y="1138377"/>
                      <a:pt x="1148715" y="1308928"/>
                      <a:pt x="1158990" y="1380847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953000" y="3505200"/>
              <a:ext cx="777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>
                  <a:solidFill>
                    <a:prstClr val="black"/>
                  </a:solidFill>
                </a:rPr>
                <a:t>12</a:t>
              </a:r>
              <a:r>
                <a:rPr lang="en-US" sz="2400" dirty="0" smtClean="0">
                  <a:solidFill>
                    <a:prstClr val="black"/>
                  </a:solidFill>
                </a:rPr>
                <a:t>C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81600" y="5105400"/>
              <a:ext cx="4978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a</a:t>
              </a:r>
              <a:endParaRPr lang="en-US" sz="2400" dirty="0">
                <a:solidFill>
                  <a:prstClr val="black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102558" y="3429000"/>
              <a:ext cx="8393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>
                  <a:solidFill>
                    <a:prstClr val="black"/>
                  </a:solidFill>
                </a:rPr>
                <a:t>16</a:t>
              </a:r>
              <a:r>
                <a:rPr lang="en-US" sz="2400" dirty="0" smtClean="0">
                  <a:solidFill>
                    <a:prstClr val="black"/>
                  </a:solidFill>
                </a:rPr>
                <a:t>O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56635" y="5001772"/>
              <a:ext cx="391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endParaRPr lang="en-US" sz="2400" dirty="0">
                <a:solidFill>
                  <a:prstClr val="black"/>
                </a:solidFill>
                <a:latin typeface="Symbol" charset="2"/>
                <a:cs typeface="Symbol" charset="2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850" y="3678840"/>
            <a:ext cx="3748308" cy="2782702"/>
          </a:xfrm>
          <a:prstGeom prst="rect">
            <a:avLst/>
          </a:prstGeom>
        </p:spPr>
      </p:pic>
      <p:sp>
        <p:nvSpPr>
          <p:cNvPr id="18" name="Rounded Rectangular Callout 17"/>
          <p:cNvSpPr/>
          <p:nvPr/>
        </p:nvSpPr>
        <p:spPr>
          <a:xfrm>
            <a:off x="423241" y="6071889"/>
            <a:ext cx="2488280" cy="645427"/>
          </a:xfrm>
          <a:prstGeom prst="wedgeRoundRectCallout">
            <a:avLst>
              <a:gd name="adj1" fmla="val -3257"/>
              <a:gd name="adj2" fmla="val -13441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Stellar </a:t>
            </a:r>
            <a:r>
              <a:rPr lang="en-US" dirty="0">
                <a:solidFill>
                  <a:prstClr val="black"/>
                </a:solidFill>
              </a:rPr>
              <a:t>helium burning at </a:t>
            </a:r>
            <a:r>
              <a:rPr lang="en-US" dirty="0" smtClean="0">
                <a:solidFill>
                  <a:prstClr val="black"/>
                </a:solidFill>
              </a:rPr>
              <a:t>E = 300 </a:t>
            </a:r>
            <a:r>
              <a:rPr lang="en-US" dirty="0">
                <a:solidFill>
                  <a:prstClr val="black"/>
                </a:solidFill>
              </a:rPr>
              <a:t>keV</a:t>
            </a:r>
          </a:p>
        </p:txBody>
      </p:sp>
    </p:spTree>
    <p:extLst>
      <p:ext uri="{BB962C8B-B14F-4D97-AF65-F5344CB8AC3E}">
        <p14:creationId xmlns:p14="http://schemas.microsoft.com/office/powerpoint/2010/main" val="20534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613" y="1218248"/>
            <a:ext cx="8229600" cy="5550119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A(</a:t>
            </a:r>
            <a:r>
              <a:rPr lang="en-US" sz="2400" dirty="0">
                <a:solidFill>
                  <a:prstClr val="black"/>
                </a:solidFill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solidFill>
                  <a:prstClr val="black"/>
                </a:solidFill>
                <a:cs typeface="Arial" pitchFamily="34" charset="0"/>
              </a:rPr>
              <a:t>,</a:t>
            </a:r>
            <a:r>
              <a:rPr lang="el-GR" sz="2400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solidFill>
                  <a:prstClr val="black"/>
                </a:solidFill>
              </a:rPr>
              <a:t>)B</a:t>
            </a:r>
            <a:r>
              <a:rPr lang="en-US" sz="2400" dirty="0">
                <a:solidFill>
                  <a:prstClr val="black"/>
                </a:solidFill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l-GR" sz="2400" dirty="0">
                <a:cs typeface="Arial" pitchFamily="34" charset="0"/>
              </a:rPr>
              <a:t>σ</a:t>
            </a:r>
            <a:r>
              <a:rPr lang="en-US" sz="2400" dirty="0" smtClean="0">
                <a:cs typeface="Arial" pitchFamily="34" charset="0"/>
              </a:rPr>
              <a:t>(</a:t>
            </a:r>
            <a:r>
              <a:rPr lang="en-US" sz="2400" dirty="0" smtClean="0"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cs typeface="Arial" pitchFamily="34" charset="0"/>
              </a:rPr>
              <a:t>,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cs typeface="Arial" pitchFamily="34" charset="0"/>
              </a:rPr>
              <a:t>) </a:t>
            </a:r>
            <a:r>
              <a:rPr lang="en-US" sz="2400" dirty="0">
                <a:cs typeface="Arial" pitchFamily="34" charset="0"/>
              </a:rPr>
              <a:t>is over </a:t>
            </a:r>
            <a:r>
              <a:rPr lang="en-US" sz="2400" u="sng" dirty="0">
                <a:cs typeface="Arial" pitchFamily="34" charset="0"/>
              </a:rPr>
              <a:t>two </a:t>
            </a:r>
            <a:r>
              <a:rPr lang="en-US" sz="2400" u="sng" dirty="0" smtClean="0">
                <a:cs typeface="Arial" pitchFamily="34" charset="0"/>
              </a:rPr>
              <a:t>orders</a:t>
            </a:r>
            <a:r>
              <a:rPr lang="en-US" sz="2400" dirty="0" smtClean="0">
                <a:cs typeface="Arial" pitchFamily="34" charset="0"/>
              </a:rPr>
              <a:t> of </a:t>
            </a:r>
            <a:r>
              <a:rPr lang="en-US" sz="2400" dirty="0">
                <a:cs typeface="Arial" pitchFamily="34" charset="0"/>
              </a:rPr>
              <a:t>magnitude larger than </a:t>
            </a:r>
            <a:r>
              <a:rPr lang="el-GR" sz="2400" dirty="0">
                <a:cs typeface="Arial" pitchFamily="34" charset="0"/>
              </a:rPr>
              <a:t>σ</a:t>
            </a:r>
            <a:r>
              <a:rPr lang="en-US" sz="2400" dirty="0" smtClean="0">
                <a:cs typeface="Arial" pitchFamily="34" charset="0"/>
              </a:rPr>
              <a:t>(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cs typeface="Arial" pitchFamily="34" charset="0"/>
              </a:rPr>
              <a:t>,</a:t>
            </a:r>
            <a:r>
              <a:rPr lang="el-GR" sz="2400" dirty="0" smtClean="0">
                <a:cs typeface="Arial" pitchFamily="34" charset="0"/>
              </a:rPr>
              <a:t> 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cs typeface="Arial" pitchFamily="34" charset="0"/>
              </a:rPr>
              <a:t>)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6422638"/>
              </p:ext>
            </p:extLst>
          </p:nvPr>
        </p:nvGraphicFramePr>
        <p:xfrm>
          <a:off x="2334358" y="1218248"/>
          <a:ext cx="66103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255" name="Equation" r:id="rId5" imgW="3136900" imgH="469900" progId="Equation.3">
                  <p:embed/>
                </p:oleObj>
              </mc:Choice>
              <mc:Fallback>
                <p:oleObj name="Equation" r:id="rId5" imgW="3136900" imgH="4699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4358" y="1218248"/>
                        <a:ext cx="6610350" cy="990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0617410"/>
              </p:ext>
            </p:extLst>
          </p:nvPr>
        </p:nvGraphicFramePr>
        <p:xfrm>
          <a:off x="5846763" y="2679865"/>
          <a:ext cx="284003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256" name="Equation" r:id="rId7" imgW="1282680" imgH="241200" progId="Equation.3">
                  <p:embed/>
                </p:oleObj>
              </mc:Choice>
              <mc:Fallback>
                <p:oleObj name="Equation" r:id="rId7" imgW="1282680" imgH="24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6763" y="2679865"/>
                        <a:ext cx="2840037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1867685"/>
              </p:ext>
            </p:extLst>
          </p:nvPr>
        </p:nvGraphicFramePr>
        <p:xfrm>
          <a:off x="328613" y="3442224"/>
          <a:ext cx="1150937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257" name="Equation" r:id="rId9" imgW="698400" imgH="228600" progId="Equation.3">
                  <p:embed/>
                </p:oleObj>
              </mc:Choice>
              <mc:Fallback>
                <p:oleObj name="Equation" r:id="rId9" imgW="698400" imgH="228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3" y="3442224"/>
                        <a:ext cx="1150937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9996361"/>
              </p:ext>
            </p:extLst>
          </p:nvPr>
        </p:nvGraphicFramePr>
        <p:xfrm>
          <a:off x="3890097" y="4883396"/>
          <a:ext cx="45783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258" name="Equation" r:id="rId11" imgW="2171520" imgH="469800" progId="Equation.3">
                  <p:embed/>
                </p:oleObj>
              </mc:Choice>
              <mc:Fallback>
                <p:oleObj name="Equation" r:id="rId11" imgW="2171520" imgH="469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0097" y="4883396"/>
                        <a:ext cx="4578350" cy="990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7634298"/>
              </p:ext>
            </p:extLst>
          </p:nvPr>
        </p:nvGraphicFramePr>
        <p:xfrm>
          <a:off x="328613" y="4008438"/>
          <a:ext cx="3097212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259" name="Equation" r:id="rId13" imgW="1879560" imgH="304560" progId="Equation.3">
                  <p:embed/>
                </p:oleObj>
              </mc:Choice>
              <mc:Fallback>
                <p:oleObj name="Equation" r:id="rId13" imgW="1879560" imgH="30456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3" y="4008438"/>
                        <a:ext cx="3097212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428682" y="2449513"/>
            <a:ext cx="4600462" cy="838200"/>
            <a:chOff x="2728913" y="2449513"/>
            <a:chExt cx="4600462" cy="838200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6900456"/>
                </p:ext>
              </p:extLst>
            </p:nvPr>
          </p:nvGraphicFramePr>
          <p:xfrm>
            <a:off x="2728913" y="2449513"/>
            <a:ext cx="3805237" cy="838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260" name="Equation" r:id="rId15" imgW="2019240" imgH="444240" progId="Equation.3">
                    <p:embed/>
                  </p:oleObj>
                </mc:Choice>
                <mc:Fallback>
                  <p:oleObj name="Equation" r:id="rId15" imgW="2019240" imgH="44424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28913" y="2449513"/>
                          <a:ext cx="3805237" cy="838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Box 13"/>
            <p:cNvSpPr txBox="1"/>
            <p:nvPr/>
          </p:nvSpPr>
          <p:spPr>
            <a:xfrm>
              <a:off x="6553200" y="2646218"/>
              <a:ext cx="7761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MeV</a:t>
              </a:r>
              <a:endParaRPr lang="en-US" sz="24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625975" y="3602972"/>
            <a:ext cx="4318733" cy="505478"/>
            <a:chOff x="4571155" y="4308475"/>
            <a:chExt cx="4318733" cy="505478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30939409"/>
                </p:ext>
              </p:extLst>
            </p:nvPr>
          </p:nvGraphicFramePr>
          <p:xfrm>
            <a:off x="4571155" y="4309128"/>
            <a:ext cx="3627438" cy="504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261" name="Equation" r:id="rId17" imgW="1638000" imgH="228600" progId="Equation.3">
                    <p:embed/>
                  </p:oleObj>
                </mc:Choice>
                <mc:Fallback>
                  <p:oleObj name="Equation" r:id="rId17" imgW="1638000" imgH="22860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1155" y="4309128"/>
                          <a:ext cx="3627438" cy="504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15"/>
            <p:cNvSpPr txBox="1"/>
            <p:nvPr/>
          </p:nvSpPr>
          <p:spPr>
            <a:xfrm>
              <a:off x="8113713" y="4308475"/>
              <a:ext cx="7761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MeV</a:t>
              </a:r>
              <a:endParaRPr lang="en-US" sz="2400" dirty="0"/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>
          <a:xfrm>
            <a:off x="457200" y="403759"/>
            <a:ext cx="8229600" cy="767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Reciprocity Relation:</a:t>
            </a:r>
            <a:r>
              <a:rPr lang="en-US" sz="3600" dirty="0" smtClean="0">
                <a:latin typeface="Symbol" panose="05050102010706020507" pitchFamily="18" charset="2"/>
                <a:cs typeface="Arial" pitchFamily="34" charset="0"/>
              </a:rPr>
              <a:t> </a:t>
            </a:r>
            <a:r>
              <a:rPr lang="en-US" sz="3600" dirty="0" smtClean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(g</a:t>
            </a:r>
            <a:r>
              <a:rPr lang="en-US" sz="3600" dirty="0" smtClean="0">
                <a:solidFill>
                  <a:srgbClr val="002060"/>
                </a:solidFill>
                <a:cs typeface="Arial" pitchFamily="34" charset="0"/>
              </a:rPr>
              <a:t>,</a:t>
            </a:r>
            <a:r>
              <a:rPr lang="en-US" sz="3600" dirty="0" smtClean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a)</a:t>
            </a:r>
            <a:r>
              <a:rPr lang="en-US" sz="3600" dirty="0" smtClean="0">
                <a:solidFill>
                  <a:srgbClr val="002060"/>
                </a:solidFill>
                <a:cs typeface="Arial" pitchFamily="34" charset="0"/>
              </a:rPr>
              <a:t> and </a:t>
            </a:r>
            <a:r>
              <a:rPr lang="en-US" sz="3600" dirty="0" smtClean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(a</a:t>
            </a:r>
            <a:r>
              <a:rPr lang="en-US" sz="3600" dirty="0" smtClean="0">
                <a:solidFill>
                  <a:srgbClr val="002060"/>
                </a:solidFill>
                <a:cs typeface="Arial" pitchFamily="34" charset="0"/>
              </a:rPr>
              <a:t>,</a:t>
            </a:r>
            <a:r>
              <a:rPr lang="en-US" sz="3600" dirty="0" smtClean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g)</a:t>
            </a:r>
            <a:r>
              <a:rPr lang="en-US" sz="3600" cap="small" dirty="0" smtClean="0">
                <a:solidFill>
                  <a:srgbClr val="002060"/>
                </a:solidFill>
                <a:latin typeface="Minion Pro"/>
                <a:cs typeface="Minion Pro"/>
              </a:rPr>
              <a:t> </a:t>
            </a:r>
            <a:endParaRPr lang="en-US" sz="3600" cap="small" dirty="0">
              <a:solidFill>
                <a:srgbClr val="002060"/>
              </a:solidFill>
              <a:latin typeface="Minion Pro"/>
              <a:cs typeface="Minion Pro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2183285"/>
              </p:ext>
            </p:extLst>
          </p:nvPr>
        </p:nvGraphicFramePr>
        <p:xfrm>
          <a:off x="307641" y="5036456"/>
          <a:ext cx="2343818" cy="643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262" name="Equation" r:id="rId19" imgW="876240" imgH="241200" progId="Equation.3">
                  <p:embed/>
                </p:oleObj>
              </mc:Choice>
              <mc:Fallback>
                <p:oleObj name="Equation" r:id="rId19" imgW="876240" imgH="2412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641" y="5036456"/>
                        <a:ext cx="2343818" cy="643906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AB5E4"/>
                          </a:gs>
                          <a:gs pos="80000">
                            <a:srgbClr val="C2D1ED"/>
                          </a:gs>
                          <a:gs pos="100000">
                            <a:srgbClr val="E1E8F5"/>
                          </a:gs>
                        </a:gsLst>
                        <a:lin ang="540000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328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192"/>
            <a:ext cx="8229600" cy="1211977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New Approach: Reversal Reaction + Bubble Chamber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9" name="Group 4"/>
          <p:cNvGrpSpPr>
            <a:grpSpLocks/>
          </p:cNvGrpSpPr>
          <p:nvPr/>
        </p:nvGrpSpPr>
        <p:grpSpPr bwMode="auto">
          <a:xfrm>
            <a:off x="4726911" y="1441695"/>
            <a:ext cx="4267200" cy="1028700"/>
            <a:chOff x="394" y="221"/>
            <a:chExt cx="2688" cy="648"/>
          </a:xfrm>
        </p:grpSpPr>
        <p:sp>
          <p:nvSpPr>
            <p:cNvPr id="20" name="Rectangle 2"/>
            <p:cNvSpPr txBox="1">
              <a:spLocks noChangeArrowheads="1"/>
            </p:cNvSpPr>
            <p:nvPr/>
          </p:nvSpPr>
          <p:spPr bwMode="auto">
            <a:xfrm>
              <a:off x="394" y="341"/>
              <a:ext cx="2688" cy="528"/>
            </a:xfrm>
            <a:prstGeom prst="rect">
              <a:avLst/>
            </a:prstGeom>
            <a:ln>
              <a:noFill/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en-US" sz="4400" dirty="0">
                  <a:solidFill>
                    <a:srgbClr val="303030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 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  <a:sym typeface="Symbol" charset="2"/>
                </a:rPr>
                <a:t>+ </a:t>
              </a:r>
              <a:r>
                <a:rPr lang="en-US" sz="3600" baseline="300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16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O →</a:t>
              </a:r>
              <a:r>
                <a:rPr lang="en-US" sz="3600" dirty="0" smtClean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 </a:t>
              </a:r>
              <a:r>
                <a:rPr lang="en-US" sz="3600" baseline="300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12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C + </a:t>
              </a:r>
              <a:r>
                <a:rPr lang="en-US" sz="4400" dirty="0">
                  <a:solidFill>
                    <a:srgbClr val="303030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</a:t>
              </a:r>
              <a:endParaRPr lang="en-US" sz="4400" dirty="0">
                <a:solidFill>
                  <a:srgbClr val="303030"/>
                </a:solidFill>
                <a:latin typeface="Calibri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94" y="234"/>
              <a:ext cx="518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457200" eaLnBrk="1" hangingPunct="1"/>
              <a:r>
                <a:rPr lang="en-US" dirty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beam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99" y="221"/>
              <a:ext cx="490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dirty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target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50" y="226"/>
              <a:ext cx="938" cy="23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457200" eaLnBrk="1" hangingPunct="1"/>
              <a:r>
                <a:rPr lang="en-US" dirty="0" smtClean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signal</a:t>
              </a: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</p:grpSp>
      <p:sp>
        <p:nvSpPr>
          <p:cNvPr id="31" name="Rectangle 16"/>
          <p:cNvSpPr>
            <a:spLocks noChangeArrowheads="1"/>
          </p:cNvSpPr>
          <p:nvPr/>
        </p:nvSpPr>
        <p:spPr bwMode="auto">
          <a:xfrm>
            <a:off x="144484" y="1753577"/>
            <a:ext cx="5033158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Extra gain (factor of 100) by measuring time reversal reaction 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 smtClean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Target density up to 10</a:t>
            </a:r>
            <a:r>
              <a:rPr lang="en-US" sz="2000" baseline="30000" dirty="0">
                <a:ea typeface="ＭＳ Ｐゴシック" charset="-128"/>
                <a:cs typeface="Arial" charset="0"/>
              </a:rPr>
              <a:t>4</a:t>
            </a:r>
            <a:r>
              <a:rPr lang="en-US" sz="2000" baseline="30000" dirty="0" smtClean="0">
                <a:ea typeface="ＭＳ Ｐゴシック" charset="-128"/>
                <a:cs typeface="Arial" charset="0"/>
              </a:rPr>
              <a:t>  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higher than conventional targets. </a:t>
            </a:r>
            <a:r>
              <a:rPr lang="en-US" sz="2000" dirty="0"/>
              <a:t>Number of </a:t>
            </a:r>
            <a:r>
              <a:rPr lang="en-US" sz="2000" baseline="30000" dirty="0"/>
              <a:t>16</a:t>
            </a:r>
            <a:r>
              <a:rPr lang="en-US" sz="2000" dirty="0"/>
              <a:t>O nuclei = </a:t>
            </a:r>
            <a:r>
              <a:rPr lang="en-US" sz="2000" dirty="0" smtClean="0"/>
              <a:t>3.5 10</a:t>
            </a:r>
            <a:r>
              <a:rPr lang="en-US" sz="2000" baseline="30000" dirty="0" smtClean="0"/>
              <a:t>22</a:t>
            </a:r>
            <a:r>
              <a:rPr lang="en-US" sz="2000" dirty="0" smtClean="0"/>
              <a:t> </a:t>
            </a:r>
            <a:r>
              <a:rPr lang="en-US" sz="2000" dirty="0"/>
              <a:t>/</a:t>
            </a:r>
            <a:r>
              <a:rPr lang="en-US" sz="2000" dirty="0" smtClean="0"/>
              <a:t>cm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(3.0 cm cell)</a:t>
            </a:r>
            <a:endParaRPr lang="en-US" sz="2000" dirty="0" smtClean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Measures total cross section </a:t>
            </a:r>
            <a:r>
              <a:rPr lang="en-US" sz="2000" dirty="0" err="1" smtClean="0">
                <a:latin typeface="Symbol" panose="05050102010706020507" pitchFamily="18" charset="2"/>
                <a:ea typeface="ＭＳ Ｐゴシック" charset="-128"/>
                <a:cs typeface="Arial" charset="0"/>
              </a:rPr>
              <a:t>s</a:t>
            </a:r>
            <a:r>
              <a:rPr lang="en-US" sz="2000" baseline="-25000" dirty="0" err="1" smtClean="0">
                <a:ea typeface="ＭＳ Ｐゴシック" charset="-128"/>
                <a:cs typeface="Arial" charset="0"/>
              </a:rPr>
              <a:t>tot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 (or </a:t>
            </a:r>
            <a:r>
              <a:rPr lang="en-US" sz="2000" dirty="0" err="1" smtClean="0">
                <a:ea typeface="ＭＳ Ｐゴシック" charset="-128"/>
                <a:cs typeface="Arial" charset="0"/>
              </a:rPr>
              <a:t>S</a:t>
            </a:r>
            <a:r>
              <a:rPr lang="en-US" sz="2000" baseline="-25000" dirty="0" err="1" smtClean="0">
                <a:ea typeface="ＭＳ Ｐゴシック" charset="-128"/>
                <a:cs typeface="Arial" charset="0"/>
              </a:rPr>
              <a:t>tot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)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Solid Angle and Detector Efficiency = 100%</a:t>
            </a:r>
          </a:p>
          <a:p>
            <a:pPr eaLnBrk="1" hangingPunct="1"/>
            <a:endParaRPr lang="en-US" sz="2000" dirty="0">
              <a:solidFill>
                <a:srgbClr val="000000"/>
              </a:solidFill>
              <a:ea typeface="ＭＳ Ｐゴシック" charset="-128"/>
              <a:cs typeface="Arial" charset="0"/>
            </a:endParaRPr>
          </a:p>
          <a:p>
            <a:pPr marL="400050" indent="-400050" eaLnBrk="1" hangingPunct="1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Electromagnetic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debris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(electrons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and gammas, or positrons)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do NOT trigger nucleation (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detector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is insensitive to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Symbol" charset="2"/>
                <a:ea typeface="ＭＳ Ｐゴシック" charset="-128"/>
                <a:cs typeface="Arial" charset="0"/>
              </a:rPr>
              <a:t>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-rays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by at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least 1 part in 10</a:t>
            </a:r>
            <a:r>
              <a:rPr lang="en-US" sz="2000" baseline="30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11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).  </a:t>
            </a:r>
            <a:endParaRPr lang="en-US" sz="2000" dirty="0" smtClean="0">
              <a:solidFill>
                <a:schemeClr val="tx1">
                  <a:lumMod val="50000"/>
                </a:schemeClr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5284519" y="3036208"/>
            <a:ext cx="3787250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303030"/>
                </a:solidFill>
                <a:latin typeface="Calibri" charset="0"/>
              </a:rPr>
              <a:t>Monochromatic </a:t>
            </a:r>
            <a:r>
              <a:rPr lang="en-US" sz="2400" dirty="0">
                <a:solidFill>
                  <a:srgbClr val="303030"/>
                </a:solidFill>
                <a:latin typeface="Symbol" charset="2"/>
              </a:rPr>
              <a:t>g</a:t>
            </a:r>
            <a:r>
              <a:rPr lang="en-US" sz="2400" dirty="0">
                <a:solidFill>
                  <a:srgbClr val="303030"/>
                </a:solidFill>
                <a:latin typeface="Calibri" charset="0"/>
              </a:rPr>
              <a:t> beam </a:t>
            </a:r>
            <a:r>
              <a:rPr lang="en-US" sz="2400" dirty="0" smtClean="0">
                <a:solidFill>
                  <a:srgbClr val="303030"/>
                </a:solidFill>
                <a:latin typeface="Calibri" charset="0"/>
              </a:rPr>
              <a:t>at HIGS </a:t>
            </a:r>
            <a:r>
              <a:rPr lang="en-US" sz="2400" dirty="0" smtClean="0">
                <a:solidFill>
                  <a:srgbClr val="303030"/>
                </a:solidFill>
                <a:latin typeface="Calibri"/>
              </a:rPr>
              <a:t>≈ </a:t>
            </a:r>
            <a:r>
              <a:rPr lang="en-US" sz="2400" dirty="0" smtClean="0">
                <a:latin typeface="Calibri" charset="0"/>
              </a:rPr>
              <a:t>10</a:t>
            </a:r>
            <a:r>
              <a:rPr lang="en-US" sz="2400" baseline="30000" dirty="0" smtClean="0">
                <a:latin typeface="Calibri" charset="0"/>
              </a:rPr>
              <a:t>7</a:t>
            </a:r>
            <a:r>
              <a:rPr lang="en-US" sz="2400" baseline="30000" dirty="0" smtClean="0"/>
              <a:t>–</a:t>
            </a:r>
            <a:r>
              <a:rPr lang="en-US" sz="2400" baseline="30000" dirty="0" smtClean="0">
                <a:latin typeface="Calibri" charset="0"/>
              </a:rPr>
              <a:t>8</a:t>
            </a:r>
            <a:r>
              <a:rPr lang="en-US" sz="2400" dirty="0" smtClean="0">
                <a:latin typeface="Calibri" charset="0"/>
              </a:rPr>
              <a:t> </a:t>
            </a:r>
            <a:r>
              <a:rPr lang="en-US" sz="2400" dirty="0" smtClean="0">
                <a:latin typeface="Symbol" charset="2"/>
              </a:rPr>
              <a:t>g</a:t>
            </a:r>
            <a:r>
              <a:rPr lang="en-US" sz="2400" dirty="0" smtClean="0">
                <a:latin typeface="Calibri" charset="0"/>
              </a:rPr>
              <a:t>/s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Calibri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Bremsstrahlung at JLab </a:t>
            </a:r>
            <a:r>
              <a:rPr lang="en-US" sz="2400" dirty="0" smtClean="0">
                <a:solidFill>
                  <a:schemeClr val="tx1"/>
                </a:solidFill>
                <a:latin typeface="Calibri"/>
              </a:rPr>
              <a:t>≈ 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10</a:t>
            </a:r>
            <a:r>
              <a:rPr lang="en-US" sz="2400" baseline="30000" dirty="0" smtClean="0">
                <a:solidFill>
                  <a:schemeClr val="tx1"/>
                </a:solidFill>
                <a:latin typeface="Calibri" charset="0"/>
              </a:rPr>
              <a:t>9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/s (top 250 keV)</a:t>
            </a:r>
            <a:endParaRPr lang="en-US" sz="2400" dirty="0">
              <a:solidFill>
                <a:schemeClr val="tx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75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-5442" y="1033152"/>
            <a:ext cx="9149442" cy="5824848"/>
          </a:xfrm>
        </p:spPr>
        <p:txBody>
          <a:bodyPr>
            <a:noAutofit/>
          </a:bodyPr>
          <a:lstStyle/>
          <a:p>
            <a:r>
              <a:rPr lang="en-US" sz="2000" dirty="0" smtClean="0"/>
              <a:t>Donald Glaser won </a:t>
            </a:r>
            <a:r>
              <a:rPr lang="en-US" sz="2000" dirty="0"/>
              <a:t>Nobel </a:t>
            </a:r>
            <a:r>
              <a:rPr lang="en-US" sz="2000" dirty="0" smtClean="0"/>
              <a:t>Prize for </a:t>
            </a:r>
            <a:r>
              <a:rPr lang="en-US" sz="2000" dirty="0"/>
              <a:t>inventing chamber to detect </a:t>
            </a:r>
            <a:r>
              <a:rPr lang="en-US" sz="2000" dirty="0" smtClean="0"/>
              <a:t>particles (1960)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Now being used in Dark </a:t>
            </a:r>
            <a:r>
              <a:rPr lang="en-US" sz="2000" dirty="0"/>
              <a:t>Matter </a:t>
            </a:r>
            <a:r>
              <a:rPr lang="en-US" sz="2000" dirty="0" smtClean="0"/>
              <a:t>Search Experiments: COUPP, PICASSO, SIMPLE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Superheat Preparation:</a:t>
            </a:r>
          </a:p>
          <a:p>
            <a:pPr lvl="1">
              <a:spcBef>
                <a:spcPct val="50000"/>
              </a:spcBef>
            </a:pPr>
            <a:r>
              <a:rPr lang="en-US" sz="1400" dirty="0"/>
              <a:t>L</a:t>
            </a:r>
            <a:r>
              <a:rPr lang="en-US" sz="1400" dirty="0" smtClean="0"/>
              <a:t>iquid </a:t>
            </a:r>
            <a:r>
              <a:rPr lang="en-US" sz="1400" dirty="0"/>
              <a:t>is pressurized at ambient </a:t>
            </a:r>
            <a:r>
              <a:rPr lang="en-US" sz="1400" dirty="0" smtClean="0"/>
              <a:t>temperature </a:t>
            </a:r>
            <a:r>
              <a:rPr lang="en-US" sz="1400" dirty="0"/>
              <a:t>(1 to 2</a:t>
            </a:r>
            <a:r>
              <a:rPr lang="en-US" sz="1400" dirty="0" smtClean="0"/>
              <a:t>)</a:t>
            </a:r>
          </a:p>
          <a:p>
            <a:pPr lvl="1">
              <a:spcBef>
                <a:spcPct val="50000"/>
              </a:spcBef>
            </a:pPr>
            <a:r>
              <a:rPr lang="en-US" sz="1400" dirty="0"/>
              <a:t>T</a:t>
            </a:r>
            <a:r>
              <a:rPr lang="en-US" sz="1400" dirty="0" smtClean="0"/>
              <a:t>hen pressure </a:t>
            </a:r>
            <a:r>
              <a:rPr lang="en-US" sz="1400" dirty="0"/>
              <a:t>is </a:t>
            </a:r>
            <a:r>
              <a:rPr lang="en-US" sz="1400" dirty="0" smtClean="0"/>
              <a:t>kept constant </a:t>
            </a:r>
            <a:r>
              <a:rPr lang="en-US" sz="1400" dirty="0"/>
              <a:t>while </a:t>
            </a:r>
            <a:r>
              <a:rPr lang="en-US" sz="1400" dirty="0" smtClean="0"/>
              <a:t>temperature  is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en-US" sz="1400" dirty="0" smtClean="0"/>
              <a:t> </a:t>
            </a:r>
            <a:r>
              <a:rPr lang="en-US" sz="1400" dirty="0"/>
              <a:t>increased to above </a:t>
            </a:r>
            <a:r>
              <a:rPr lang="en-US" sz="1400" dirty="0" smtClean="0"/>
              <a:t>boiling </a:t>
            </a:r>
            <a:r>
              <a:rPr lang="en-US" sz="1400" dirty="0"/>
              <a:t>point (2 to 3</a:t>
            </a:r>
            <a:r>
              <a:rPr lang="en-US" sz="1400" dirty="0" smtClean="0"/>
              <a:t>)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/>
              <a:t>F</a:t>
            </a:r>
            <a:r>
              <a:rPr lang="en-US" sz="1400" dirty="0" smtClean="0"/>
              <a:t>inally pressure </a:t>
            </a:r>
            <a:r>
              <a:rPr lang="en-US" sz="1400" dirty="0"/>
              <a:t>is slowly released while </a:t>
            </a:r>
            <a:r>
              <a:rPr lang="en-US" sz="1400" dirty="0" smtClean="0"/>
              <a:t>keeping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en-US" sz="1400" dirty="0" smtClean="0"/>
              <a:t> temperature </a:t>
            </a:r>
            <a:r>
              <a:rPr lang="en-US" sz="1400" dirty="0"/>
              <a:t>constant (3 to 4</a:t>
            </a:r>
            <a:r>
              <a:rPr lang="en-US" sz="1400" dirty="0" smtClean="0"/>
              <a:t>)</a:t>
            </a:r>
          </a:p>
          <a:p>
            <a:pPr lvl="1">
              <a:spcBef>
                <a:spcPct val="50000"/>
              </a:spcBef>
            </a:pPr>
            <a:r>
              <a:rPr lang="en-US" sz="1400" dirty="0"/>
              <a:t>At </a:t>
            </a:r>
            <a:r>
              <a:rPr lang="en-US" sz="1400" dirty="0" smtClean="0"/>
              <a:t>this point (4), still liquid but </a:t>
            </a:r>
            <a:r>
              <a:rPr lang="en-US" sz="1400" dirty="0"/>
              <a:t>now </a:t>
            </a:r>
            <a:r>
              <a:rPr lang="en-US" sz="1400" dirty="0" smtClean="0"/>
              <a:t>superheated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Bubble Formation:</a:t>
            </a:r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Particle energy loss will induce vaporization</a:t>
            </a:r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Resultant vapor bubble is observable either </a:t>
            </a:r>
            <a:r>
              <a:rPr lang="en-US" sz="1400" b="1" dirty="0" smtClean="0"/>
              <a:t>visibly</a:t>
            </a:r>
            <a:r>
              <a:rPr lang="en-US" sz="1400" dirty="0" smtClean="0"/>
              <a:t> or </a:t>
            </a:r>
            <a:r>
              <a:rPr lang="en-US" sz="1400" b="1" dirty="0" smtClean="0"/>
              <a:t>audibly</a:t>
            </a:r>
            <a:r>
              <a:rPr lang="en-US" sz="1400" dirty="0" smtClean="0"/>
              <a:t> 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Bubble </a:t>
            </a:r>
            <a:r>
              <a:rPr lang="en-US" sz="1400" dirty="0"/>
              <a:t>growth </a:t>
            </a:r>
            <a:r>
              <a:rPr lang="en-US" sz="1400" dirty="0" smtClean="0"/>
              <a:t>is captured by a digital camera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/>
              <a:t>P</a:t>
            </a:r>
            <a:r>
              <a:rPr lang="en-US" sz="1400" dirty="0" smtClean="0"/>
              <a:t>ressure  is increased (4 </a:t>
            </a:r>
            <a:r>
              <a:rPr lang="en-US" sz="1400" dirty="0"/>
              <a:t>to 3</a:t>
            </a:r>
            <a:r>
              <a:rPr lang="en-US" sz="1400" dirty="0" smtClean="0"/>
              <a:t>) to quench bubble. It takes  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en-US" sz="1400" dirty="0" smtClean="0"/>
              <a:t>about a second for liquid </a:t>
            </a:r>
            <a:r>
              <a:rPr lang="en-US" sz="1400" dirty="0"/>
              <a:t>to return to a stable </a:t>
            </a:r>
            <a:r>
              <a:rPr lang="en-US" sz="1400" dirty="0" smtClean="0"/>
              <a:t>state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Superheat is restored </a:t>
            </a:r>
            <a:r>
              <a:rPr lang="en-US" sz="1400" dirty="0"/>
              <a:t>by releasing </a:t>
            </a:r>
            <a:r>
              <a:rPr lang="en-US" sz="1400" dirty="0" smtClean="0"/>
              <a:t> pressure </a:t>
            </a:r>
            <a:r>
              <a:rPr lang="en-US" sz="1400" dirty="0"/>
              <a:t>again (3 </a:t>
            </a:r>
            <a:r>
              <a:rPr lang="en-US" sz="1400" dirty="0" smtClean="0"/>
              <a:t>to </a:t>
            </a:r>
            <a:r>
              <a:rPr lang="en-US" sz="1400" dirty="0"/>
              <a:t>4</a:t>
            </a:r>
            <a:r>
              <a:rPr lang="en-US" sz="1400" dirty="0" smtClean="0"/>
              <a:t>), and cycle </a:t>
            </a:r>
            <a:r>
              <a:rPr lang="en-US" sz="1400" dirty="0"/>
              <a:t>is repeated for each </a:t>
            </a:r>
            <a:r>
              <a:rPr lang="en-US" sz="1400" dirty="0" smtClean="0"/>
              <a:t>bubble event </a:t>
            </a:r>
            <a:endParaRPr lang="en-US" sz="1400" dirty="0"/>
          </a:p>
        </p:txBody>
      </p:sp>
      <p:pic>
        <p:nvPicPr>
          <p:cNvPr id="13" name="Picture 12" descr="waterDiagramPath.ai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193601" y="2192636"/>
            <a:ext cx="3950399" cy="305258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631646" cy="669737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Bubble Chamber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5626" y="2007274"/>
            <a:ext cx="124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Superheat</a:t>
            </a:r>
            <a:endParaRPr lang="en-US" dirty="0"/>
          </a:p>
        </p:txBody>
      </p:sp>
      <p:sp>
        <p:nvSpPr>
          <p:cNvPr id="9" name="Left-Right Arrow 8"/>
          <p:cNvSpPr/>
          <p:nvPr/>
        </p:nvSpPr>
        <p:spPr bwMode="auto">
          <a:xfrm rot="5400000">
            <a:off x="7281656" y="3845746"/>
            <a:ext cx="367940" cy="114300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5" name="Left-Right Arrow 14"/>
          <p:cNvSpPr/>
          <p:nvPr/>
        </p:nvSpPr>
        <p:spPr bwMode="auto">
          <a:xfrm rot="5400000">
            <a:off x="7224506" y="2135486"/>
            <a:ext cx="367940" cy="114300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22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10361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Growth and Quenching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sequen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36" y="1601460"/>
            <a:ext cx="7315215" cy="47548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91284" y="6350348"/>
            <a:ext cx="4485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cs typeface="Symbol" charset="2"/>
              </a:rPr>
              <a:t>100 Hz Digital Camera:</a:t>
            </a:r>
            <a:r>
              <a:rPr lang="en-US" sz="2400" dirty="0" smtClean="0">
                <a:latin typeface="Symbol" charset="2"/>
                <a:cs typeface="Symbol" charset="2"/>
              </a:rPr>
              <a:t>  D</a:t>
            </a:r>
            <a:r>
              <a:rPr lang="en-US" sz="2400" dirty="0" smtClean="0"/>
              <a:t>t = 10 ms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278312" y="973777"/>
            <a:ext cx="4274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 smtClean="0"/>
              <a:t>19</a:t>
            </a:r>
            <a:r>
              <a:rPr lang="en-US" sz="2400" dirty="0" smtClean="0"/>
              <a:t>F(</a:t>
            </a:r>
            <a:r>
              <a:rPr lang="en-US" sz="2400" dirty="0" smtClean="0">
                <a:latin typeface="Symbol" charset="2"/>
                <a:cs typeface="Symbol" charset="2"/>
              </a:rPr>
              <a:t>g,a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15</a:t>
            </a:r>
            <a:r>
              <a:rPr lang="en-US" sz="2400" dirty="0" smtClean="0"/>
              <a:t>N event in C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F</a:t>
            </a:r>
            <a:r>
              <a:rPr lang="en-US" sz="2400" baseline="-25000" dirty="0" smtClean="0"/>
              <a:t>10</a:t>
            </a:r>
            <a:r>
              <a:rPr lang="en-US" sz="2400" dirty="0"/>
              <a:t> </a:t>
            </a:r>
            <a:r>
              <a:rPr lang="en-US" sz="2400" dirty="0" smtClean="0"/>
              <a:t>at HIGS</a:t>
            </a:r>
            <a:endParaRPr lang="en-US" sz="2400" baseline="-250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74082" y="6454281"/>
            <a:ext cx="13716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54160" y="6447146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3.0 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5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0536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Acoustic Signal</a:t>
            </a:r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Discrimination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5837" y="2198955"/>
            <a:ext cx="434816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4899769" y="4364572"/>
            <a:ext cx="4173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COUPP, FNAL, courtesy of A. Sonnenschein</a:t>
            </a:r>
          </a:p>
        </p:txBody>
      </p:sp>
      <p:pic>
        <p:nvPicPr>
          <p:cNvPr id="9" name="alpha_bubbl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35164" y="1589355"/>
            <a:ext cx="609600" cy="609600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5466173" y="4940136"/>
            <a:ext cx="3607133" cy="1251078"/>
          </a:xfrm>
          <a:prstGeom prst="wedgeRoundRectCallout">
            <a:avLst>
              <a:gd name="adj1" fmla="val -19169"/>
              <a:gd name="adj2" fmla="val -5047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prstClr val="black">
                  <a:lumMod val="85000"/>
                  <a:lumOff val="15000"/>
                </a:prstClr>
              </a:buClr>
            </a:pPr>
            <a:r>
              <a:rPr lang="en-US" sz="2400" dirty="0">
                <a:solidFill>
                  <a:prstClr val="black"/>
                </a:solidFill>
              </a:rPr>
              <a:t>Suppress neutron events by 1</a:t>
            </a:r>
            <a:r>
              <a:rPr lang="en-US" sz="2400" dirty="0" smtClean="0">
                <a:solidFill>
                  <a:prstClr val="black"/>
                </a:solidFill>
              </a:rPr>
              <a:t>00 using </a:t>
            </a:r>
            <a:r>
              <a:rPr lang="en-US" sz="2400" dirty="0">
                <a:solidFill>
                  <a:prstClr val="black"/>
                </a:solidFill>
              </a:rPr>
              <a:t>acoustic signal 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</p:txBody>
      </p:sp>
      <p:pic>
        <p:nvPicPr>
          <p:cNvPr id="12" name="neutron_bubble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61374" y="1589355"/>
            <a:ext cx="609600" cy="609600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7539964" y="950026"/>
            <a:ext cx="1533342" cy="439387"/>
          </a:xfrm>
          <a:prstGeom prst="wedgeRoundRectCallout">
            <a:avLst>
              <a:gd name="adj1" fmla="val -30902"/>
              <a:gd name="adj2" fmla="val 103430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prstClr val="black">
                  <a:lumMod val="85000"/>
                  <a:lumOff val="15000"/>
                </a:prstClr>
              </a:buClr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Higher Pitch </a:t>
            </a:r>
            <a:endParaRPr lang="en-US" sz="20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041023"/>
            <a:ext cx="5023262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prstClr val="black"/>
                </a:solidFill>
                <a:cs typeface="Symbol" charset="2"/>
              </a:rPr>
              <a:t>Bubble growth produces an audible click which is recorded by piezo-electric transducers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>
                <a:solidFill>
                  <a:prstClr val="black"/>
                </a:solidFill>
              </a:rPr>
              <a:t>Neutron Events: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baseline="30000" dirty="0" smtClean="0">
                <a:solidFill>
                  <a:prstClr val="black"/>
                </a:solidFill>
              </a:rPr>
              <a:t>17</a:t>
            </a:r>
            <a:r>
              <a:rPr lang="en-US" dirty="0" smtClean="0">
                <a:solidFill>
                  <a:prstClr val="black"/>
                </a:solidFill>
              </a:rPr>
              <a:t>O(</a:t>
            </a:r>
            <a:r>
              <a:rPr lang="en-US" dirty="0" err="1" smtClean="0">
                <a:solidFill>
                  <a:prstClr val="black"/>
                </a:solidFill>
                <a:latin typeface="Symbol" charset="2"/>
                <a:cs typeface="Symbol" charset="2"/>
              </a:rPr>
              <a:t>g</a:t>
            </a:r>
            <a:r>
              <a:rPr lang="en-US" dirty="0" err="1" smtClean="0">
                <a:solidFill>
                  <a:prstClr val="black"/>
                </a:solidFill>
                <a:cs typeface="Symbol" charset="2"/>
              </a:rPr>
              <a:t>,n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)</a:t>
            </a:r>
            <a:r>
              <a:rPr lang="en-US" baseline="30000" dirty="0" smtClean="0">
                <a:solidFill>
                  <a:prstClr val="black"/>
                </a:solidFill>
                <a:cs typeface="Symbol" charset="2"/>
              </a:rPr>
              <a:t>16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O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dirty="0">
                <a:solidFill>
                  <a:prstClr val="black"/>
                </a:solidFill>
                <a:cs typeface="Symbol" charset="2"/>
              </a:rPr>
              <a:t>N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eutron</a:t>
            </a:r>
            <a:r>
              <a:rPr lang="en-US" dirty="0" smtClean="0">
                <a:solidFill>
                  <a:prstClr val="black"/>
                </a:solidFill>
              </a:rPr>
              <a:t>–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nucleus </a:t>
            </a:r>
            <a:r>
              <a:rPr lang="en-US" dirty="0">
                <a:solidFill>
                  <a:prstClr val="black"/>
                </a:solidFill>
                <a:cs typeface="Symbol" charset="2"/>
              </a:rPr>
              <a:t>elastic 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scattering:</a:t>
            </a:r>
            <a:r>
              <a:rPr lang="en-US" dirty="0">
                <a:solidFill>
                  <a:prstClr val="black"/>
                </a:solidFill>
                <a:cs typeface="Symbol" charset="2"/>
              </a:rPr>
              <a:t> </a:t>
            </a:r>
            <a:r>
              <a:rPr lang="en-US" baseline="30000" dirty="0" smtClean="0">
                <a:solidFill>
                  <a:prstClr val="black"/>
                </a:solidFill>
                <a:cs typeface="Symbol" charset="2"/>
              </a:rPr>
              <a:t>16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O(</a:t>
            </a:r>
            <a:r>
              <a:rPr lang="en-US" dirty="0" err="1" smtClean="0">
                <a:solidFill>
                  <a:prstClr val="black"/>
                </a:solidFill>
                <a:cs typeface="Symbol" charset="2"/>
              </a:rPr>
              <a:t>n,n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), </a:t>
            </a:r>
            <a:r>
              <a:rPr lang="en-US" baseline="30000" dirty="0" smtClean="0">
                <a:solidFill>
                  <a:prstClr val="black"/>
                </a:solidFill>
                <a:cs typeface="Symbol" charset="2"/>
              </a:rPr>
              <a:t>14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N(</a:t>
            </a:r>
            <a:r>
              <a:rPr lang="en-US" dirty="0" err="1" smtClean="0">
                <a:solidFill>
                  <a:prstClr val="black"/>
                </a:solidFill>
                <a:cs typeface="Symbol" charset="2"/>
              </a:rPr>
              <a:t>n,n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) </a:t>
            </a:r>
          </a:p>
          <a:p>
            <a:pPr lvl="1"/>
            <a:r>
              <a:rPr lang="en-US" sz="2400" u="sng" dirty="0" smtClean="0">
                <a:solidFill>
                  <a:prstClr val="black"/>
                </a:solidFill>
              </a:rPr>
              <a:t>Ions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16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O or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14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N will generate a single bubble</a:t>
            </a:r>
            <a:endParaRPr lang="en-US" sz="2400" dirty="0" smtClean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>
                <a:solidFill>
                  <a:prstClr val="black"/>
                </a:solidFill>
              </a:rPr>
              <a:t>Alpha Events: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baseline="30000" dirty="0" smtClean="0">
                <a:solidFill>
                  <a:prstClr val="black"/>
                </a:solidFill>
              </a:rPr>
              <a:t>16</a:t>
            </a:r>
            <a:r>
              <a:rPr lang="en-US" dirty="0" smtClean="0">
                <a:solidFill>
                  <a:prstClr val="black"/>
                </a:solidFill>
              </a:rPr>
              <a:t>O(</a:t>
            </a:r>
            <a:r>
              <a:rPr lang="en-US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g,a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r>
              <a:rPr lang="en-US" baseline="30000" dirty="0" smtClean="0">
                <a:solidFill>
                  <a:prstClr val="black"/>
                </a:solidFill>
              </a:rPr>
              <a:t>12</a:t>
            </a:r>
            <a:r>
              <a:rPr lang="en-US" dirty="0" smtClean="0">
                <a:solidFill>
                  <a:prstClr val="black"/>
                </a:solidFill>
              </a:rPr>
              <a:t>C</a:t>
            </a:r>
            <a:endParaRPr lang="en-US" dirty="0">
              <a:solidFill>
                <a:prstClr val="black"/>
              </a:solidFill>
            </a:endParaRPr>
          </a:p>
          <a:p>
            <a:pPr marL="971550" lvl="1" indent="-514350">
              <a:buFont typeface="+mj-lt"/>
              <a:buAutoNum type="romanUcPeriod"/>
            </a:pPr>
            <a:r>
              <a:rPr lang="en-US" baseline="30000" dirty="0" smtClean="0">
                <a:solidFill>
                  <a:prstClr val="black"/>
                </a:solidFill>
              </a:rPr>
              <a:t>17</a:t>
            </a:r>
            <a:r>
              <a:rPr lang="en-US" dirty="0" smtClean="0">
                <a:solidFill>
                  <a:prstClr val="black"/>
                </a:solidFill>
              </a:rPr>
              <a:t>O(</a:t>
            </a:r>
            <a:r>
              <a:rPr lang="en-US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g,a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r>
              <a:rPr lang="en-US" baseline="30000" dirty="0" smtClean="0">
                <a:solidFill>
                  <a:prstClr val="black"/>
                </a:solidFill>
              </a:rPr>
              <a:t>13</a:t>
            </a:r>
            <a:r>
              <a:rPr lang="en-US" dirty="0" smtClean="0">
                <a:solidFill>
                  <a:prstClr val="black"/>
                </a:solidFill>
              </a:rPr>
              <a:t>C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baseline="30000" dirty="0" smtClean="0">
                <a:solidFill>
                  <a:prstClr val="black"/>
                </a:solidFill>
              </a:rPr>
              <a:t>18</a:t>
            </a:r>
            <a:r>
              <a:rPr lang="en-US" dirty="0" smtClean="0">
                <a:solidFill>
                  <a:prstClr val="black"/>
                </a:solidFill>
              </a:rPr>
              <a:t>O(</a:t>
            </a:r>
            <a:r>
              <a:rPr lang="en-US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g,a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r>
              <a:rPr lang="en-US" baseline="30000" dirty="0" smtClean="0">
                <a:solidFill>
                  <a:prstClr val="black"/>
                </a:solidFill>
              </a:rPr>
              <a:t>14</a:t>
            </a:r>
            <a:r>
              <a:rPr lang="en-US" dirty="0" smtClean="0">
                <a:solidFill>
                  <a:prstClr val="black"/>
                </a:solidFill>
              </a:rPr>
              <a:t>C</a:t>
            </a:r>
          </a:p>
          <a:p>
            <a:pPr lvl="1"/>
            <a:r>
              <a:rPr lang="en-US" sz="2400" u="sng" dirty="0">
                <a:solidFill>
                  <a:prstClr val="black"/>
                </a:solidFill>
              </a:rPr>
              <a:t>Ions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12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C+</a:t>
            </a:r>
            <a:r>
              <a:rPr lang="en-US" sz="2400" u="sng" dirty="0" smtClean="0">
                <a:solidFill>
                  <a:prstClr val="black"/>
                </a:solidFill>
                <a:latin typeface="Symbol" panose="05050102010706020507" pitchFamily="18" charset="2"/>
                <a:cs typeface="Symbol" charset="2"/>
              </a:rPr>
              <a:t>a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 </a:t>
            </a:r>
            <a:r>
              <a:rPr lang="en-US" sz="2400" u="sng" dirty="0">
                <a:solidFill>
                  <a:prstClr val="black"/>
                </a:solidFill>
                <a:cs typeface="Symbol" charset="2"/>
              </a:rPr>
              <a:t>or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13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C+</a:t>
            </a:r>
            <a:r>
              <a:rPr lang="en-US" sz="2400" u="sng" dirty="0" smtClean="0">
                <a:solidFill>
                  <a:prstClr val="black"/>
                </a:solidFill>
                <a:latin typeface="Symbol" panose="05050102010706020507" pitchFamily="18" charset="2"/>
                <a:cs typeface="Symbol" charset="2"/>
              </a:rPr>
              <a:t>a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  or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14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C+</a:t>
            </a:r>
            <a:r>
              <a:rPr lang="en-US" sz="2400" u="sng" dirty="0" smtClean="0">
                <a:solidFill>
                  <a:prstClr val="black"/>
                </a:solidFill>
                <a:latin typeface="Symbol" panose="05050102010706020507" pitchFamily="18" charset="2"/>
                <a:cs typeface="Symbol" charset="2"/>
              </a:rPr>
              <a:t>a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 will </a:t>
            </a:r>
            <a:r>
              <a:rPr lang="en-US" sz="2400" u="sng" dirty="0">
                <a:solidFill>
                  <a:prstClr val="black"/>
                </a:solidFill>
                <a:cs typeface="Symbol" charset="2"/>
              </a:rPr>
              <a:t>generate a 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combined multi-bubble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69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" y="1214947"/>
            <a:ext cx="463073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dirty="0" smtClean="0">
                <a:solidFill>
                  <a:prstClr val="black"/>
                </a:solidFill>
              </a:rPr>
              <a:t>For bubble formation, particle </a:t>
            </a:r>
            <a:r>
              <a:rPr lang="en-US" sz="2000" dirty="0">
                <a:solidFill>
                  <a:prstClr val="black"/>
                </a:solidFill>
              </a:rPr>
              <a:t>must be over thresholds in both </a:t>
            </a:r>
            <a:r>
              <a:rPr lang="en-US" sz="2000" b="1" dirty="0">
                <a:solidFill>
                  <a:prstClr val="black"/>
                </a:solidFill>
              </a:rPr>
              <a:t>E </a:t>
            </a:r>
            <a:r>
              <a:rPr lang="en-US" sz="2000" dirty="0" smtClean="0">
                <a:solidFill>
                  <a:prstClr val="black"/>
                </a:solidFill>
              </a:rPr>
              <a:t>and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dE</a:t>
            </a:r>
            <a:r>
              <a:rPr lang="en-US" sz="2000" b="1" dirty="0" smtClean="0">
                <a:solidFill>
                  <a:prstClr val="black"/>
                </a:solidFill>
              </a:rPr>
              <a:t>/dx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endParaRPr lang="en-US" sz="2000" dirty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000" dirty="0" smtClean="0">
                <a:solidFill>
                  <a:prstClr val="black"/>
                </a:solidFill>
              </a:rPr>
              <a:t>Only bubbles with </a:t>
            </a:r>
            <a:r>
              <a:rPr lang="en-US" sz="2000" dirty="0">
                <a:solidFill>
                  <a:prstClr val="black"/>
                </a:solidFill>
              </a:rPr>
              <a:t>r &gt; </a:t>
            </a:r>
            <a:r>
              <a:rPr lang="en-US" sz="2000" dirty="0" err="1" smtClean="0">
                <a:solidFill>
                  <a:prstClr val="black"/>
                </a:solidFill>
              </a:rPr>
              <a:t>R</a:t>
            </a:r>
            <a:r>
              <a:rPr lang="en-US" sz="2000" baseline="-25000" dirty="0" err="1" smtClean="0">
                <a:solidFill>
                  <a:prstClr val="black"/>
                </a:solidFill>
              </a:rPr>
              <a:t>c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grow </a:t>
            </a:r>
            <a:r>
              <a:rPr lang="en-US" sz="2000" dirty="0" smtClean="0">
                <a:solidFill>
                  <a:prstClr val="black"/>
                </a:solidFill>
              </a:rPr>
              <a:t>to be macroscopic</a:t>
            </a:r>
          </a:p>
          <a:p>
            <a:pPr marL="514350" indent="-514350">
              <a:buFont typeface="+mj-lt"/>
              <a:buAutoNum type="romanUcPeriod"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endParaRPr lang="en-US" sz="2000" dirty="0">
              <a:solidFill>
                <a:prstClr val="black"/>
              </a:solidFill>
            </a:endParaRPr>
          </a:p>
          <a:p>
            <a:pPr lvl="1"/>
            <a:r>
              <a:rPr lang="en-US" sz="2000" i="1" dirty="0" smtClean="0">
                <a:solidFill>
                  <a:prstClr val="black"/>
                </a:solidFill>
              </a:rPr>
              <a:t>	s</a:t>
            </a:r>
            <a:r>
              <a:rPr lang="en-US" sz="2000" dirty="0" smtClean="0">
                <a:solidFill>
                  <a:prstClr val="black"/>
                </a:solidFill>
              </a:rPr>
              <a:t>: Surface tension</a:t>
            </a:r>
          </a:p>
          <a:p>
            <a:pPr marL="514350" indent="-514350">
              <a:buFont typeface="+mj-lt"/>
              <a:buAutoNum type="romanUcPeriod"/>
            </a:pPr>
            <a:endParaRPr lang="en-US" sz="2000" dirty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B</a:t>
            </a:r>
            <a:r>
              <a:rPr lang="en-US" sz="2000" dirty="0" smtClean="0">
                <a:solidFill>
                  <a:prstClr val="black"/>
                </a:solidFill>
              </a:rPr>
              <a:t>ubble requires minimum deposited energy (</a:t>
            </a:r>
            <a:r>
              <a:rPr lang="en-US" sz="2000" dirty="0" err="1" smtClean="0">
                <a:solidFill>
                  <a:prstClr val="black"/>
                </a:solidFill>
              </a:rPr>
              <a:t>E</a:t>
            </a:r>
            <a:r>
              <a:rPr lang="en-US" sz="2000" baseline="-25000" dirty="0" err="1" smtClean="0">
                <a:solidFill>
                  <a:prstClr val="black"/>
                </a:solidFill>
              </a:rPr>
              <a:t>c</a:t>
            </a:r>
            <a:r>
              <a:rPr lang="en-US" sz="2000" dirty="0" smtClean="0">
                <a:solidFill>
                  <a:prstClr val="black"/>
                </a:solidFill>
              </a:rPr>
              <a:t>) </a:t>
            </a:r>
            <a:r>
              <a:rPr lang="en-US" sz="2000" dirty="0">
                <a:solidFill>
                  <a:prstClr val="black"/>
                </a:solidFill>
              </a:rPr>
              <a:t>within </a:t>
            </a:r>
            <a:r>
              <a:rPr lang="en-US" sz="2000" dirty="0" smtClean="0">
                <a:solidFill>
                  <a:prstClr val="black"/>
                </a:solidFill>
              </a:rPr>
              <a:t>minimum distance </a:t>
            </a:r>
            <a:r>
              <a:rPr lang="en-US" sz="2000" dirty="0" err="1" smtClean="0">
                <a:solidFill>
                  <a:prstClr val="black"/>
                </a:solidFill>
              </a:rPr>
              <a:t>L</a:t>
            </a:r>
            <a:r>
              <a:rPr lang="en-US" sz="2000" baseline="-25000" dirty="0" err="1" smtClean="0">
                <a:solidFill>
                  <a:prstClr val="black"/>
                </a:solidFill>
              </a:rPr>
              <a:t>c</a:t>
            </a:r>
            <a:r>
              <a:rPr lang="en-US" sz="2000" dirty="0" smtClean="0">
                <a:solidFill>
                  <a:prstClr val="black"/>
                </a:solidFill>
              </a:rPr>
              <a:t> (=</a:t>
            </a:r>
            <a:r>
              <a:rPr lang="en-US" sz="2000" dirty="0" err="1" smtClean="0">
                <a:solidFill>
                  <a:prstClr val="black"/>
                </a:solidFill>
              </a:rPr>
              <a:t>aR</a:t>
            </a:r>
            <a:r>
              <a:rPr lang="en-US" sz="2000" baseline="-25000" dirty="0" err="1" smtClean="0">
                <a:solidFill>
                  <a:prstClr val="black"/>
                </a:solidFill>
              </a:rPr>
              <a:t>c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smtClean="0">
                <a:solidFill>
                  <a:prstClr val="black"/>
                </a:solidFill>
              </a:rPr>
              <a:t>, 10s of nm to a few µm)</a:t>
            </a:r>
          </a:p>
          <a:p>
            <a:endParaRPr lang="en-US" sz="2000" dirty="0" smtClean="0">
              <a:solidFill>
                <a:prstClr val="black"/>
              </a:solidFill>
            </a:endParaRPr>
          </a:p>
          <a:p>
            <a:endParaRPr lang="en-US" sz="2000" dirty="0" smtClean="0">
              <a:solidFill>
                <a:prstClr val="black"/>
              </a:solidFill>
            </a:endParaRPr>
          </a:p>
          <a:p>
            <a:endParaRPr lang="en-US" sz="2000" dirty="0" smtClean="0">
              <a:solidFill>
                <a:prstClr val="black"/>
              </a:solidFill>
            </a:endParaRPr>
          </a:p>
          <a:p>
            <a:pPr lvl="1"/>
            <a:r>
              <a:rPr lang="en-US" sz="2000" dirty="0" smtClean="0">
                <a:solidFill>
                  <a:prstClr val="black"/>
                </a:solidFill>
              </a:rPr>
              <a:t>	</a:t>
            </a:r>
            <a:r>
              <a:rPr lang="en-US" sz="2000" i="1" dirty="0" smtClean="0">
                <a:solidFill>
                  <a:prstClr val="black"/>
                </a:solidFill>
              </a:rPr>
              <a:t>a</a:t>
            </a:r>
            <a:r>
              <a:rPr lang="en-US" sz="2000" dirty="0" smtClean="0">
                <a:solidFill>
                  <a:prstClr val="black"/>
                </a:solidFill>
              </a:rPr>
              <a:t>: free parameter (to determined experimentally)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0536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Chamber Principle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7931814"/>
              </p:ext>
            </p:extLst>
          </p:nvPr>
        </p:nvGraphicFramePr>
        <p:xfrm>
          <a:off x="1780113" y="3192749"/>
          <a:ext cx="1757362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61" name="Equation" r:id="rId5" imgW="1066680" imgH="228600" progId="Equation.3">
                  <p:embed/>
                </p:oleObj>
              </mc:Choice>
              <mc:Fallback>
                <p:oleObj name="Equation" r:id="rId5" imgW="1066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0113" y="3192749"/>
                        <a:ext cx="1757362" cy="376238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5960293"/>
              </p:ext>
            </p:extLst>
          </p:nvPr>
        </p:nvGraphicFramePr>
        <p:xfrm>
          <a:off x="1310479" y="5380037"/>
          <a:ext cx="2009775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62" name="Equation" r:id="rId7" imgW="1218960" imgH="444240" progId="Equation.3">
                  <p:embed/>
                </p:oleObj>
              </mc:Choice>
              <mc:Fallback>
                <p:oleObj name="Equation" r:id="rId7" imgW="121896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0479" y="5380037"/>
                        <a:ext cx="2009775" cy="731837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808266"/>
              </p:ext>
            </p:extLst>
          </p:nvPr>
        </p:nvGraphicFramePr>
        <p:xfrm>
          <a:off x="4630737" y="1429410"/>
          <a:ext cx="4270375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63" name="Equation" r:id="rId9" imgW="2590560" imgH="431640" progId="Equation.3">
                  <p:embed/>
                </p:oleObj>
              </mc:Choice>
              <mc:Fallback>
                <p:oleObj name="Equation" r:id="rId9" imgW="25905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0737" y="1429410"/>
                        <a:ext cx="4270375" cy="7112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4545558" y="3181159"/>
            <a:ext cx="4598442" cy="2930715"/>
            <a:chOff x="890668" y="2966196"/>
            <a:chExt cx="4598442" cy="2930715"/>
          </a:xfrm>
        </p:grpSpPr>
        <p:pic>
          <p:nvPicPr>
            <p:cNvPr id="13" name="Picture 12" descr="threshold85_N2O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668" y="2966196"/>
              <a:ext cx="4598442" cy="2930715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 bwMode="auto">
            <a:xfrm>
              <a:off x="2548247" y="3123973"/>
              <a:ext cx="2753112" cy="1307580"/>
            </a:xfrm>
            <a:prstGeom prst="rect">
              <a:avLst/>
            </a:prstGeom>
            <a:solidFill>
              <a:srgbClr val="FF0000">
                <a:alpha val="21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565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7"/>
            <a:ext cx="8229600" cy="657940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Efficiency Curve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31380" y="3854259"/>
            <a:ext cx="5189706" cy="2863664"/>
            <a:chOff x="231380" y="3854259"/>
            <a:chExt cx="5189706" cy="2863664"/>
          </a:xfrm>
        </p:grpSpPr>
        <p:pic>
          <p:nvPicPr>
            <p:cNvPr id="9" name="Picture 8" descr="efficiencyN2O_linea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380" y="3854259"/>
              <a:ext cx="5189706" cy="286366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826233" y="5286091"/>
              <a:ext cx="18639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2000" dirty="0" smtClean="0">
                  <a:solidFill>
                    <a:prstClr val="black"/>
                  </a:solidFill>
                </a:rPr>
                <a:t>+</a:t>
              </a:r>
              <a:r>
                <a:rPr lang="en-US" sz="2000" baseline="30000" dirty="0" smtClean="0">
                  <a:solidFill>
                    <a:prstClr val="black"/>
                  </a:solidFill>
                </a:rPr>
                <a:t>14</a:t>
              </a:r>
              <a:r>
                <a:rPr lang="en-US" sz="2000" dirty="0" smtClean="0">
                  <a:solidFill>
                    <a:prstClr val="black"/>
                  </a:solidFill>
                </a:rPr>
                <a:t>N and </a:t>
              </a:r>
              <a:r>
                <a:rPr lang="en-US" sz="2000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2000" dirty="0" smtClean="0">
                  <a:solidFill>
                    <a:prstClr val="black"/>
                  </a:solidFill>
                </a:rPr>
                <a:t>+</a:t>
              </a:r>
              <a:r>
                <a:rPr lang="en-US" sz="2000" baseline="30000" dirty="0" smtClean="0">
                  <a:solidFill>
                    <a:prstClr val="black"/>
                  </a:solidFill>
                </a:rPr>
                <a:t>16</a:t>
              </a:r>
              <a:r>
                <a:rPr lang="en-US" sz="2000" dirty="0" smtClean="0">
                  <a:solidFill>
                    <a:prstClr val="black"/>
                  </a:solidFill>
                </a:rPr>
                <a:t>O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187304" y="5286091"/>
              <a:ext cx="7617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2000" dirty="0" smtClean="0">
                  <a:solidFill>
                    <a:prstClr val="black"/>
                  </a:solidFill>
                </a:rPr>
                <a:t>+</a:t>
              </a:r>
              <a:r>
                <a:rPr lang="en-US" sz="2000" baseline="30000" dirty="0" smtClean="0">
                  <a:solidFill>
                    <a:prstClr val="black"/>
                  </a:solidFill>
                </a:rPr>
                <a:t>16</a:t>
              </a:r>
              <a:r>
                <a:rPr lang="en-US" sz="2000" dirty="0" smtClean="0">
                  <a:solidFill>
                    <a:prstClr val="black"/>
                  </a:solidFill>
                </a:rPr>
                <a:t>O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>
              <a:off x="2664944" y="4047407"/>
              <a:ext cx="0" cy="2227603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" name="Rounded Rectangular Callout 10"/>
          <p:cNvSpPr/>
          <p:nvPr/>
        </p:nvSpPr>
        <p:spPr>
          <a:xfrm>
            <a:off x="5709038" y="4683036"/>
            <a:ext cx="2977762" cy="1420881"/>
          </a:xfrm>
          <a:prstGeom prst="wedgeRoundRectCallout">
            <a:avLst>
              <a:gd name="adj1" fmla="val -58819"/>
              <a:gd name="adj2" fmla="val -2021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prstClr val="black"/>
                </a:solidFill>
              </a:rPr>
              <a:t>N</a:t>
            </a:r>
            <a:r>
              <a:rPr lang="en-US" sz="2400" baseline="-25000" dirty="0">
                <a:solidFill>
                  <a:prstClr val="black"/>
                </a:solidFill>
              </a:rPr>
              <a:t>2</a:t>
            </a:r>
            <a:r>
              <a:rPr lang="en-US" sz="2400" dirty="0">
                <a:solidFill>
                  <a:prstClr val="black"/>
                </a:solidFill>
              </a:rPr>
              <a:t>O efficiency curve, </a:t>
            </a:r>
            <a:endParaRPr lang="en-US" sz="2400" dirty="0" smtClean="0">
              <a:solidFill>
                <a:prstClr val="black"/>
              </a:solidFill>
            </a:endParaRPr>
          </a:p>
          <a:p>
            <a:r>
              <a:rPr lang="en-US" sz="2400" dirty="0" smtClean="0">
                <a:solidFill>
                  <a:prstClr val="black"/>
                </a:solidFill>
              </a:rPr>
              <a:t>HIGS </a:t>
            </a:r>
            <a:r>
              <a:rPr lang="en-US" sz="2400" dirty="0">
                <a:solidFill>
                  <a:prstClr val="black"/>
                </a:solidFill>
              </a:rPr>
              <a:t>April </a:t>
            </a:r>
            <a:r>
              <a:rPr lang="en-US" sz="2400" dirty="0" smtClean="0">
                <a:solidFill>
                  <a:prstClr val="black"/>
                </a:solidFill>
              </a:rPr>
              <a:t>2013</a:t>
            </a:r>
            <a:r>
              <a:rPr lang="en-US" sz="2400" dirty="0">
                <a:solidFill>
                  <a:prstClr val="black"/>
                </a:solidFill>
              </a:rPr>
              <a:t>,</a:t>
            </a:r>
            <a:endParaRPr lang="en-US" sz="2400" dirty="0" smtClean="0">
              <a:solidFill>
                <a:prstClr val="black"/>
              </a:solidFill>
            </a:endParaRPr>
          </a:p>
          <a:p>
            <a:r>
              <a:rPr lang="en-US" sz="2400" dirty="0" err="1" smtClean="0">
                <a:solidFill>
                  <a:prstClr val="black"/>
                </a:solidFill>
              </a:rPr>
              <a:t>E</a:t>
            </a:r>
            <a:r>
              <a:rPr lang="en-US" sz="2400" baseline="-25000" dirty="0" err="1" smtClean="0">
                <a:solidFill>
                  <a:prstClr val="black"/>
                </a:solidFill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= 9.7 MeV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410696" y="863580"/>
            <a:ext cx="4598442" cy="2930715"/>
            <a:chOff x="890668" y="2966196"/>
            <a:chExt cx="4598442" cy="2930715"/>
          </a:xfrm>
        </p:grpSpPr>
        <p:pic>
          <p:nvPicPr>
            <p:cNvPr id="14" name="Picture 13" descr="threshold85_N2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668" y="2966196"/>
              <a:ext cx="4598442" cy="2930715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 bwMode="auto">
            <a:xfrm>
              <a:off x="2548247" y="3123973"/>
              <a:ext cx="2753112" cy="1307580"/>
            </a:xfrm>
            <a:prstGeom prst="rect">
              <a:avLst/>
            </a:prstGeom>
            <a:solidFill>
              <a:srgbClr val="FF0000">
                <a:alpha val="21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prstClr val="black"/>
                </a:solidFill>
              </a:endParaRPr>
            </a:p>
          </p:txBody>
        </p:sp>
      </p:grpSp>
      <p:sp>
        <p:nvSpPr>
          <p:cNvPr id="16" name="Rounded Rectangular Callout 15"/>
          <p:cNvSpPr/>
          <p:nvPr/>
        </p:nvSpPr>
        <p:spPr>
          <a:xfrm>
            <a:off x="1568177" y="1667313"/>
            <a:ext cx="2505516" cy="1004635"/>
          </a:xfrm>
          <a:prstGeom prst="wedgeRoundRectCallout">
            <a:avLst>
              <a:gd name="adj1" fmla="val 62740"/>
              <a:gd name="adj2" fmla="val -2302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N</a:t>
            </a:r>
            <a:r>
              <a:rPr lang="en-US" sz="2400" baseline="-25000" dirty="0">
                <a:solidFill>
                  <a:prstClr val="black"/>
                </a:solidFill>
              </a:rPr>
              <a:t>2</a:t>
            </a:r>
            <a:r>
              <a:rPr lang="en-US" sz="2400" dirty="0">
                <a:solidFill>
                  <a:prstClr val="black"/>
                </a:solidFill>
              </a:rPr>
              <a:t>O </a:t>
            </a:r>
            <a:r>
              <a:rPr lang="en-US" sz="2400" dirty="0" smtClean="0">
                <a:solidFill>
                  <a:prstClr val="black"/>
                </a:solidFill>
              </a:rPr>
              <a:t>thresholds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Superheat </a:t>
            </a:r>
            <a:r>
              <a:rPr lang="en-US" sz="2400" dirty="0">
                <a:solidFill>
                  <a:prstClr val="black"/>
                </a:solidFill>
              </a:rPr>
              <a:t>= </a:t>
            </a:r>
            <a:r>
              <a:rPr lang="en-US" sz="2400" dirty="0" smtClean="0">
                <a:solidFill>
                  <a:prstClr val="black"/>
                </a:solidFill>
              </a:rPr>
              <a:t>3.3</a:t>
            </a:r>
            <a:r>
              <a:rPr lang="en-US" sz="2400" baseline="30000" dirty="0" smtClean="0">
                <a:solidFill>
                  <a:prstClr val="black"/>
                </a:solidFill>
              </a:rPr>
              <a:t>˚</a:t>
            </a:r>
            <a:r>
              <a:rPr lang="en-US" sz="2400" dirty="0" smtClean="0">
                <a:solidFill>
                  <a:prstClr val="black"/>
                </a:solidFill>
              </a:rPr>
              <a:t>C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10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3" y="475250"/>
            <a:ext cx="3200400" cy="1490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0262" y="727597"/>
            <a:ext cx="3962400" cy="1238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610" y="5489159"/>
            <a:ext cx="2951069" cy="53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610" y="3683377"/>
            <a:ext cx="2971800" cy="5975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4641" y="1850725"/>
            <a:ext cx="16088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B. DiGiovine</a:t>
            </a:r>
          </a:p>
          <a:p>
            <a:r>
              <a:rPr lang="en-US" dirty="0" smtClean="0"/>
              <a:t>D. Henderson</a:t>
            </a:r>
          </a:p>
          <a:p>
            <a:r>
              <a:rPr lang="en-US" dirty="0" smtClean="0"/>
              <a:t>R. J</a:t>
            </a:r>
            <a:r>
              <a:rPr lang="en-US" dirty="0"/>
              <a:t>.</a:t>
            </a:r>
            <a:r>
              <a:rPr lang="en-US" dirty="0" smtClean="0"/>
              <a:t> Holt</a:t>
            </a:r>
          </a:p>
          <a:p>
            <a:r>
              <a:rPr lang="en-US" dirty="0" smtClean="0"/>
              <a:t>K. E. Rehm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54641" y="6154614"/>
            <a:ext cx="1942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Sonnenschein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54641" y="4377024"/>
            <a:ext cx="1301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</a:t>
            </a:r>
            <a:r>
              <a:rPr lang="en-US" dirty="0" smtClean="0"/>
              <a:t>Robinson</a:t>
            </a:r>
          </a:p>
          <a:p>
            <a:r>
              <a:rPr lang="en-US" dirty="0" smtClean="0"/>
              <a:t>C. Ugalde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57280" y="1850725"/>
            <a:ext cx="16353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</a:t>
            </a:r>
            <a:r>
              <a:rPr lang="en-US" dirty="0"/>
              <a:t>. Poelker</a:t>
            </a:r>
          </a:p>
          <a:p>
            <a:r>
              <a:rPr lang="en-US" dirty="0"/>
              <a:t>Y. </a:t>
            </a:r>
            <a:r>
              <a:rPr lang="en-US" dirty="0" smtClean="0"/>
              <a:t>Roblin</a:t>
            </a:r>
          </a:p>
          <a:p>
            <a:r>
              <a:rPr lang="en-US" dirty="0" smtClean="0"/>
              <a:t>R. Suleiman</a:t>
            </a:r>
          </a:p>
          <a:p>
            <a:r>
              <a:rPr lang="en-US" dirty="0"/>
              <a:t>C. </a:t>
            </a:r>
            <a:r>
              <a:rPr lang="en-US" dirty="0" smtClean="0"/>
              <a:t>Tennant</a:t>
            </a:r>
          </a:p>
          <a:p>
            <a:r>
              <a:rPr lang="en-US" dirty="0" smtClean="0"/>
              <a:t>V. Vylet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3221" y="5966951"/>
            <a:ext cx="54656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>
                <a:hlinkClick r:id="rId8"/>
              </a:rPr>
              <a:t>wiki.jlab.org/ciswiki/index.php/Bubble_Chamber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05899" y="1872650"/>
            <a:ext cx="18229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J. Benesch</a:t>
            </a:r>
          </a:p>
          <a:p>
            <a:r>
              <a:rPr lang="en-US" dirty="0"/>
              <a:t>P. Degtiarenko</a:t>
            </a:r>
          </a:p>
          <a:p>
            <a:r>
              <a:rPr lang="en-US" dirty="0"/>
              <a:t>A. Freyberger</a:t>
            </a:r>
          </a:p>
          <a:p>
            <a:r>
              <a:rPr lang="en-US" dirty="0"/>
              <a:t>J. Grames</a:t>
            </a:r>
          </a:p>
          <a:p>
            <a:r>
              <a:rPr lang="en-US" dirty="0" smtClean="0"/>
              <a:t>G</a:t>
            </a:r>
            <a:r>
              <a:rPr lang="en-US" dirty="0"/>
              <a:t>. Kharashvili </a:t>
            </a:r>
          </a:p>
          <a:p>
            <a:r>
              <a:rPr lang="en-US" dirty="0"/>
              <a:t>D. </a:t>
            </a:r>
            <a:r>
              <a:rPr lang="en-US" dirty="0" err="1" smtClean="0"/>
              <a:t>Meekins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262" y="3739784"/>
            <a:ext cx="2613334" cy="120761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63296" y="4947403"/>
            <a:ext cx="1612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W. </a:t>
            </a:r>
            <a:r>
              <a:rPr lang="en-US" dirty="0" err="1" smtClean="0"/>
              <a:t>Deconinck</a:t>
            </a:r>
            <a:endParaRPr lang="en-US" dirty="0" smtClean="0"/>
          </a:p>
          <a:p>
            <a:r>
              <a:rPr lang="en-US" dirty="0" smtClean="0"/>
              <a:t>D. </a:t>
            </a:r>
            <a:r>
              <a:rPr lang="en-US" dirty="0" err="1" smtClean="0"/>
              <a:t>Getts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8073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57863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Chamber at HIGS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11" name="Picture 3" descr="dukeRing.png"/>
          <p:cNvPicPr>
            <a:picLocks noGrp="1" noChangeAspect="1"/>
          </p:cNvPicPr>
          <p:nvPr>
            <p:ph idx="1"/>
          </p:nvPr>
        </p:nvPicPr>
        <p:blipFill>
          <a:blip r:embed="rId4"/>
          <a:srcRect t="6660" b="9930"/>
          <a:stretch>
            <a:fillRect/>
          </a:stretch>
        </p:blipFill>
        <p:spPr bwMode="auto">
          <a:xfrm>
            <a:off x="0" y="3314112"/>
            <a:ext cx="8238310" cy="31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199" y="1277815"/>
            <a:ext cx="7959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 smtClean="0">
                <a:solidFill>
                  <a:prstClr val="black"/>
                </a:solidFill>
              </a:rPr>
              <a:t>High Intensity Gamma Source (HIGS) at Duke University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en-US" sz="2400" dirty="0" smtClean="0">
                <a:solidFill>
                  <a:prstClr val="black"/>
                </a:solidFill>
              </a:rPr>
              <a:t>-rays generated by Compton backscattering of free-electron-laser (FEL) light from high-energy electron beam bunches </a:t>
            </a:r>
            <a:endParaRPr lang="en-US" sz="2400" baseline="-25000" dirty="0">
              <a:solidFill>
                <a:prstClr val="black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7658984" y="3995661"/>
            <a:ext cx="1413510" cy="630164"/>
          </a:xfrm>
          <a:prstGeom prst="wedgeRoundRectCallout">
            <a:avLst>
              <a:gd name="adj1" fmla="val 5685"/>
              <a:gd name="adj2" fmla="val 162472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prstClr val="black">
                  <a:lumMod val="85000"/>
                  <a:lumOff val="15000"/>
                </a:prstClr>
              </a:buClr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Chamber location </a:t>
            </a:r>
            <a:endParaRPr lang="en-US" sz="2000" dirty="0">
              <a:solidFill>
                <a:srgbClr val="000229"/>
              </a:solidFill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5143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64740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Measuring </a:t>
            </a:r>
            <a:r>
              <a:rPr lang="en-US" sz="3600" baseline="30000" dirty="0" smtClean="0">
                <a:solidFill>
                  <a:srgbClr val="2F4D8E"/>
                </a:solidFill>
              </a:rPr>
              <a:t>19</a:t>
            </a:r>
            <a:r>
              <a:rPr lang="en-US" sz="3600" dirty="0" smtClean="0">
                <a:solidFill>
                  <a:srgbClr val="2F4D8E"/>
                </a:solidFill>
              </a:rPr>
              <a:t>F(</a:t>
            </a:r>
            <a:r>
              <a:rPr lang="en-US" sz="3600" dirty="0" smtClean="0">
                <a:solidFill>
                  <a:srgbClr val="2F4D8E"/>
                </a:solidFill>
                <a:latin typeface="Symbol" pitchFamily="18" charset="2"/>
              </a:rPr>
              <a:t>g</a:t>
            </a:r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)</a:t>
            </a:r>
            <a:r>
              <a:rPr lang="en-US" sz="3600" baseline="30000" dirty="0" smtClean="0">
                <a:solidFill>
                  <a:srgbClr val="2F4D8E"/>
                </a:solidFill>
              </a:rPr>
              <a:t>15</a:t>
            </a:r>
            <a:r>
              <a:rPr lang="en-US" sz="3600" dirty="0" smtClean="0">
                <a:solidFill>
                  <a:srgbClr val="2F4D8E"/>
                </a:solidFill>
              </a:rPr>
              <a:t>N</a:t>
            </a:r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 at HIGS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12" descr="DSC0456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053" y="1222221"/>
            <a:ext cx="4754880" cy="3564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DSC0455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6191" y="1222221"/>
            <a:ext cx="3263295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07053" y="5263661"/>
            <a:ext cx="46697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C</a:t>
            </a:r>
            <a:r>
              <a:rPr lang="en-US" sz="3200" baseline="-25000" dirty="0" smtClean="0">
                <a:solidFill>
                  <a:prstClr val="black"/>
                </a:solidFill>
              </a:rPr>
              <a:t>4</a:t>
            </a:r>
            <a:r>
              <a:rPr lang="en-US" sz="3200" dirty="0" smtClean="0">
                <a:solidFill>
                  <a:prstClr val="black"/>
                </a:solidFill>
              </a:rPr>
              <a:t>F</a:t>
            </a:r>
            <a:r>
              <a:rPr lang="en-US" sz="3200" baseline="-25000" dirty="0" smtClean="0">
                <a:solidFill>
                  <a:prstClr val="black"/>
                </a:solidFill>
              </a:rPr>
              <a:t>10</a:t>
            </a:r>
            <a:r>
              <a:rPr lang="en-US" sz="3200" dirty="0" smtClean="0">
                <a:solidFill>
                  <a:prstClr val="black"/>
                </a:solidFill>
              </a:rPr>
              <a:t> Bubble Chamber</a:t>
            </a:r>
          </a:p>
          <a:p>
            <a:pPr lvl="1"/>
            <a:r>
              <a:rPr lang="en-US" sz="2800" dirty="0" smtClean="0">
                <a:solidFill>
                  <a:prstClr val="black"/>
                </a:solidFill>
              </a:rPr>
              <a:t>T </a:t>
            </a:r>
            <a:r>
              <a:rPr lang="en-US" sz="2800" dirty="0">
                <a:solidFill>
                  <a:prstClr val="black"/>
                </a:solidFill>
              </a:rPr>
              <a:t>= </a:t>
            </a:r>
            <a:r>
              <a:rPr lang="en-US" sz="2800" dirty="0" smtClean="0">
                <a:solidFill>
                  <a:prstClr val="black"/>
                </a:solidFill>
              </a:rPr>
              <a:t>30˚</a:t>
            </a:r>
            <a:r>
              <a:rPr lang="en-US" sz="2800" dirty="0">
                <a:solidFill>
                  <a:prstClr val="black"/>
                </a:solidFill>
              </a:rPr>
              <a:t>C</a:t>
            </a:r>
            <a:endParaRPr lang="en-US" sz="2800" dirty="0" smtClean="0">
              <a:solidFill>
                <a:prstClr val="black"/>
              </a:solidFill>
            </a:endParaRPr>
          </a:p>
          <a:p>
            <a:pPr lvl="1"/>
            <a:r>
              <a:rPr lang="en-US" sz="2800" dirty="0" smtClean="0">
                <a:solidFill>
                  <a:prstClr val="black"/>
                </a:solidFill>
              </a:rPr>
              <a:t>P = 3 atm</a:t>
            </a:r>
            <a:endParaRPr lang="en-US" sz="2800" baseline="-25000" dirty="0">
              <a:solidFill>
                <a:prstClr val="black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961933" y="4155059"/>
            <a:ext cx="2933326" cy="2566416"/>
            <a:chOff x="5206191" y="4155059"/>
            <a:chExt cx="2933326" cy="2566416"/>
          </a:xfrm>
        </p:grpSpPr>
        <p:pic>
          <p:nvPicPr>
            <p:cNvPr id="9" name="Picture 15" descr="detectorACADblue.jpg"/>
            <p:cNvPicPr>
              <a:picLocks noChangeAspect="1"/>
            </p:cNvPicPr>
            <p:nvPr/>
          </p:nvPicPr>
          <p:blipFill>
            <a:blip r:embed="rId6" cstate="print"/>
            <a:srcRect r="8952"/>
            <a:stretch>
              <a:fillRect/>
            </a:stretch>
          </p:blipFill>
          <p:spPr bwMode="auto">
            <a:xfrm>
              <a:off x="5206191" y="4155059"/>
              <a:ext cx="2933326" cy="2566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H="1">
              <a:off x="5955320" y="4570557"/>
              <a:ext cx="1875693" cy="9854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 flipH="1">
              <a:off x="7695283" y="4570557"/>
              <a:ext cx="135731" cy="78858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7586756" y="3970392"/>
            <a:ext cx="1448717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prstClr val="black"/>
                </a:solidFill>
              </a:rPr>
              <a:t>2 </a:t>
            </a:r>
            <a:r>
              <a:rPr lang="en-US" sz="2400" dirty="0" smtClean="0">
                <a:solidFill>
                  <a:prstClr val="black"/>
                </a:solidFill>
              </a:rPr>
              <a:t>Fast Digital </a:t>
            </a:r>
            <a:r>
              <a:rPr lang="en-US" sz="2400" dirty="0">
                <a:solidFill>
                  <a:prstClr val="black"/>
                </a:solidFill>
              </a:rPr>
              <a:t>C</a:t>
            </a:r>
            <a:r>
              <a:rPr lang="en-US" sz="2400" dirty="0" smtClean="0">
                <a:solidFill>
                  <a:prstClr val="black"/>
                </a:solidFill>
              </a:rPr>
              <a:t>ameras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76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experimentTheor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0409" y="3631686"/>
            <a:ext cx="4598317" cy="3226314"/>
          </a:xfrm>
          <a:prstGeom prst="rect">
            <a:avLst/>
          </a:prstGeom>
        </p:spPr>
      </p:pic>
      <p:pic>
        <p:nvPicPr>
          <p:cNvPr id="5" name="Picture 4" descr="PLBheade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41" y="454416"/>
            <a:ext cx="7419762" cy="3694793"/>
          </a:xfrm>
          <a:prstGeom prst="rect">
            <a:avLst/>
          </a:prstGeom>
        </p:spPr>
      </p:pic>
      <p:pic>
        <p:nvPicPr>
          <p:cNvPr id="8" name="Picture 13" descr="C:\Documents and Settings\b22803\Desktop\fiducial.ep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514" y="4271962"/>
            <a:ext cx="3030538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915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63415"/>
            <a:ext cx="8686799" cy="721673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Bremsstrahlung Background at HIGS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5212" y="1375620"/>
            <a:ext cx="42695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151515"/>
                </a:solidFill>
              </a:rPr>
              <a:t>Electron Beam Energy:  400 MeV</a:t>
            </a:r>
          </a:p>
          <a:p>
            <a:r>
              <a:rPr lang="en-US" sz="2400" dirty="0">
                <a:solidFill>
                  <a:srgbClr val="151515"/>
                </a:solidFill>
              </a:rPr>
              <a:t>Electron Beam Current:  41 mA</a:t>
            </a:r>
          </a:p>
          <a:p>
            <a:r>
              <a:rPr lang="en-US" sz="2400" dirty="0">
                <a:solidFill>
                  <a:srgbClr val="151515"/>
                </a:solidFill>
              </a:rPr>
              <a:t>Interaction Length: 35 m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Vacuum: 2x10</a:t>
            </a:r>
            <a:r>
              <a:rPr lang="en-US" sz="2400" baseline="30000" dirty="0" smtClean="0">
                <a:solidFill>
                  <a:srgbClr val="151515"/>
                </a:solidFill>
              </a:rPr>
              <a:t>-10</a:t>
            </a:r>
            <a:r>
              <a:rPr lang="en-US" sz="2400" dirty="0" smtClean="0">
                <a:solidFill>
                  <a:srgbClr val="151515"/>
                </a:solidFill>
              </a:rPr>
              <a:t> Torr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Residual Gas: Z = 10 </a:t>
            </a:r>
          </a:p>
        </p:txBody>
      </p:sp>
      <p:sp>
        <p:nvSpPr>
          <p:cNvPr id="8" name="Right Arrow 7"/>
          <p:cNvSpPr/>
          <p:nvPr/>
        </p:nvSpPr>
        <p:spPr bwMode="auto">
          <a:xfrm>
            <a:off x="4424780" y="1933636"/>
            <a:ext cx="822960" cy="82296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4964276" y="1560286"/>
            <a:ext cx="40566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Strong </a:t>
            </a:r>
            <a:r>
              <a:rPr lang="en-US" sz="2400" dirty="0">
                <a:solidFill>
                  <a:srgbClr val="151515"/>
                </a:solidFill>
              </a:rPr>
              <a:t>B</a:t>
            </a:r>
            <a:r>
              <a:rPr lang="en-US" sz="2400" dirty="0" smtClean="0">
                <a:solidFill>
                  <a:srgbClr val="151515"/>
                </a:solidFill>
              </a:rPr>
              <a:t>remsstrahlung </a:t>
            </a:r>
          </a:p>
          <a:p>
            <a:pPr algn="ctr"/>
            <a:r>
              <a:rPr lang="en-US" sz="2400" dirty="0">
                <a:solidFill>
                  <a:srgbClr val="151515"/>
                </a:solidFill>
              </a:rPr>
              <a:t>B</a:t>
            </a:r>
            <a:r>
              <a:rPr lang="en-US" sz="2400" dirty="0" smtClean="0">
                <a:solidFill>
                  <a:srgbClr val="151515"/>
                </a:solidFill>
              </a:rPr>
              <a:t>ackground </a:t>
            </a:r>
          </a:p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(when coupled with large </a:t>
            </a:r>
          </a:p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cross sections at high energies)</a:t>
            </a:r>
            <a:endParaRPr lang="en-US" sz="2400" dirty="0">
              <a:solidFill>
                <a:srgbClr val="151515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997" y="3486150"/>
            <a:ext cx="4972050" cy="3371850"/>
          </a:xfrm>
        </p:spPr>
      </p:pic>
    </p:spTree>
    <p:extLst>
      <p:ext uri="{BB962C8B-B14F-4D97-AF65-F5344CB8AC3E}">
        <p14:creationId xmlns:p14="http://schemas.microsoft.com/office/powerpoint/2010/main" val="387455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17240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N</a:t>
            </a:r>
            <a:r>
              <a:rPr lang="en-US" sz="3600" cap="small" baseline="-25000" dirty="0" smtClean="0">
                <a:solidFill>
                  <a:srgbClr val="2F4D8E"/>
                </a:solidFill>
                <a:latin typeface="Minion Pro"/>
                <a:cs typeface="Minion Pro"/>
              </a:rPr>
              <a:t>2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O (Laughing Gas) Bubble Chamber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PressureVesselCutAwa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54" y="1173529"/>
            <a:ext cx="2127504" cy="24384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487493" y="2590020"/>
            <a:ext cx="3442593" cy="3749021"/>
            <a:chOff x="122237" y="2871615"/>
            <a:chExt cx="3442593" cy="3749021"/>
          </a:xfrm>
        </p:grpSpPr>
        <p:pic>
          <p:nvPicPr>
            <p:cNvPr id="6" name="Picture 5" descr="bubbleRisingN2O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37" y="3816476"/>
              <a:ext cx="3429000" cy="280416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22237" y="2871615"/>
              <a:ext cx="34154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prstClr val="black"/>
                  </a:solidFill>
                </a:rPr>
                <a:t>F</a:t>
              </a:r>
              <a:r>
                <a:rPr lang="en-US" sz="2400" dirty="0" smtClean="0">
                  <a:solidFill>
                    <a:prstClr val="black"/>
                  </a:solidFill>
                </a:rPr>
                <a:t>irst </a:t>
              </a:r>
              <a:r>
                <a:rPr lang="en-US" sz="2400" dirty="0" err="1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2400" dirty="0" err="1" smtClean="0">
                  <a:solidFill>
                    <a:prstClr val="black"/>
                  </a:solidFill>
                </a:rPr>
                <a:t>+O</a:t>
              </a:r>
              <a:r>
                <a:rPr lang="en-US" sz="2400" dirty="0" smtClean="0">
                  <a:solidFill>
                    <a:prstClr val="black"/>
                  </a:solidFill>
                </a:rPr>
                <a:t>→α+C bubble</a:t>
              </a:r>
            </a:p>
            <a:p>
              <a:pPr algn="ctr"/>
              <a:r>
                <a:rPr lang="en-US" sz="2400" dirty="0" smtClean="0">
                  <a:solidFill>
                    <a:prstClr val="black"/>
                  </a:solidFill>
                </a:rPr>
                <a:t>HIGS, April 2013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135830" y="5218556"/>
              <a:ext cx="3429000" cy="646556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Picture 9" descr="CIMG0029"/>
          <p:cNvPicPr>
            <a:picLocks noChangeAspect="1" noChangeArrowheads="1"/>
          </p:cNvPicPr>
          <p:nvPr/>
        </p:nvPicPr>
        <p:blipFill>
          <a:blip r:embed="rId6" cstate="print"/>
          <a:srcRect l="15382" t="13972" r="17589" b="28493"/>
          <a:stretch>
            <a:fillRect/>
          </a:stretch>
        </p:blipFill>
        <p:spPr bwMode="auto">
          <a:xfrm>
            <a:off x="301278" y="1219291"/>
            <a:ext cx="2389247" cy="274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2011-10-17 15.17.0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278" y="4277742"/>
            <a:ext cx="1865376" cy="2487168"/>
          </a:xfrm>
          <a:prstGeom prst="rect">
            <a:avLst/>
          </a:prstGeom>
        </p:spPr>
      </p:pic>
      <p:pic>
        <p:nvPicPr>
          <p:cNvPr id="13" name="Picture 12" descr="2011-10-27 15.59.2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0356" y="4588638"/>
            <a:ext cx="2487168" cy="18653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33347" y="1173529"/>
            <a:ext cx="3764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 smtClean="0">
                <a:solidFill>
                  <a:prstClr val="black"/>
                </a:solidFill>
              </a:rPr>
              <a:t>T </a:t>
            </a:r>
            <a:r>
              <a:rPr lang="en-US" sz="2800" dirty="0">
                <a:solidFill>
                  <a:prstClr val="black"/>
                </a:solidFill>
              </a:rPr>
              <a:t>= </a:t>
            </a:r>
            <a:r>
              <a:rPr lang="en-US" sz="2800" dirty="0" smtClean="0">
                <a:solidFill>
                  <a:prstClr val="black"/>
                </a:solidFill>
              </a:rPr>
              <a:t>-5˚</a:t>
            </a:r>
            <a:r>
              <a:rPr lang="en-US" sz="2800" dirty="0">
                <a:solidFill>
                  <a:prstClr val="black"/>
                </a:solidFill>
              </a:rPr>
              <a:t>C</a:t>
            </a:r>
            <a:endParaRPr lang="en-US" sz="2800" dirty="0" smtClean="0">
              <a:solidFill>
                <a:prstClr val="black"/>
              </a:solidFill>
            </a:endParaRPr>
          </a:p>
          <a:p>
            <a:pPr lvl="1"/>
            <a:r>
              <a:rPr lang="en-US" sz="2800" dirty="0" smtClean="0">
                <a:solidFill>
                  <a:prstClr val="black"/>
                </a:solidFill>
              </a:rPr>
              <a:t>P = 60 atm</a:t>
            </a:r>
            <a:endParaRPr lang="en-US" sz="2800" baseline="-25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6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4598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Experimental Setup at JLab Injector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38" y="1231049"/>
            <a:ext cx="6583678" cy="491743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220437" y="1414160"/>
            <a:ext cx="914400" cy="460248"/>
          </a:xfrm>
          <a:prstGeom prst="wedgeRoundRectCallout">
            <a:avLst>
              <a:gd name="adj1" fmla="val 135577"/>
              <a:gd name="adj2" fmla="val 5175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BCM</a:t>
            </a:r>
            <a:endParaRPr lang="en-US" sz="20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144237" y="2195269"/>
            <a:ext cx="1066800" cy="762000"/>
          </a:xfrm>
          <a:prstGeom prst="wedgeRoundRectCallout">
            <a:avLst>
              <a:gd name="adj1" fmla="val 152978"/>
              <a:gd name="adj2" fmla="val -2975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 MeV</a:t>
            </a:r>
          </a:p>
          <a:p>
            <a:pPr algn="ctr"/>
            <a:r>
              <a:rPr lang="en-US" sz="2000" dirty="0" smtClean="0"/>
              <a:t>Dipole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014568" y="1419257"/>
            <a:ext cx="1752600" cy="762000"/>
          </a:xfrm>
          <a:prstGeom prst="wedgeRoundRectCallout">
            <a:avLst>
              <a:gd name="adj1" fmla="val 29899"/>
              <a:gd name="adj2" fmla="val 11178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2D</a:t>
            </a:r>
          </a:p>
          <a:p>
            <a:pPr algn="ctr"/>
            <a:r>
              <a:rPr lang="en-US" sz="2000" dirty="0" smtClean="0"/>
              <a:t>Spectrometer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144237" y="3567772"/>
            <a:ext cx="1866900" cy="677959"/>
          </a:xfrm>
          <a:prstGeom prst="wedgeRoundRectCallout">
            <a:avLst>
              <a:gd name="adj1" fmla="val 66321"/>
              <a:gd name="adj2" fmla="val -15937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5D Spectrometer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3660552" y="5535272"/>
            <a:ext cx="1600200" cy="990600"/>
          </a:xfrm>
          <a:prstGeom prst="wedgeRoundRectCallout">
            <a:avLst>
              <a:gd name="adj1" fmla="val 23307"/>
              <a:gd name="adj2" fmla="val -4632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Bubble</a:t>
            </a:r>
          </a:p>
          <a:p>
            <a:pPr algn="ctr"/>
            <a:r>
              <a:rPr lang="en-US" sz="2000" dirty="0" smtClean="0"/>
              <a:t>Chamber</a:t>
            </a:r>
          </a:p>
          <a:p>
            <a:pPr algn="ctr"/>
            <a:r>
              <a:rPr lang="en-US" sz="2000" dirty="0" smtClean="0"/>
              <a:t>location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7326924" y="2030381"/>
            <a:ext cx="1547446" cy="762000"/>
          </a:xfrm>
          <a:prstGeom prst="wedgeRoundRectCallout">
            <a:avLst>
              <a:gd name="adj1" fmla="val -43759"/>
              <a:gd name="adj2" fmla="val 7178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Mott Polarimeter</a:t>
            </a:r>
          </a:p>
        </p:txBody>
      </p:sp>
    </p:spTree>
    <p:extLst>
      <p:ext uri="{BB962C8B-B14F-4D97-AF65-F5344CB8AC3E}">
        <p14:creationId xmlns:p14="http://schemas.microsoft.com/office/powerpoint/2010/main" val="399042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7" r="8144"/>
          <a:stretch/>
        </p:blipFill>
        <p:spPr>
          <a:xfrm>
            <a:off x="0" y="830285"/>
            <a:ext cx="9144000" cy="541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0" y="914400"/>
            <a:ext cx="9060953" cy="5247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43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Beamline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716390"/>
            <a:ext cx="6035040" cy="466344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Picture 12" descr="bubbleDeviceWate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6" y="3143113"/>
            <a:ext cx="3950208" cy="2950464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78567" y="2218682"/>
            <a:ext cx="2362333" cy="773901"/>
          </a:xfrm>
          <a:prstGeom prst="wedgeRoundRectCallout">
            <a:avLst>
              <a:gd name="adj1" fmla="val -20739"/>
              <a:gd name="adj2" fmla="val 64336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Bubble Chamber at</a:t>
            </a:r>
          </a:p>
          <a:p>
            <a:pPr algn="ctr"/>
            <a:r>
              <a:rPr lang="en-US" sz="2000" dirty="0" smtClean="0"/>
              <a:t> HIGS April 2013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574000" y="6124809"/>
            <a:ext cx="1866900" cy="686743"/>
          </a:xfrm>
          <a:prstGeom prst="wedgeRoundRectCallout">
            <a:avLst>
              <a:gd name="adj1" fmla="val -26133"/>
              <a:gd name="adj2" fmla="val -18940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Photon Beam</a:t>
            </a:r>
          </a:p>
          <a:p>
            <a:pPr algn="ctr"/>
            <a:r>
              <a:rPr lang="en-US" sz="2000" dirty="0"/>
              <a:t>E</a:t>
            </a:r>
            <a:r>
              <a:rPr lang="en-US" sz="2000" dirty="0" smtClean="0"/>
              <a:t>ntrance</a:t>
            </a:r>
          </a:p>
        </p:txBody>
      </p:sp>
      <p:graphicFrame>
        <p:nvGraphicFramePr>
          <p:cNvPr id="1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6171905"/>
              </p:ext>
            </p:extLst>
          </p:nvPr>
        </p:nvGraphicFramePr>
        <p:xfrm>
          <a:off x="4827321" y="4099589"/>
          <a:ext cx="3722913" cy="184995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739286"/>
                <a:gridCol w="983627"/>
              </a:tblGrid>
              <a:tr h="308325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Beam Kinetic Energy, (MeV)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baseline="0" dirty="0" smtClean="0"/>
                        <a:t>7.9–8.5</a:t>
                      </a:r>
                      <a:endParaRPr lang="en-US" sz="1400" b="0" dirty="0"/>
                    </a:p>
                  </a:txBody>
                  <a:tcPr/>
                </a:tc>
              </a:tr>
              <a:tr h="30832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Beam Current (µA)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0.01</a:t>
                      </a:r>
                      <a:r>
                        <a:rPr lang="en-US" sz="1400" b="0" baseline="0" dirty="0" smtClean="0"/>
                        <a:t>–1</a:t>
                      </a:r>
                      <a:r>
                        <a:rPr lang="en-US" sz="1400" dirty="0" smtClean="0"/>
                        <a:t>00</a:t>
                      </a:r>
                      <a:endParaRPr lang="en-US" sz="1400" dirty="0"/>
                    </a:p>
                  </a:txBody>
                  <a:tcPr/>
                </a:tc>
              </a:tr>
              <a:tr h="30832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Absolute Beam Energy Uncertainty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&lt;0.1%</a:t>
                      </a:r>
                      <a:endParaRPr lang="en-US" sz="1400" dirty="0"/>
                    </a:p>
                  </a:txBody>
                  <a:tcPr/>
                </a:tc>
              </a:tr>
              <a:tr h="30832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Relative Beam Energy Uncertainty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&lt;0.02%</a:t>
                      </a:r>
                      <a:endParaRPr lang="en-US" sz="1400" dirty="0"/>
                    </a:p>
                  </a:txBody>
                  <a:tcPr/>
                </a:tc>
              </a:tr>
              <a:tr h="30832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Energy Resolution (Spread),</a:t>
                      </a:r>
                      <a:r>
                        <a:rPr lang="el-GR" sz="1400" dirty="0" smtClean="0"/>
                        <a:t> σ</a:t>
                      </a:r>
                      <a:r>
                        <a:rPr lang="en-US" sz="1400" baseline="-25000" dirty="0" smtClean="0"/>
                        <a:t>T </a:t>
                      </a:r>
                      <a:r>
                        <a:rPr lang="en-US" sz="1400" baseline="0" dirty="0" smtClean="0"/>
                        <a:t>/T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&lt;0.06%</a:t>
                      </a:r>
                      <a:endParaRPr lang="en-US" sz="1400" dirty="0"/>
                    </a:p>
                  </a:txBody>
                  <a:tcPr/>
                </a:tc>
              </a:tr>
              <a:tr h="30832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Beam Size, </a:t>
                      </a:r>
                      <a:r>
                        <a:rPr lang="el-GR" sz="1400" dirty="0" smtClean="0"/>
                        <a:t>σ</a:t>
                      </a:r>
                      <a:r>
                        <a:rPr lang="en-US" sz="1400" baseline="-25000" dirty="0" err="1" smtClean="0"/>
                        <a:t>x,y</a:t>
                      </a:r>
                      <a:r>
                        <a:rPr lang="en-US" sz="1400" dirty="0" smtClean="0"/>
                        <a:t> (mm)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baseline="0" dirty="0" smtClean="0"/>
                        <a:t>1–</a:t>
                      </a:r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Rounded Rectangular Callout 19"/>
          <p:cNvSpPr/>
          <p:nvPr/>
        </p:nvSpPr>
        <p:spPr>
          <a:xfrm>
            <a:off x="4827321" y="6112275"/>
            <a:ext cx="2970067" cy="686743"/>
          </a:xfrm>
          <a:prstGeom prst="wedgeRoundRectCallout">
            <a:avLst>
              <a:gd name="adj1" fmla="val -25620"/>
              <a:gd name="adj2" fmla="val -6836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Electron Beam Requirements at Radiator</a:t>
            </a:r>
          </a:p>
        </p:txBody>
      </p:sp>
    </p:spTree>
    <p:extLst>
      <p:ext uri="{BB962C8B-B14F-4D97-AF65-F5344CB8AC3E}">
        <p14:creationId xmlns:p14="http://schemas.microsoft.com/office/powerpoint/2010/main" val="216737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916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Schematics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7060" y="2823835"/>
            <a:ext cx="8102044" cy="4028689"/>
            <a:chOff x="733716" y="2147976"/>
            <a:chExt cx="8102044" cy="4028689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3200400" y="4343400"/>
              <a:ext cx="574222" cy="1140985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 rot="3900000">
              <a:off x="3448404" y="5159174"/>
              <a:ext cx="914400" cy="457200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371600" y="4343400"/>
              <a:ext cx="17526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962400" y="3886200"/>
              <a:ext cx="0" cy="457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66800" y="4114800"/>
              <a:ext cx="19431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4600" y="4038600"/>
              <a:ext cx="0" cy="15240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3" name="Flowchart: Alternate Process 12"/>
            <p:cNvSpPr/>
            <p:nvPr/>
          </p:nvSpPr>
          <p:spPr>
            <a:xfrm>
              <a:off x="5638800" y="3886200"/>
              <a:ext cx="685800" cy="457200"/>
            </a:xfrm>
            <a:prstGeom prst="flowChartAlternateProcess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772400" y="3657600"/>
              <a:ext cx="914400" cy="91440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1658815" y="3534370"/>
              <a:ext cx="1" cy="33843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33716" y="2147976"/>
              <a:ext cx="10534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Electron K.E.</a:t>
              </a:r>
            </a:p>
            <a:p>
              <a:r>
                <a:rPr lang="en-US" sz="1200" dirty="0" smtClean="0"/>
                <a:t>3.0 – 8.5 MeV</a:t>
              </a:r>
            </a:p>
            <a:p>
              <a:r>
                <a:rPr lang="en-US" sz="1200" dirty="0" smtClean="0"/>
                <a:t>0.01 – 100 µA</a:t>
              </a:r>
              <a:endParaRPr lang="en-US" sz="1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95754" y="3257371"/>
              <a:ext cx="1010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 Beam Pipe</a:t>
              </a:r>
              <a:endParaRPr lang="en-US" sz="1200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1230759" y="2794307"/>
              <a:ext cx="0" cy="12976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514600" y="3276600"/>
              <a:ext cx="1" cy="762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981200" y="2819400"/>
              <a:ext cx="942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Radiator</a:t>
              </a:r>
            </a:p>
            <a:p>
              <a:r>
                <a:rPr lang="en-US" sz="1200" dirty="0" smtClean="0"/>
                <a:t>0.02 mm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3276600" y="5562600"/>
              <a:ext cx="545427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286000" y="5715000"/>
              <a:ext cx="18710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Electron Dump</a:t>
              </a:r>
            </a:p>
            <a:p>
              <a:r>
                <a:rPr lang="en-US" sz="1200" dirty="0" smtClean="0"/>
                <a:t>2 kW (200 </a:t>
              </a:r>
              <a:r>
                <a:rPr lang="en-US" sz="1200" dirty="0"/>
                <a:t>µ</a:t>
              </a:r>
              <a:r>
                <a:rPr lang="en-US" sz="1200" dirty="0" smtClean="0"/>
                <a:t>A and 10 MeV)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3048000" y="2514600"/>
              <a:ext cx="0" cy="1524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667000" y="2209800"/>
              <a:ext cx="11173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Sweep Magnet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5943600" y="4343400"/>
              <a:ext cx="0" cy="914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5334000" y="5257800"/>
              <a:ext cx="126682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Bubble Chamber</a:t>
              </a:r>
            </a:p>
            <a:p>
              <a:r>
                <a:rPr lang="en-US" sz="1200" dirty="0" smtClean="0"/>
                <a:t>Superheated N</a:t>
              </a:r>
              <a:r>
                <a:rPr lang="en-US" sz="1200" baseline="-25000" dirty="0" smtClean="0"/>
                <a:t>2</a:t>
              </a:r>
              <a:r>
                <a:rPr lang="en-US" sz="1200" dirty="0" smtClean="0"/>
                <a:t>O</a:t>
              </a:r>
            </a:p>
            <a:p>
              <a:r>
                <a:rPr lang="en-US" sz="1200" dirty="0" smtClean="0"/>
                <a:t>3 cm long</a:t>
              </a:r>
            </a:p>
            <a:p>
              <a:r>
                <a:rPr lang="en-US" sz="1200" dirty="0" smtClean="0"/>
                <a:t>-5°C, 60 atm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623440" y="5068669"/>
              <a:ext cx="12123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 Photon Dump</a:t>
              </a:r>
            </a:p>
            <a:p>
              <a:r>
                <a:rPr lang="en-US" sz="1200" dirty="0" smtClean="0"/>
                <a:t>10 cm long</a:t>
              </a:r>
            </a:p>
            <a:p>
              <a:r>
                <a:rPr lang="en-US" sz="1200" dirty="0" smtClean="0"/>
                <a:t>20 cm diameter</a:t>
              </a:r>
            </a:p>
          </p:txBody>
        </p:sp>
        <p:cxnSp>
          <p:nvCxnSpPr>
            <p:cNvPr id="28" name="Straight Arrow Connector 27"/>
            <p:cNvCxnSpPr>
              <a:endCxn id="14" idx="2"/>
            </p:cNvCxnSpPr>
            <p:nvPr/>
          </p:nvCxnSpPr>
          <p:spPr>
            <a:xfrm flipV="1">
              <a:off x="8229600" y="4572000"/>
              <a:ext cx="0" cy="55569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ight Triangle 32"/>
            <p:cNvSpPr/>
            <p:nvPr/>
          </p:nvSpPr>
          <p:spPr>
            <a:xfrm rot="20392532">
              <a:off x="2893417" y="3792760"/>
              <a:ext cx="432700" cy="507036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 33"/>
            <p:cNvSpPr/>
            <p:nvPr/>
          </p:nvSpPr>
          <p:spPr>
            <a:xfrm>
              <a:off x="2514600" y="4114800"/>
              <a:ext cx="838200" cy="381000"/>
            </a:xfrm>
            <a:prstGeom prst="arc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3962400" y="3886200"/>
              <a:ext cx="0" cy="45720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3429000" y="2586335"/>
              <a:ext cx="152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Cu  Vacuum Window  10 mil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3962400" y="3048000"/>
              <a:ext cx="1" cy="838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124200" y="4343400"/>
              <a:ext cx="574222" cy="114098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endCxn id="8" idx="0"/>
            </p:cNvCxnSpPr>
            <p:nvPr/>
          </p:nvCxnSpPr>
          <p:spPr>
            <a:xfrm>
              <a:off x="3657600" y="4343400"/>
              <a:ext cx="455186" cy="94776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4038600" y="3962400"/>
              <a:ext cx="533400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032739" y="4091940"/>
              <a:ext cx="53340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762000" y="4114800"/>
              <a:ext cx="792480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4459588" y="3657600"/>
              <a:ext cx="1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4214945" y="3195935"/>
              <a:ext cx="91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Cu  Photon</a:t>
              </a:r>
            </a:p>
            <a:p>
              <a:r>
                <a:rPr lang="en-US" sz="1200" dirty="0" smtClean="0"/>
                <a:t>Collimator</a:t>
              </a: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1371600" y="3886200"/>
              <a:ext cx="2590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657600" y="4343400"/>
              <a:ext cx="304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2743200" y="4572000"/>
              <a:ext cx="545427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2438400" y="4724400"/>
              <a:ext cx="7457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 Inner</a:t>
              </a:r>
            </a:p>
            <a:p>
              <a:r>
                <a:rPr lang="en-US" sz="1200" dirty="0" smtClean="0"/>
                <a:t>Pipe</a:t>
              </a:r>
            </a:p>
          </p:txBody>
        </p:sp>
        <p:sp>
          <p:nvSpPr>
            <p:cNvPr id="49" name="Rectangle 48"/>
            <p:cNvSpPr/>
            <p:nvPr/>
          </p:nvSpPr>
          <p:spPr>
            <a:xfrm rot="3900000">
              <a:off x="3543146" y="5024265"/>
              <a:ext cx="457200" cy="2068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3429000" y="4267200"/>
              <a:ext cx="531386" cy="1023963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 flipV="1">
              <a:off x="3352800" y="4267200"/>
              <a:ext cx="533400" cy="10668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" name="Rectangle 4"/>
          <p:cNvSpPr/>
          <p:nvPr/>
        </p:nvSpPr>
        <p:spPr>
          <a:xfrm>
            <a:off x="105344" y="1055078"/>
            <a:ext cx="62865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dirty="0"/>
              <a:t>P</a:t>
            </a:r>
            <a:r>
              <a:rPr lang="en-US" dirty="0" smtClean="0"/>
              <a:t>ower </a:t>
            </a:r>
            <a:r>
              <a:rPr lang="en-US" dirty="0"/>
              <a:t>deposited in </a:t>
            </a:r>
            <a:r>
              <a:rPr lang="en-US" dirty="0" smtClean="0"/>
              <a:t>radiator (100 µA </a:t>
            </a:r>
            <a:r>
              <a:rPr lang="en-US" dirty="0"/>
              <a:t>and 8.5 </a:t>
            </a:r>
            <a:r>
              <a:rPr lang="en-US" dirty="0" smtClean="0"/>
              <a:t>MeV) :</a:t>
            </a:r>
            <a:endParaRPr lang="en-US" dirty="0"/>
          </a:p>
          <a:p>
            <a:pPr marL="857250" lvl="1" indent="-400050">
              <a:buFont typeface="+mj-lt"/>
              <a:buAutoNum type="romanUcPeriod"/>
            </a:pPr>
            <a:r>
              <a:rPr lang="en-US" dirty="0"/>
              <a:t>  </a:t>
            </a:r>
            <a:r>
              <a:rPr lang="en-US" dirty="0" smtClean="0"/>
              <a:t>0.02 mm: </a:t>
            </a:r>
            <a:r>
              <a:rPr lang="en-US" dirty="0"/>
              <a:t>E</a:t>
            </a:r>
            <a:r>
              <a:rPr lang="en-US" dirty="0" smtClean="0"/>
              <a:t>nergy </a:t>
            </a:r>
            <a:r>
              <a:rPr lang="en-US" dirty="0"/>
              <a:t>loss =</a:t>
            </a:r>
            <a:r>
              <a:rPr lang="en-US" dirty="0" smtClean="0"/>
              <a:t> </a:t>
            </a:r>
            <a:r>
              <a:rPr lang="en-US" dirty="0"/>
              <a:t>21 keV, P = 2.1 </a:t>
            </a:r>
            <a:r>
              <a:rPr lang="en-US" dirty="0" smtClean="0"/>
              <a:t>W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/>
              <a:t>Pure Copper and Aluminum (high neutron threshold):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baseline="30000" dirty="0" smtClean="0"/>
              <a:t>63</a:t>
            </a:r>
            <a:r>
              <a:rPr lang="en-US" dirty="0" smtClean="0"/>
              <a:t>C(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err="1" smtClean="0"/>
              <a:t>,n</a:t>
            </a:r>
            <a:r>
              <a:rPr lang="en-US" dirty="0" smtClean="0"/>
              <a:t>) threshold = 10.86 MeV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baseline="30000" dirty="0" smtClean="0"/>
              <a:t>27</a:t>
            </a:r>
            <a:r>
              <a:rPr lang="en-US" dirty="0" smtClean="0"/>
              <a:t>Al(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err="1" smtClean="0"/>
              <a:t>,n</a:t>
            </a:r>
            <a:r>
              <a:rPr lang="en-US" dirty="0"/>
              <a:t>) threshold = </a:t>
            </a:r>
            <a:r>
              <a:rPr lang="en-US" dirty="0" smtClean="0"/>
              <a:t>13.06 MeV</a:t>
            </a:r>
          </a:p>
        </p:txBody>
      </p:sp>
      <p:sp>
        <p:nvSpPr>
          <p:cNvPr id="52" name="Rounded Rectangular Callout 51"/>
          <p:cNvSpPr/>
          <p:nvPr/>
        </p:nvSpPr>
        <p:spPr>
          <a:xfrm>
            <a:off x="46729" y="5576546"/>
            <a:ext cx="1451013" cy="1154723"/>
          </a:xfrm>
          <a:prstGeom prst="wedgeRoundRectCallout">
            <a:avLst>
              <a:gd name="adj1" fmla="val 60896"/>
              <a:gd name="adj2" fmla="val -40350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 GEANT4 to design this region</a:t>
            </a:r>
          </a:p>
        </p:txBody>
      </p:sp>
    </p:spTree>
    <p:extLst>
      <p:ext uri="{BB962C8B-B14F-4D97-AF65-F5344CB8AC3E}">
        <p14:creationId xmlns:p14="http://schemas.microsoft.com/office/powerpoint/2010/main" val="243357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Outline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132" y="1169034"/>
            <a:ext cx="8870868" cy="4871205"/>
          </a:xfrm>
        </p:spPr>
        <p:txBody>
          <a:bodyPr>
            <a:no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Nucleosynthesis and </a:t>
            </a:r>
            <a:r>
              <a:rPr lang="en-US" sz="2800" dirty="0" smtClean="0">
                <a:cs typeface="Century Gothic"/>
              </a:rPr>
              <a:t>the </a:t>
            </a:r>
            <a:r>
              <a:rPr lang="en-US" sz="2800" kern="0" baseline="30000" dirty="0" smtClean="0"/>
              <a:t>12</a:t>
            </a:r>
            <a:r>
              <a:rPr lang="en-US" sz="2800" kern="0" dirty="0" smtClean="0"/>
              <a:t>C(</a:t>
            </a:r>
            <a:r>
              <a:rPr lang="en-US" sz="2800" dirty="0" smtClean="0">
                <a:latin typeface="Symbol" panose="05050102010706020507" pitchFamily="18" charset="2"/>
              </a:rPr>
              <a:t>a</a:t>
            </a:r>
            <a:r>
              <a:rPr lang="en-US" sz="2800" dirty="0" smtClean="0"/>
              <a:t>,</a:t>
            </a:r>
            <a:r>
              <a:rPr lang="en-US" sz="2800" dirty="0" smtClean="0">
                <a:latin typeface="Symbol" panose="05050102010706020507" pitchFamily="18" charset="2"/>
              </a:rPr>
              <a:t>g</a:t>
            </a:r>
            <a:r>
              <a:rPr lang="en-US" sz="2800" kern="0" dirty="0" smtClean="0"/>
              <a:t>)</a:t>
            </a:r>
            <a:r>
              <a:rPr lang="en-US" sz="2800" kern="0" baseline="30000" dirty="0" smtClean="0"/>
              <a:t>16</a:t>
            </a:r>
            <a:r>
              <a:rPr lang="en-US" sz="2800" kern="0" dirty="0" smtClean="0"/>
              <a:t>O Reaction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Time Reversal </a:t>
            </a:r>
            <a:r>
              <a:rPr lang="en-US" sz="2800" dirty="0">
                <a:solidFill>
                  <a:srgbClr val="000229"/>
                </a:solidFill>
                <a:cs typeface="Century Gothic"/>
              </a:rPr>
              <a:t>Reaction:</a:t>
            </a:r>
            <a:r>
              <a:rPr lang="en-US" sz="2800" kern="0" baseline="30000" dirty="0"/>
              <a:t> </a:t>
            </a:r>
            <a:r>
              <a:rPr lang="en-US" sz="2800" kern="0" baseline="30000" dirty="0" smtClean="0"/>
              <a:t>16</a:t>
            </a:r>
            <a:r>
              <a:rPr lang="en-US" sz="2800" kern="0" dirty="0" smtClean="0"/>
              <a:t>O(</a:t>
            </a:r>
            <a:r>
              <a:rPr lang="en-US" sz="2800" dirty="0" smtClean="0">
                <a:latin typeface="Symbol" panose="05050102010706020507" pitchFamily="18" charset="2"/>
              </a:rPr>
              <a:t>g</a:t>
            </a:r>
            <a:r>
              <a:rPr lang="en-US" sz="2800" dirty="0" smtClean="0"/>
              <a:t>,</a:t>
            </a:r>
            <a:r>
              <a:rPr lang="en-US" sz="2800" dirty="0" smtClean="0">
                <a:latin typeface="Symbol" panose="05050102010706020507" pitchFamily="18" charset="2"/>
              </a:rPr>
              <a:t>a</a:t>
            </a:r>
            <a:r>
              <a:rPr lang="en-US" sz="2800" kern="0" dirty="0" smtClean="0"/>
              <a:t>)</a:t>
            </a:r>
            <a:r>
              <a:rPr lang="en-US" sz="2800" kern="0" baseline="30000" dirty="0" smtClean="0"/>
              <a:t>12</a:t>
            </a:r>
            <a:r>
              <a:rPr lang="en-US" sz="2800" kern="0" dirty="0" smtClean="0"/>
              <a:t>C</a:t>
            </a:r>
            <a:endParaRPr lang="en-US" sz="28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The Bubble Chamber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Bubble Chamber at HIGS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Experimental Setup at Jefferson Lab Injector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Bremsstrahlung Beam and Penfold-Leiss Unfolding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Statistical </a:t>
            </a:r>
            <a:r>
              <a:rPr lang="en-US" sz="2800" dirty="0">
                <a:solidFill>
                  <a:srgbClr val="000229"/>
                </a:solidFill>
                <a:cs typeface="Century Gothic"/>
              </a:rPr>
              <a:t>and Systematic </a:t>
            </a: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Errors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Backgrounds and Ion Energy Distributions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Summary and Outlook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4598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Measuring Absolute Beam Energy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919" y="1747139"/>
            <a:ext cx="6437376" cy="4974336"/>
          </a:xfrm>
        </p:spPr>
      </p:pic>
      <p:sp>
        <p:nvSpPr>
          <p:cNvPr id="6" name="Rounded Rectangle 5"/>
          <p:cNvSpPr/>
          <p:nvPr/>
        </p:nvSpPr>
        <p:spPr>
          <a:xfrm>
            <a:off x="1181085" y="2205031"/>
            <a:ext cx="304800" cy="228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002216" y="2213978"/>
            <a:ext cx="304800" cy="228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 rot="1794859">
            <a:off x="3174920" y="2617651"/>
            <a:ext cx="304800" cy="228600"/>
          </a:xfrm>
          <a:prstGeom prst="round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98119" y="3983029"/>
            <a:ext cx="1235366" cy="369332"/>
            <a:chOff x="152400" y="1143000"/>
            <a:chExt cx="1235366" cy="369332"/>
          </a:xfrm>
        </p:grpSpPr>
        <p:sp>
          <p:nvSpPr>
            <p:cNvPr id="9" name="Rounded Rectangle 8"/>
            <p:cNvSpPr/>
            <p:nvPr/>
          </p:nvSpPr>
          <p:spPr>
            <a:xfrm>
              <a:off x="152400" y="1219200"/>
              <a:ext cx="304800" cy="2286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3400" y="1143000"/>
              <a:ext cx="854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BPM</a:t>
              </a:r>
              <a:endParaRPr lang="en-US" dirty="0"/>
            </a:p>
          </p:txBody>
        </p:sp>
      </p:grpSp>
      <p:sp>
        <p:nvSpPr>
          <p:cNvPr id="11" name="Rounded Rectangular Callout 10"/>
          <p:cNvSpPr/>
          <p:nvPr/>
        </p:nvSpPr>
        <p:spPr>
          <a:xfrm>
            <a:off x="1333485" y="1268603"/>
            <a:ext cx="1066800" cy="762000"/>
          </a:xfrm>
          <a:prstGeom prst="wedgeRoundRectCallout">
            <a:avLst>
              <a:gd name="adj1" fmla="val 44009"/>
              <a:gd name="adj2" fmla="val 7670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 MeV</a:t>
            </a:r>
          </a:p>
          <a:p>
            <a:pPr algn="ctr"/>
            <a:r>
              <a:rPr lang="en-US" sz="2000" dirty="0" smtClean="0"/>
              <a:t>Dipole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012519" y="2328278"/>
            <a:ext cx="6299596" cy="0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 rot="1794859">
            <a:off x="4489662" y="3197342"/>
            <a:ext cx="304800" cy="228600"/>
          </a:xfrm>
          <a:prstGeom prst="round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453634" y="2328278"/>
            <a:ext cx="5032254" cy="2316874"/>
          </a:xfrm>
          <a:prstGeom prst="straightConnector1">
            <a:avLst/>
          </a:prstGeom>
          <a:ln>
            <a:prstDash val="sysDash"/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0874899"/>
              </p:ext>
            </p:extLst>
          </p:nvPr>
        </p:nvGraphicFramePr>
        <p:xfrm>
          <a:off x="2090982" y="5416080"/>
          <a:ext cx="1639887" cy="982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93" name="Equation" r:id="rId6" imgW="634680" imgH="469800" progId="Equation.3">
                  <p:embed/>
                </p:oleObj>
              </mc:Choice>
              <mc:Fallback>
                <p:oleObj name="Equation" r:id="rId6" imgW="6346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0982" y="5416080"/>
                        <a:ext cx="1639887" cy="982662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ounded Rectangular Callout 17"/>
          <p:cNvSpPr/>
          <p:nvPr/>
        </p:nvSpPr>
        <p:spPr>
          <a:xfrm>
            <a:off x="98119" y="5907411"/>
            <a:ext cx="1828800" cy="612648"/>
          </a:xfrm>
          <a:prstGeom prst="wedgeRoundRectCallout">
            <a:avLst>
              <a:gd name="adj1" fmla="val 57918"/>
              <a:gd name="adj2" fmla="val -3180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Electron Beam</a:t>
            </a:r>
          </a:p>
          <a:p>
            <a:pPr algn="ctr"/>
            <a:r>
              <a:rPr lang="en-US" dirty="0" smtClean="0"/>
              <a:t>Momentum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5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85132" y="4397980"/>
            <a:ext cx="8768862" cy="2228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Jay </a:t>
            </a:r>
            <a:r>
              <a:rPr lang="en-US" sz="2000" dirty="0"/>
              <a:t>Benesch designed and is now working with Engineering to fabricate a more uniform and higher field </a:t>
            </a:r>
            <a:r>
              <a:rPr lang="en-US" sz="2000" dirty="0" smtClean="0"/>
              <a:t>dipole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New Hall Probe: </a:t>
            </a:r>
            <a:r>
              <a:rPr lang="en-US" sz="2000" dirty="0"/>
              <a:t>0.01% accuracy, resolution to </a:t>
            </a:r>
            <a:r>
              <a:rPr lang="en-US" sz="2000" dirty="0" smtClean="0"/>
              <a:t>2 ppm, and </a:t>
            </a:r>
            <a:r>
              <a:rPr lang="en-US" sz="2000" dirty="0"/>
              <a:t>a temperature stability of </a:t>
            </a:r>
            <a:r>
              <a:rPr lang="en-US" sz="2000" dirty="0" smtClean="0"/>
              <a:t>10 ppm</a:t>
            </a:r>
            <a:r>
              <a:rPr lang="en-US" sz="2000" dirty="0"/>
              <a:t>/°</a:t>
            </a:r>
            <a:r>
              <a:rPr lang="en-US" sz="2000" dirty="0" smtClean="0"/>
              <a:t>C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Better shielding of Earth’s and other stray magnetic fields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Additional goal: Relative beam energy uncertainty </a:t>
            </a:r>
            <a:r>
              <a:rPr lang="en-US" sz="2000" b="1" dirty="0" smtClean="0"/>
              <a:t>&lt;0.02%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308849"/>
              </p:ext>
            </p:extLst>
          </p:nvPr>
        </p:nvGraphicFramePr>
        <p:xfrm>
          <a:off x="527538" y="564661"/>
          <a:ext cx="7795846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2240"/>
                <a:gridCol w="985682"/>
                <a:gridCol w="1948962"/>
                <a:gridCol w="194896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Parameter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Term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Now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Goal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</a:t>
                      </a:r>
                      <a:r>
                        <a:rPr lang="en-US" sz="2000" baseline="0" dirty="0" smtClean="0"/>
                        <a:t>linearity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B/B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0.25%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0.02%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spatial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BL/BL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reproduce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B/B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power</a:t>
                      </a:r>
                      <a:r>
                        <a:rPr lang="en-US" sz="2000" baseline="0" dirty="0" smtClean="0"/>
                        <a:t> supply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I/I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0.20%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Position – surveys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0.01%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0.01%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Position – BPM</a:t>
                      </a:r>
                      <a:r>
                        <a:rPr lang="en-US" sz="2000" baseline="0" dirty="0" smtClean="0"/>
                        <a:t> calibration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0.05%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Stray magnetic field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0.05%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Total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b="1" dirty="0" smtClean="0"/>
                        <a:t>δ</a:t>
                      </a:r>
                      <a:r>
                        <a:rPr lang="en-US" sz="2000" b="1" dirty="0" smtClean="0"/>
                        <a:t>P/P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0.36%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&lt;0.10%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95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5" y="3707309"/>
            <a:ext cx="4928235" cy="2922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46415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Bremsstrahlung Beam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60" y="891076"/>
            <a:ext cx="3977640" cy="26974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230" y="1389074"/>
            <a:ext cx="504912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Use </a:t>
            </a:r>
            <a:r>
              <a:rPr lang="en-US" sz="2000" dirty="0">
                <a:solidFill>
                  <a:srgbClr val="000229"/>
                </a:solidFill>
                <a:cs typeface="Century Gothic"/>
              </a:rPr>
              <a:t>both GEANT4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and FLUKA to calculate Bremsstrahlung spectra (we will not measure Bremsstrahlung spectra)</a:t>
            </a:r>
          </a:p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0229"/>
              </a:solidFill>
              <a:cs typeface="Century Gothic"/>
            </a:endParaRPr>
          </a:p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229"/>
                </a:solidFill>
                <a:cs typeface="Century Gothic"/>
              </a:rPr>
              <a:t>Monte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Carlo </a:t>
            </a:r>
            <a:r>
              <a:rPr lang="en-US" sz="2000" dirty="0">
                <a:solidFill>
                  <a:srgbClr val="000229"/>
                </a:solidFill>
                <a:cs typeface="Century Gothic"/>
              </a:rPr>
              <a:t>simulation of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Bremsstrahlung </a:t>
            </a:r>
            <a:r>
              <a:rPr lang="en-US" sz="2000" dirty="0">
                <a:solidFill>
                  <a:srgbClr val="000229"/>
                </a:solidFill>
                <a:cs typeface="Century Gothic"/>
              </a:rPr>
              <a:t>at radiotherapy energies is well studied, accuracy: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±</a:t>
            </a:r>
            <a:r>
              <a:rPr lang="en-US" sz="2000" dirty="0" smtClean="0"/>
              <a:t>5%</a:t>
            </a:r>
            <a:endParaRPr lang="en-US" sz="20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5280853" y="3707309"/>
            <a:ext cx="1828800" cy="612648"/>
          </a:xfrm>
          <a:prstGeom prst="wedgeRoundRectCallout">
            <a:avLst>
              <a:gd name="adj1" fmla="val -14518"/>
              <a:gd name="adj2" fmla="val 77270"/>
              <a:gd name="adj3" fmla="val 16667"/>
            </a:avLst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Bremsstrahlung Peaks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117231" y="4049890"/>
            <a:ext cx="4181662" cy="2671585"/>
          </a:xfrm>
          <a:prstGeom prst="wedgeRoundRectCallout">
            <a:avLst>
              <a:gd name="adj1" fmla="val -50107"/>
              <a:gd name="adj2" fmla="val -16050"/>
              <a:gd name="adj3" fmla="val 16667"/>
            </a:avLst>
          </a:prstGeom>
          <a:ln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aseline="30000" dirty="0" smtClean="0"/>
              <a:t>16</a:t>
            </a:r>
            <a:r>
              <a:rPr lang="en-US" sz="2400" dirty="0" smtClean="0"/>
              <a:t>O(</a:t>
            </a:r>
            <a:r>
              <a:rPr lang="en-US" sz="2400" dirty="0" smtClean="0">
                <a:latin typeface="Symbol" pitchFamily="18" charset="2"/>
              </a:rPr>
              <a:t>g,a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is ideal case for Bremsstrahlung beam </a:t>
            </a:r>
            <a:r>
              <a:rPr lang="en-US" sz="2400" dirty="0"/>
              <a:t>and </a:t>
            </a:r>
            <a:r>
              <a:rPr lang="en-US" sz="2400" dirty="0" smtClean="0"/>
              <a:t>Penfold–Leiss Unfolding : </a:t>
            </a:r>
          </a:p>
          <a:p>
            <a:pPr marL="971550" lvl="1" indent="-514350">
              <a:buFont typeface="+mj-lt"/>
              <a:buAutoNum type="romanUcPeriod"/>
              <a:defRPr/>
            </a:pPr>
            <a:r>
              <a:rPr lang="en-US" dirty="0" smtClean="0"/>
              <a:t>Very steep; only </a:t>
            </a:r>
            <a:r>
              <a:rPr lang="en-US" dirty="0"/>
              <a:t>photons near </a:t>
            </a:r>
            <a:r>
              <a:rPr lang="en-US" dirty="0" smtClean="0"/>
              <a:t>endpoint </a:t>
            </a:r>
            <a:r>
              <a:rPr lang="en-US" dirty="0"/>
              <a:t>contribute to </a:t>
            </a:r>
            <a:r>
              <a:rPr lang="en-US" dirty="0" smtClean="0"/>
              <a:t>yield</a:t>
            </a:r>
          </a:p>
          <a:p>
            <a:pPr marL="971550" lvl="1" indent="-514350">
              <a:buFont typeface="+mj-lt"/>
              <a:buAutoNum type="romanUcPeriod"/>
              <a:defRPr/>
            </a:pPr>
            <a:r>
              <a:rPr lang="en-US" dirty="0" smtClean="0"/>
              <a:t>No-structure (resonances)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65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796" y="4400550"/>
            <a:ext cx="5962650" cy="2457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6821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GEANT4 Simulation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0171"/>
            <a:ext cx="9144000" cy="5236179"/>
          </a:xfrm>
        </p:spPr>
        <p:txBody>
          <a:bodyPr>
            <a:normAutofit/>
          </a:bodyPr>
          <a:lstStyle/>
          <a:p>
            <a:pPr marL="400050">
              <a:buFont typeface="Wingdings" pitchFamily="2" charset="2"/>
              <a:buChar char="Ø"/>
            </a:pPr>
            <a:r>
              <a:rPr lang="en-US" sz="2400" dirty="0"/>
              <a:t>Both GEANT4 </a:t>
            </a:r>
            <a:r>
              <a:rPr lang="en-US" sz="2400" dirty="0" smtClean="0"/>
              <a:t>and FLUKA use </a:t>
            </a:r>
            <a:r>
              <a:rPr lang="en-US" sz="2400" dirty="0"/>
              <a:t>models that calculate </a:t>
            </a:r>
            <a:r>
              <a:rPr lang="en-US" sz="2400" dirty="0" smtClean="0"/>
              <a:t>wrong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photo</a:t>
            </a:r>
            <a:r>
              <a:rPr lang="en-US" sz="2400" dirty="0" smtClean="0"/>
              <a:t>–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nuclear</a:t>
            </a:r>
            <a:r>
              <a:rPr lang="en-US" sz="2400" dirty="0" smtClean="0"/>
              <a:t> </a:t>
            </a:r>
            <a:r>
              <a:rPr lang="en-US" sz="2400" dirty="0"/>
              <a:t>cross sections. Both do not allow for user’s cross sections. </a:t>
            </a:r>
            <a:r>
              <a:rPr lang="en-US" sz="2400" dirty="0" smtClean="0"/>
              <a:t>What to do?</a:t>
            </a:r>
            <a:endParaRPr lang="en-US" sz="2400" dirty="0"/>
          </a:p>
          <a:p>
            <a:pPr marL="1028700" lvl="1" indent="-514350">
              <a:buFont typeface="+mj-lt"/>
              <a:buAutoNum type="romanUcPeriod"/>
            </a:pPr>
            <a:r>
              <a:rPr lang="en-US" sz="2000" dirty="0"/>
              <a:t>Use GEANT4 and FLUKA to produce the photon </a:t>
            </a:r>
            <a:r>
              <a:rPr lang="en-US" sz="2000" dirty="0" smtClean="0"/>
              <a:t>spectra </a:t>
            </a:r>
            <a:r>
              <a:rPr lang="en-US" sz="2000" dirty="0"/>
              <a:t>impinging on the </a:t>
            </a:r>
            <a:r>
              <a:rPr lang="en-US" sz="2000" dirty="0" smtClean="0"/>
              <a:t>superheated </a:t>
            </a:r>
            <a:r>
              <a:rPr lang="en-US" sz="2000" dirty="0"/>
              <a:t>liquid.</a:t>
            </a:r>
          </a:p>
          <a:p>
            <a:pPr marL="1028700" lvl="1" indent="-514350">
              <a:buFont typeface="+mj-lt"/>
              <a:buAutoNum type="romanUcPeriod"/>
            </a:pPr>
            <a:r>
              <a:rPr lang="en-US" sz="2000" dirty="0"/>
              <a:t>Fold the above photon </a:t>
            </a:r>
            <a:r>
              <a:rPr lang="en-US" sz="2000" dirty="0" smtClean="0"/>
              <a:t>spectra </a:t>
            </a:r>
            <a:r>
              <a:rPr lang="en-US" sz="2000" dirty="0"/>
              <a:t>with our cross sections in stand-alone codes</a:t>
            </a:r>
            <a:r>
              <a:rPr lang="en-US" sz="2000" dirty="0" smtClean="0"/>
              <a:t>.</a:t>
            </a:r>
          </a:p>
          <a:p>
            <a:pPr marL="514350" lvl="1" indent="0">
              <a:buNone/>
            </a:pPr>
            <a:endParaRPr lang="en-US" sz="20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Use GEANT4 to design radiator, collimator, and dumps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srgbClr val="000229"/>
              </a:solidFill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Geometry in GEANT4: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88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3415"/>
            <a:ext cx="9144000" cy="773723"/>
          </a:xfrm>
        </p:spPr>
        <p:txBody>
          <a:bodyPr>
            <a:no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Penfold-Leiss Cross Section Unfolding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44475" y="1137138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Measure yields at:                                               where,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The solution can be written in two forms: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/>
              <a:t>Or, Matrix form</a:t>
            </a:r>
            <a:r>
              <a:rPr lang="en-US" sz="2400" dirty="0" smtClean="0"/>
              <a:t>:</a:t>
            </a:r>
            <a:endParaRPr lang="en-US" sz="24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5074562"/>
              </p:ext>
            </p:extLst>
          </p:nvPr>
        </p:nvGraphicFramePr>
        <p:xfrm>
          <a:off x="3135416" y="1137138"/>
          <a:ext cx="2921000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181" name="Equation" r:id="rId5" imgW="1066680" imgH="228600" progId="Equation.3">
                  <p:embed/>
                </p:oleObj>
              </mc:Choice>
              <mc:Fallback>
                <p:oleObj name="Equation" r:id="rId5" imgW="1066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5416" y="1137138"/>
                        <a:ext cx="2921000" cy="531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1258196"/>
              </p:ext>
            </p:extLst>
          </p:nvPr>
        </p:nvGraphicFramePr>
        <p:xfrm>
          <a:off x="801708" y="1490820"/>
          <a:ext cx="344487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182" name="Equation" r:id="rId7" imgW="1257120" imgH="228600" progId="Equation.3">
                  <p:embed/>
                </p:oleObj>
              </mc:Choice>
              <mc:Fallback>
                <p:oleObj name="Equation" r:id="rId7" imgW="1257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1708" y="1490820"/>
                        <a:ext cx="3444875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8897174"/>
              </p:ext>
            </p:extLst>
          </p:nvPr>
        </p:nvGraphicFramePr>
        <p:xfrm>
          <a:off x="535567" y="1981092"/>
          <a:ext cx="7239953" cy="7373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183" name="Equation" r:id="rId9" imgW="3225600" imgH="444240" progId="Equation.3">
                  <p:embed/>
                </p:oleObj>
              </mc:Choice>
              <mc:Fallback>
                <p:oleObj name="Equation" r:id="rId9" imgW="32256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567" y="1981092"/>
                        <a:ext cx="7239953" cy="737314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8717805"/>
              </p:ext>
            </p:extLst>
          </p:nvPr>
        </p:nvGraphicFramePr>
        <p:xfrm>
          <a:off x="535567" y="3895107"/>
          <a:ext cx="3187700" cy="707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184" name="Equation" r:id="rId11" imgW="1562040" imgH="482400" progId="Equation.3">
                  <p:embed/>
                </p:oleObj>
              </mc:Choice>
              <mc:Fallback>
                <p:oleObj name="Equation" r:id="rId11" imgW="15620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567" y="3895107"/>
                        <a:ext cx="3187700" cy="707116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9207044"/>
              </p:ext>
            </p:extLst>
          </p:nvPr>
        </p:nvGraphicFramePr>
        <p:xfrm>
          <a:off x="535567" y="5256090"/>
          <a:ext cx="3552798" cy="1377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185" name="Equation" r:id="rId13" imgW="2374560" imgH="939600" progId="Equation.3">
                  <p:embed/>
                </p:oleObj>
              </mc:Choice>
              <mc:Fallback>
                <p:oleObj name="Equation" r:id="rId13" imgW="23745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567" y="5256090"/>
                        <a:ext cx="3552798" cy="1377579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6287000"/>
              </p:ext>
            </p:extLst>
          </p:nvPr>
        </p:nvGraphicFramePr>
        <p:xfrm>
          <a:off x="4744790" y="5256090"/>
          <a:ext cx="2421370" cy="61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186" name="Equation" r:id="rId15" imgW="850680" imgH="215640" progId="Equation.3">
                  <p:embed/>
                </p:oleObj>
              </mc:Choice>
              <mc:Fallback>
                <p:oleObj name="Equation" r:id="rId15" imgW="8506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4790" y="5256090"/>
                        <a:ext cx="2421370" cy="618125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3005596"/>
              </p:ext>
            </p:extLst>
          </p:nvPr>
        </p:nvGraphicFramePr>
        <p:xfrm>
          <a:off x="4744790" y="6013938"/>
          <a:ext cx="2623251" cy="606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187" name="Equation" r:id="rId17" imgW="965160" imgH="241200" progId="Equation.3">
                  <p:embed/>
                </p:oleObj>
              </mc:Choice>
              <mc:Fallback>
                <p:oleObj name="Equation" r:id="rId17" imgW="9651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4790" y="6013938"/>
                        <a:ext cx="2623251" cy="606529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>
          <a:xfrm>
            <a:off x="6056416" y="2945547"/>
            <a:ext cx="2956956" cy="1092063"/>
          </a:xfrm>
          <a:prstGeom prst="wedgeRoundRectCallout">
            <a:avLst>
              <a:gd name="adj1" fmla="val -31724"/>
              <a:gd name="adj2" fmla="val -6650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Method </a:t>
            </a:r>
            <a:r>
              <a:rPr lang="en-US" sz="1600" dirty="0"/>
              <a:t>of </a:t>
            </a:r>
            <a:r>
              <a:rPr lang="en-US" sz="1600" dirty="0" smtClean="0"/>
              <a:t>Quadratures: numerical solution </a:t>
            </a:r>
            <a:r>
              <a:rPr lang="en-US" sz="1600" dirty="0"/>
              <a:t>of </a:t>
            </a:r>
            <a:r>
              <a:rPr lang="en-US" sz="1600" dirty="0" smtClean="0"/>
              <a:t>integral </a:t>
            </a:r>
            <a:r>
              <a:rPr lang="en-US" sz="1600" dirty="0"/>
              <a:t>equation based on </a:t>
            </a:r>
            <a:r>
              <a:rPr lang="en-US" sz="1600" dirty="0" smtClean="0"/>
              <a:t>replacement </a:t>
            </a:r>
            <a:r>
              <a:rPr lang="en-US" sz="1600" dirty="0"/>
              <a:t>of </a:t>
            </a:r>
            <a:r>
              <a:rPr lang="en-US" sz="1600" dirty="0" smtClean="0"/>
              <a:t>integral </a:t>
            </a:r>
            <a:r>
              <a:rPr lang="en-US" sz="1600" dirty="0"/>
              <a:t>by finite </a:t>
            </a:r>
            <a:r>
              <a:rPr lang="en-US" sz="1600" dirty="0" smtClean="0"/>
              <a:t>sum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626607" y="2945549"/>
            <a:ext cx="3370718" cy="367668"/>
          </a:xfrm>
          <a:prstGeom prst="wedgeRoundRectCallout">
            <a:avLst>
              <a:gd name="adj1" fmla="val -21170"/>
              <a:gd name="adj2" fmla="val -104037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Volterra </a:t>
            </a:r>
            <a:r>
              <a:rPr lang="en-US" sz="1600" dirty="0" smtClean="0"/>
              <a:t>Integral Equation of First Kind</a:t>
            </a:r>
          </a:p>
        </p:txBody>
      </p:sp>
    </p:spTree>
    <p:extLst>
      <p:ext uri="{BB962C8B-B14F-4D97-AF65-F5344CB8AC3E}">
        <p14:creationId xmlns:p14="http://schemas.microsoft.com/office/powerpoint/2010/main" val="393855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6443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Statistical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76888" y="3382108"/>
            <a:ext cx="82296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With:                                            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1716320"/>
              </p:ext>
            </p:extLst>
          </p:nvPr>
        </p:nvGraphicFramePr>
        <p:xfrm>
          <a:off x="1635930" y="3839308"/>
          <a:ext cx="2325344" cy="656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198" name="Equation" r:id="rId5" imgW="672840" imgH="241200" progId="Equation.3">
                  <p:embed/>
                </p:oleObj>
              </mc:Choice>
              <mc:Fallback>
                <p:oleObj name="Equation" r:id="rId5" imgW="6728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5930" y="3839308"/>
                        <a:ext cx="2325344" cy="6565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9147174"/>
              </p:ext>
            </p:extLst>
          </p:nvPr>
        </p:nvGraphicFramePr>
        <p:xfrm>
          <a:off x="1635930" y="4655127"/>
          <a:ext cx="2764730" cy="573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199" name="Equation" r:id="rId7" imgW="838080" imgH="215640" progId="Equation.3">
                  <p:embed/>
                </p:oleObj>
              </mc:Choice>
              <mc:Fallback>
                <p:oleObj name="Equation" r:id="rId7" imgW="838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5930" y="4655127"/>
                        <a:ext cx="2764730" cy="5735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244231" y="5439508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6894139"/>
              </p:ext>
            </p:extLst>
          </p:nvPr>
        </p:nvGraphicFramePr>
        <p:xfrm>
          <a:off x="1712267" y="5896708"/>
          <a:ext cx="4166018" cy="629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200" name="Equation" r:id="rId9" imgW="1473120" imgH="241200" progId="Equation.3">
                  <p:embed/>
                </p:oleObj>
              </mc:Choice>
              <mc:Fallback>
                <p:oleObj name="Equation" r:id="rId9" imgW="14731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2267" y="5896708"/>
                        <a:ext cx="4166018" cy="629663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>
          <a:xfrm>
            <a:off x="244231" y="1096108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Note:                                            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5796824"/>
              </p:ext>
            </p:extLst>
          </p:nvPr>
        </p:nvGraphicFramePr>
        <p:xfrm>
          <a:off x="1539631" y="1019908"/>
          <a:ext cx="18796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201" name="Equation" r:id="rId11" imgW="685800" imgH="457200" progId="Equation.3">
                  <p:embed/>
                </p:oleObj>
              </mc:Choice>
              <mc:Fallback>
                <p:oleObj name="Equation" r:id="rId11" imgW="685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631" y="1019908"/>
                        <a:ext cx="18796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0216644"/>
              </p:ext>
            </p:extLst>
          </p:nvPr>
        </p:nvGraphicFramePr>
        <p:xfrm>
          <a:off x="4206631" y="2320070"/>
          <a:ext cx="2887662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202" name="Equation" r:id="rId13" imgW="1054080" imgH="291960" progId="Equation.3">
                  <p:embed/>
                </p:oleObj>
              </mc:Choice>
              <mc:Fallback>
                <p:oleObj name="Equation" r:id="rId13" imgW="105408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6631" y="2320070"/>
                        <a:ext cx="2887662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>
          <a:xfrm>
            <a:off x="7254631" y="2467708"/>
            <a:ext cx="1562100" cy="1066800"/>
          </a:xfrm>
          <a:prstGeom prst="wedgeRoundRectCallout">
            <a:avLst>
              <a:gd name="adj1" fmla="val -64746"/>
              <a:gd name="adj2" fmla="val -1914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case of background Subtraction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0593209"/>
              </p:ext>
            </p:extLst>
          </p:nvPr>
        </p:nvGraphicFramePr>
        <p:xfrm>
          <a:off x="4273306" y="1027846"/>
          <a:ext cx="2852738" cy="115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203" name="Equation" r:id="rId15" imgW="1041120" imgH="495000" progId="Equation.3">
                  <p:embed/>
                </p:oleObj>
              </mc:Choice>
              <mc:Fallback>
                <p:oleObj name="Equation" r:id="rId15" imgW="104112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3306" y="1027846"/>
                        <a:ext cx="2852738" cy="1157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429338"/>
              </p:ext>
            </p:extLst>
          </p:nvPr>
        </p:nvGraphicFramePr>
        <p:xfrm>
          <a:off x="1579319" y="2348646"/>
          <a:ext cx="17399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204" name="Equation" r:id="rId16" imgW="634680" imgH="266400" progId="Equation.3">
                  <p:embed/>
                </p:oleObj>
              </mc:Choice>
              <mc:Fallback>
                <p:oleObj name="Equation" r:id="rId16" imgW="6346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9319" y="2348646"/>
                        <a:ext cx="1739900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668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07597"/>
              </p:ext>
            </p:extLst>
          </p:nvPr>
        </p:nvGraphicFramePr>
        <p:xfrm>
          <a:off x="2039084" y="629596"/>
          <a:ext cx="3530511" cy="1788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298" name="Equation" r:id="rId5" imgW="1625400" imgH="939600" progId="Equation.3">
                  <p:embed/>
                </p:oleObj>
              </mc:Choice>
              <mc:Fallback>
                <p:oleObj name="Equation" r:id="rId5" imgW="162540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9084" y="629596"/>
                        <a:ext cx="3530511" cy="178880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57176" y="517402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Where: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946776" y="517402"/>
            <a:ext cx="2666999" cy="1219200"/>
          </a:xfrm>
          <a:prstGeom prst="wedgeRoundRectCallout">
            <a:avLst>
              <a:gd name="adj1" fmla="val -64297"/>
              <a:gd name="adj2" fmla="val -2577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0585888"/>
              </p:ext>
            </p:extLst>
          </p:nvPr>
        </p:nvGraphicFramePr>
        <p:xfrm>
          <a:off x="6010275" y="628010"/>
          <a:ext cx="2540000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299" name="Equation" r:id="rId7" imgW="927000" imgH="457200" progId="Equation.3">
                  <p:embed/>
                </p:oleObj>
              </mc:Choice>
              <mc:Fallback>
                <p:oleObj name="Equation" r:id="rId7" imgW="927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0275" y="628010"/>
                        <a:ext cx="2540000" cy="106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499971"/>
              </p:ext>
            </p:extLst>
          </p:nvPr>
        </p:nvGraphicFramePr>
        <p:xfrm>
          <a:off x="257176" y="2604110"/>
          <a:ext cx="5116362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00" name="Equation" r:id="rId9" imgW="3288960" imgH="939600" progId="Equation.3">
                  <p:embed/>
                </p:oleObj>
              </mc:Choice>
              <mc:Fallback>
                <p:oleObj name="Equation" r:id="rId9" imgW="32889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6" y="2604110"/>
                        <a:ext cx="5116362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4484672"/>
              </p:ext>
            </p:extLst>
          </p:nvPr>
        </p:nvGraphicFramePr>
        <p:xfrm>
          <a:off x="3079751" y="5672644"/>
          <a:ext cx="3608388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01" name="Equation" r:id="rId11" imgW="1396800" imgH="507960" progId="Equation.3">
                  <p:embed/>
                </p:oleObj>
              </mc:Choice>
              <mc:Fallback>
                <p:oleObj name="Equation" r:id="rId11" imgW="13968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9751" y="5672644"/>
                        <a:ext cx="3608388" cy="1063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0842204"/>
              </p:ext>
            </p:extLst>
          </p:nvPr>
        </p:nvGraphicFramePr>
        <p:xfrm>
          <a:off x="257176" y="4482751"/>
          <a:ext cx="821372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02" name="Equation" r:id="rId13" imgW="3670200" imgH="482400" progId="Equation.3">
                  <p:embed/>
                </p:oleObj>
              </mc:Choice>
              <mc:Fallback>
                <p:oleObj name="Equation" r:id="rId13" imgW="36702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6" y="4482751"/>
                        <a:ext cx="8213725" cy="990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>
          <a:xfrm>
            <a:off x="736270" y="5854534"/>
            <a:ext cx="2158766" cy="771937"/>
          </a:xfrm>
          <a:prstGeom prst="wedgeRoundRectCallout">
            <a:avLst>
              <a:gd name="adj1" fmla="val 59992"/>
              <a:gd name="adj2" fmla="val 995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For mono-chromatic photon beam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5794375" y="2823954"/>
            <a:ext cx="2971800" cy="1513114"/>
          </a:xfrm>
          <a:prstGeom prst="wedgeRoundRectCallout">
            <a:avLst>
              <a:gd name="adj1" fmla="val -25793"/>
              <a:gd name="adj2" fmla="val 5652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Although,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2823657"/>
              </p:ext>
            </p:extLst>
          </p:nvPr>
        </p:nvGraphicFramePr>
        <p:xfrm>
          <a:off x="6073776" y="3209943"/>
          <a:ext cx="264477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03" name="Equation" r:id="rId15" imgW="965160" imgH="482400" progId="Equation.3">
                  <p:embed/>
                </p:oleObj>
              </mc:Choice>
              <mc:Fallback>
                <p:oleObj name="Equation" r:id="rId15" imgW="965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3776" y="3209943"/>
                        <a:ext cx="2644775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144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Results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738" y="1119219"/>
            <a:ext cx="8921262" cy="5236179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en-US" sz="2000" dirty="0"/>
              <a:t>Radiator </a:t>
            </a:r>
            <a:r>
              <a:rPr lang="en-US" sz="2000" dirty="0" smtClean="0"/>
              <a:t>thickness </a:t>
            </a:r>
            <a:r>
              <a:rPr lang="en-US" sz="2000" dirty="0"/>
              <a:t>= 0.02 mm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000" dirty="0"/>
              <a:t>Bubble Chamber </a:t>
            </a:r>
            <a:r>
              <a:rPr lang="en-US" sz="2000" dirty="0" smtClean="0"/>
              <a:t>thickness </a:t>
            </a:r>
            <a:r>
              <a:rPr lang="en-US" sz="2000" dirty="0"/>
              <a:t>= 3.0 </a:t>
            </a:r>
            <a:r>
              <a:rPr lang="en-US" sz="2000" dirty="0" smtClean="0"/>
              <a:t>cm, </a:t>
            </a:r>
            <a:r>
              <a:rPr lang="en-US" sz="2000" dirty="0"/>
              <a:t>n</a:t>
            </a:r>
            <a:r>
              <a:rPr lang="en-US" sz="2000" dirty="0" smtClean="0"/>
              <a:t>umber </a:t>
            </a:r>
            <a:r>
              <a:rPr lang="en-US" sz="2000" dirty="0"/>
              <a:t>of </a:t>
            </a:r>
            <a:r>
              <a:rPr lang="en-US" sz="2000" baseline="30000" dirty="0"/>
              <a:t>16</a:t>
            </a:r>
            <a:r>
              <a:rPr lang="en-US" sz="2000" dirty="0"/>
              <a:t>O nuclei = </a:t>
            </a:r>
            <a:r>
              <a:rPr lang="en-US" sz="2000" dirty="0" smtClean="0"/>
              <a:t>3.474 10</a:t>
            </a:r>
            <a:r>
              <a:rPr lang="en-US" sz="2000" baseline="30000" dirty="0" smtClean="0"/>
              <a:t>22</a:t>
            </a:r>
            <a:r>
              <a:rPr lang="en-US" sz="2000" dirty="0" smtClean="0"/>
              <a:t> </a:t>
            </a:r>
            <a:r>
              <a:rPr lang="en-US" sz="2000" dirty="0"/>
              <a:t>/cm</a:t>
            </a:r>
            <a:r>
              <a:rPr lang="en-US" sz="2000" baseline="30000" dirty="0"/>
              <a:t>2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000" dirty="0"/>
              <a:t>Background subtraction of </a:t>
            </a:r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7982076"/>
              </p:ext>
            </p:extLst>
          </p:nvPr>
        </p:nvGraphicFramePr>
        <p:xfrm>
          <a:off x="304800" y="4344035"/>
          <a:ext cx="7479323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1275"/>
                <a:gridCol w="1041275"/>
                <a:gridCol w="1041275"/>
                <a:gridCol w="615834"/>
                <a:gridCol w="862998"/>
                <a:gridCol w="862998"/>
                <a:gridCol w="1006834"/>
                <a:gridCol w="1006834"/>
              </a:tblGrid>
              <a:tr h="2592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Electron</a:t>
                      </a:r>
                    </a:p>
                    <a:p>
                      <a:pPr algn="ctr"/>
                      <a:r>
                        <a:rPr lang="en-US" sz="1200" b="1" dirty="0" smtClean="0"/>
                        <a:t>Beam</a:t>
                      </a:r>
                      <a:r>
                        <a:rPr lang="en-US" sz="1200" b="1" baseline="0" dirty="0" smtClean="0"/>
                        <a:t> K. E.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Beam</a:t>
                      </a:r>
                    </a:p>
                    <a:p>
                      <a:pPr algn="ctr"/>
                      <a:r>
                        <a:rPr lang="en-US" sz="1200" b="1" dirty="0" smtClean="0"/>
                        <a:t>Current (µA)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Time</a:t>
                      </a:r>
                    </a:p>
                    <a:p>
                      <a:pPr algn="ctr"/>
                      <a:r>
                        <a:rPr lang="en-US" sz="1200" b="1" dirty="0" smtClean="0"/>
                        <a:t>(hour)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(no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i="1" baseline="0" dirty="0" smtClean="0"/>
                        <a:t>/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(no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, %)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(with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i="1" baseline="0" dirty="0" smtClean="0"/>
                        <a:t>/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endParaRPr lang="en-US" sz="1200" b="1" dirty="0" smtClean="0"/>
                    </a:p>
                    <a:p>
                      <a:pPr algn="ctr"/>
                      <a:r>
                        <a:rPr lang="en-US" sz="1200" b="1" dirty="0" smtClean="0"/>
                        <a:t>(with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, %)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545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24.6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581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13.3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852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7.0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634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6.3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812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4.8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4.8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763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4.2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2812948"/>
              </p:ext>
            </p:extLst>
          </p:nvPr>
        </p:nvGraphicFramePr>
        <p:xfrm>
          <a:off x="304800" y="2513424"/>
          <a:ext cx="6471138" cy="1633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96" name="Equation" r:id="rId5" imgW="2577960" imgH="761760" progId="Equation.3">
                  <p:embed/>
                </p:oleObj>
              </mc:Choice>
              <mc:Fallback>
                <p:oleObj name="Equation" r:id="rId5" imgW="257796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513424"/>
                        <a:ext cx="6471138" cy="16336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887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703385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Systematic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61933" y="1066800"/>
            <a:ext cx="8848381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For absolute beam energy uncertainty of </a:t>
            </a:r>
            <a:r>
              <a:rPr lang="el-GR" sz="2400" i="1" dirty="0" smtClean="0"/>
              <a:t>δ</a:t>
            </a:r>
            <a:r>
              <a:rPr lang="en-US" sz="2400" i="1" dirty="0" smtClean="0"/>
              <a:t>E</a:t>
            </a:r>
            <a:r>
              <a:rPr lang="en-US" sz="2400" dirty="0" smtClean="0"/>
              <a:t> (= </a:t>
            </a:r>
            <a:r>
              <a:rPr lang="en-US" sz="2400" dirty="0"/>
              <a:t>0.1</a:t>
            </a:r>
            <a:r>
              <a:rPr lang="en-US" sz="2400" dirty="0" smtClean="0"/>
              <a:t>%) and zero </a:t>
            </a:r>
            <a:r>
              <a:rPr lang="en-US" sz="2400" dirty="0"/>
              <a:t>r</a:t>
            </a:r>
            <a:r>
              <a:rPr lang="en-US" sz="2400" dirty="0" smtClean="0"/>
              <a:t>elative beam energy uncertainty: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244815"/>
              </p:ext>
            </p:extLst>
          </p:nvPr>
        </p:nvGraphicFramePr>
        <p:xfrm>
          <a:off x="4806462" y="2133600"/>
          <a:ext cx="3848559" cy="851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66" name="Equation" r:id="rId5" imgW="1815840" imgH="469800" progId="Equation.3">
                  <p:embed/>
                </p:oleObj>
              </mc:Choice>
              <mc:Fallback>
                <p:oleObj name="Equation" r:id="rId5" imgW="18158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6462" y="2133600"/>
                        <a:ext cx="3848559" cy="8510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1252086"/>
              </p:ext>
            </p:extLst>
          </p:nvPr>
        </p:nvGraphicFramePr>
        <p:xfrm>
          <a:off x="259250" y="1981200"/>
          <a:ext cx="3699334" cy="835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67" name="Equation" r:id="rId7" imgW="1625400" imgH="431640" progId="Equation.3">
                  <p:embed/>
                </p:oleObj>
              </mc:Choice>
              <mc:Fallback>
                <p:oleObj name="Equation" r:id="rId7" imgW="16254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250" y="1981200"/>
                        <a:ext cx="3699334" cy="8358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753930"/>
              </p:ext>
            </p:extLst>
          </p:nvPr>
        </p:nvGraphicFramePr>
        <p:xfrm>
          <a:off x="2724733" y="3200400"/>
          <a:ext cx="3276600" cy="296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92200"/>
                <a:gridCol w="1092200"/>
                <a:gridCol w="1092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/>
                        <a:t>E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dirty="0" smtClean="0"/>
                        <a:t> (MeV)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/>
                        <a:t>dy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/</a:t>
                      </a:r>
                      <a:r>
                        <a:rPr lang="en-US" i="1" dirty="0" err="1" smtClean="0"/>
                        <a:t>y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dirty="0" smtClean="0"/>
                        <a:t> (%)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d</a:t>
                      </a:r>
                      <a:r>
                        <a:rPr lang="el-GR" i="1" dirty="0" smtClean="0"/>
                        <a:t>σ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/</a:t>
                      </a:r>
                      <a:r>
                        <a:rPr lang="el-GR" i="1" dirty="0" smtClean="0"/>
                        <a:t>σ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 </a:t>
                      </a:r>
                      <a:r>
                        <a:rPr lang="en-US" dirty="0" smtClean="0"/>
                        <a:t>(%)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6495715" y="3352800"/>
            <a:ext cx="2514600" cy="762000"/>
          </a:xfrm>
          <a:prstGeom prst="wedgeRoundRectCallout">
            <a:avLst>
              <a:gd name="adj1" fmla="val -66726"/>
              <a:gd name="adj2" fmla="val -3581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This is the cross section dependence on energy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48233" y="63246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Accounted for </a:t>
            </a:r>
            <a:r>
              <a:rPr lang="en-US" sz="2400" i="1" dirty="0" err="1" smtClean="0"/>
              <a:t>dN</a:t>
            </a:r>
            <a:r>
              <a:rPr lang="en-US" sz="2400" i="1" baseline="-25000" dirty="0" err="1" smtClean="0"/>
              <a:t>ij</a:t>
            </a:r>
            <a:r>
              <a:rPr lang="en-US" sz="2400" dirty="0" smtClean="0"/>
              <a:t> due to energy error when calculating </a:t>
            </a:r>
            <a:r>
              <a:rPr lang="en-US" sz="2400" i="1" dirty="0" err="1" smtClean="0"/>
              <a:t>dy</a:t>
            </a:r>
            <a:r>
              <a:rPr lang="en-US" sz="2400" i="1" baseline="-25000" dirty="0" err="1" smtClean="0"/>
              <a:t>i</a:t>
            </a:r>
            <a:r>
              <a:rPr lang="en-US" sz="2400" dirty="0" smtClean="0"/>
              <a:t>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121783"/>
              </p:ext>
            </p:extLst>
          </p:nvPr>
        </p:nvGraphicFramePr>
        <p:xfrm>
          <a:off x="143975" y="3214688"/>
          <a:ext cx="2332037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68" name="Equation" r:id="rId9" imgW="850680" imgH="228600" progId="Equation.3">
                  <p:embed/>
                </p:oleObj>
              </mc:Choice>
              <mc:Fallback>
                <p:oleObj name="Equation" r:id="rId9" imgW="850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975" y="3214688"/>
                        <a:ext cx="2332037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896043"/>
              </p:ext>
            </p:extLst>
          </p:nvPr>
        </p:nvGraphicFramePr>
        <p:xfrm>
          <a:off x="124925" y="3962400"/>
          <a:ext cx="21209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69" name="Equation" r:id="rId11" imgW="774360" imgH="228600" progId="Equation.3">
                  <p:embed/>
                </p:oleObj>
              </mc:Choice>
              <mc:Fallback>
                <p:oleObj name="Equation" r:id="rId11" imgW="7743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925" y="3962400"/>
                        <a:ext cx="21209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731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0444" y="3390900"/>
            <a:ext cx="82296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With:                                            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277702"/>
              </p:ext>
            </p:extLst>
          </p:nvPr>
        </p:nvGraphicFramePr>
        <p:xfrm>
          <a:off x="1545822" y="3848100"/>
          <a:ext cx="2646765" cy="656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57" name="Equation" r:id="rId5" imgW="672840" imgH="241200" progId="Equation.3">
                  <p:embed/>
                </p:oleObj>
              </mc:Choice>
              <mc:Fallback>
                <p:oleObj name="Equation" r:id="rId5" imgW="6728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5822" y="3848100"/>
                        <a:ext cx="2646765" cy="6565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854466"/>
              </p:ext>
            </p:extLst>
          </p:nvPr>
        </p:nvGraphicFramePr>
        <p:xfrm>
          <a:off x="1601787" y="4762005"/>
          <a:ext cx="2875210" cy="653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58" name="Equation" r:id="rId7" imgW="838080" imgH="215640" progId="Equation.3">
                  <p:embed/>
                </p:oleObj>
              </mc:Choice>
              <mc:Fallback>
                <p:oleObj name="Equation" r:id="rId7" imgW="838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1787" y="4762005"/>
                        <a:ext cx="2875210" cy="653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77787" y="54483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5883074"/>
              </p:ext>
            </p:extLst>
          </p:nvPr>
        </p:nvGraphicFramePr>
        <p:xfrm>
          <a:off x="230188" y="5924085"/>
          <a:ext cx="8109856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59" name="Equation" r:id="rId9" imgW="2361960" imgH="241200" progId="Equation.3">
                  <p:embed/>
                </p:oleObj>
              </mc:Choice>
              <mc:Fallback>
                <p:oleObj name="Equation" r:id="rId9" imgW="23619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188" y="5924085"/>
                        <a:ext cx="8109856" cy="6858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7094683"/>
              </p:ext>
            </p:extLst>
          </p:nvPr>
        </p:nvGraphicFramePr>
        <p:xfrm>
          <a:off x="915987" y="647700"/>
          <a:ext cx="7770813" cy="260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60" name="Equation" r:id="rId11" imgW="2286000" imgH="761760" progId="Equation.3">
                  <p:embed/>
                </p:oleObj>
              </mc:Choice>
              <mc:Fallback>
                <p:oleObj name="Equation" r:id="rId11" imgW="228600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5987" y="647700"/>
                        <a:ext cx="7770813" cy="2600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ounded Rectangular Callout 11"/>
          <p:cNvSpPr/>
          <p:nvPr/>
        </p:nvSpPr>
        <p:spPr>
          <a:xfrm>
            <a:off x="135396" y="419100"/>
            <a:ext cx="1029618" cy="990600"/>
          </a:xfrm>
          <a:prstGeom prst="wedgeRoundRectCallout">
            <a:avLst>
              <a:gd name="adj1" fmla="val -4116"/>
              <a:gd name="adj2" fmla="val 7582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6334938"/>
              </p:ext>
            </p:extLst>
          </p:nvPr>
        </p:nvGraphicFramePr>
        <p:xfrm>
          <a:off x="230187" y="490537"/>
          <a:ext cx="859507" cy="91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61" name="Equation" r:id="rId13" imgW="355320" imgH="393480" progId="Equation.3">
                  <p:embed/>
                </p:oleObj>
              </mc:Choice>
              <mc:Fallback>
                <p:oleObj name="Equation" r:id="rId13" imgW="3553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187" y="490537"/>
                        <a:ext cx="859507" cy="919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340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3415"/>
            <a:ext cx="9144000" cy="668217"/>
          </a:xfrm>
        </p:spPr>
        <p:txBody>
          <a:bodyPr>
            <a:normAutofit/>
          </a:bodyPr>
          <a:lstStyle/>
          <a:p>
            <a:pPr algn="l"/>
            <a:r>
              <a:rPr lang="en-US" sz="32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Relative Abundance of Elements by Weight</a:t>
            </a:r>
            <a:endParaRPr lang="en-US" sz="32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294" y="4137660"/>
            <a:ext cx="6096000" cy="2720340"/>
          </a:xfrm>
          <a:prstGeom prst="rect">
            <a:avLst/>
          </a:prstGeom>
        </p:spPr>
      </p:pic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323322609"/>
              </p:ext>
            </p:extLst>
          </p:nvPr>
        </p:nvGraphicFramePr>
        <p:xfrm>
          <a:off x="0" y="1031632"/>
          <a:ext cx="4009291" cy="3188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396058669"/>
              </p:ext>
            </p:extLst>
          </p:nvPr>
        </p:nvGraphicFramePr>
        <p:xfrm>
          <a:off x="3716215" y="1031632"/>
          <a:ext cx="5427786" cy="3188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Rounded Rectangular Callout 6"/>
          <p:cNvSpPr/>
          <p:nvPr/>
        </p:nvSpPr>
        <p:spPr>
          <a:xfrm>
            <a:off x="170688" y="5364480"/>
            <a:ext cx="1950720" cy="1112393"/>
          </a:xfrm>
          <a:prstGeom prst="wedgeRoundRectCallout">
            <a:avLst>
              <a:gd name="adj1" fmla="val 87163"/>
              <a:gd name="adj2" fmla="val 559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This region is bypassed by 3</a:t>
            </a:r>
            <a:r>
              <a:rPr lang="en-US" sz="2400" dirty="0" smtClean="0">
                <a:latin typeface="Symbol" panose="05050102010706020507" pitchFamily="18" charset="2"/>
              </a:rPr>
              <a:t>a</a:t>
            </a:r>
            <a:r>
              <a:rPr lang="en-US" sz="2400" dirty="0" smtClean="0"/>
              <a:t> process</a:t>
            </a:r>
          </a:p>
        </p:txBody>
      </p:sp>
    </p:spTree>
    <p:extLst>
      <p:ext uri="{BB962C8B-B14F-4D97-AF65-F5344CB8AC3E}">
        <p14:creationId xmlns:p14="http://schemas.microsoft.com/office/powerpoint/2010/main" val="429241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6731383"/>
              </p:ext>
            </p:extLst>
          </p:nvPr>
        </p:nvGraphicFramePr>
        <p:xfrm>
          <a:off x="398090" y="1703023"/>
          <a:ext cx="4659866" cy="1647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77" name="Equation" r:id="rId5" imgW="2412720" imgH="965160" progId="Equation.3">
                  <p:embed/>
                </p:oleObj>
              </mc:Choice>
              <mc:Fallback>
                <p:oleObj name="Equation" r:id="rId5" imgW="2412720" imgH="965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1703023"/>
                        <a:ext cx="4659866" cy="164709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618637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Where:</a:t>
            </a:r>
          </a:p>
          <a:p>
            <a:pPr marL="0" indent="0">
              <a:buNone/>
            </a:pPr>
            <a:r>
              <a:rPr lang="en-US" sz="2400" dirty="0" smtClean="0"/>
              <a:t>Note: Correlation Coefficient (</a:t>
            </a:r>
            <a:r>
              <a:rPr lang="en-US" sz="2400" i="1" dirty="0" err="1" smtClean="0">
                <a:latin typeface="Symbol" panose="05050102010706020507" pitchFamily="18" charset="2"/>
              </a:rPr>
              <a:t>r</a:t>
            </a:r>
            <a:r>
              <a:rPr lang="en-US" sz="2400" i="1" baseline="-25000" dirty="0" err="1" smtClean="0"/>
              <a:t>ij</a:t>
            </a:r>
            <a:r>
              <a:rPr lang="en-US" sz="2400" dirty="0" smtClean="0"/>
              <a:t>) =1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204481" y="853099"/>
            <a:ext cx="3054427" cy="990600"/>
          </a:xfrm>
          <a:prstGeom prst="wedgeRoundRectCallout">
            <a:avLst>
              <a:gd name="adj1" fmla="val -67093"/>
              <a:gd name="adj2" fmla="val 4127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3113124"/>
              </p:ext>
            </p:extLst>
          </p:nvPr>
        </p:nvGraphicFramePr>
        <p:xfrm>
          <a:off x="5369069" y="932474"/>
          <a:ext cx="2795588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78" name="Equation" r:id="rId7" imgW="1384200" imgH="507960" progId="Equation.3">
                  <p:embed/>
                </p:oleObj>
              </mc:Choice>
              <mc:Fallback>
                <p:oleObj name="Equation" r:id="rId7" imgW="13842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9069" y="932474"/>
                        <a:ext cx="2795588" cy="83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2733578"/>
              </p:ext>
            </p:extLst>
          </p:nvPr>
        </p:nvGraphicFramePr>
        <p:xfrm>
          <a:off x="398090" y="3660776"/>
          <a:ext cx="4821188" cy="1436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79" name="Equation" r:id="rId9" imgW="3288960" imgH="939600" progId="Equation.3">
                  <p:embed/>
                </p:oleObj>
              </mc:Choice>
              <mc:Fallback>
                <p:oleObj name="Equation" r:id="rId9" imgW="32889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3660776"/>
                        <a:ext cx="4821188" cy="14360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6848926" y="2134470"/>
            <a:ext cx="1995669" cy="939695"/>
          </a:xfrm>
          <a:prstGeom prst="wedgeRoundRectCallout">
            <a:avLst>
              <a:gd name="adj1" fmla="val -27758"/>
              <a:gd name="adj2" fmla="val -77914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energy-to-energy change in systematic error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4891597"/>
              </p:ext>
            </p:extLst>
          </p:nvPr>
        </p:nvGraphicFramePr>
        <p:xfrm>
          <a:off x="5899216" y="4614723"/>
          <a:ext cx="2945379" cy="1761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80" name="Equation" r:id="rId11" imgW="1638000" imgH="939600" progId="Equation.3">
                  <p:embed/>
                </p:oleObj>
              </mc:Choice>
              <mc:Fallback>
                <p:oleObj name="Equation" r:id="rId11" imgW="163800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9216" y="4614723"/>
                        <a:ext cx="2945379" cy="17614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489364"/>
              </p:ext>
            </p:extLst>
          </p:nvPr>
        </p:nvGraphicFramePr>
        <p:xfrm>
          <a:off x="398090" y="5274165"/>
          <a:ext cx="4032250" cy="158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81" name="Equation" r:id="rId13" imgW="2565400" imgH="965200" progId="Equation.3">
                  <p:embed/>
                </p:oleObj>
              </mc:Choice>
              <mc:Fallback>
                <p:oleObj name="Equation" r:id="rId13" imgW="2565400" imgH="9652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5274165"/>
                        <a:ext cx="4032250" cy="158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816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3199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Systematic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9066906"/>
              </p:ext>
            </p:extLst>
          </p:nvPr>
        </p:nvGraphicFramePr>
        <p:xfrm>
          <a:off x="265990" y="1982403"/>
          <a:ext cx="8128000" cy="356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672" name="Equation" r:id="rId5" imgW="2971800" imgH="1422360" progId="Equation.3">
                  <p:embed/>
                </p:oleObj>
              </mc:Choice>
              <mc:Fallback>
                <p:oleObj name="Equation" r:id="rId5" imgW="2971800" imgH="1422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990" y="1982403"/>
                        <a:ext cx="8128000" cy="356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ounded Rectangular Callout 5"/>
          <p:cNvSpPr/>
          <p:nvPr/>
        </p:nvSpPr>
        <p:spPr>
          <a:xfrm>
            <a:off x="6065982" y="4408392"/>
            <a:ext cx="2971800" cy="1127125"/>
          </a:xfrm>
          <a:prstGeom prst="wedgeRoundRectCallout">
            <a:avLst>
              <a:gd name="adj1" fmla="val -30900"/>
              <a:gd name="adj2" fmla="val -8235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7600368"/>
              </p:ext>
            </p:extLst>
          </p:nvPr>
        </p:nvGraphicFramePr>
        <p:xfrm>
          <a:off x="6229494" y="4423978"/>
          <a:ext cx="264477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673" name="Equation" r:id="rId7" imgW="965160" imgH="482400" progId="Equation.3">
                  <p:embed/>
                </p:oleObj>
              </mc:Choice>
              <mc:Fallback>
                <p:oleObj name="Equation" r:id="rId7" imgW="965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9494" y="4423978"/>
                        <a:ext cx="2644775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3047148" y="1093087"/>
            <a:ext cx="1995669" cy="939695"/>
          </a:xfrm>
          <a:prstGeom prst="wedgeRoundRectCallout">
            <a:avLst>
              <a:gd name="adj1" fmla="val -34304"/>
              <a:gd name="adj2" fmla="val 93956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energy-to-energy change in systematic error</a:t>
            </a:r>
          </a:p>
        </p:txBody>
      </p:sp>
    </p:spTree>
    <p:extLst>
      <p:ext uri="{BB962C8B-B14F-4D97-AF65-F5344CB8AC3E}">
        <p14:creationId xmlns:p14="http://schemas.microsoft.com/office/powerpoint/2010/main" val="178857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8161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Other Systematic Errors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0428212"/>
              </p:ext>
            </p:extLst>
          </p:nvPr>
        </p:nvGraphicFramePr>
        <p:xfrm>
          <a:off x="533400" y="4537396"/>
          <a:ext cx="80772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694" name="Equation" r:id="rId5" imgW="3238200" imgH="533160" progId="Equation.3">
                  <p:embed/>
                </p:oleObj>
              </mc:Choice>
              <mc:Fallback>
                <p:oleObj name="Equation" r:id="rId5" imgW="323820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537396"/>
                        <a:ext cx="8077200" cy="10668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76200" y="4073769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360399"/>
              </p:ext>
            </p:extLst>
          </p:nvPr>
        </p:nvGraphicFramePr>
        <p:xfrm>
          <a:off x="533400" y="5673969"/>
          <a:ext cx="2776538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695" name="Equation" r:id="rId7" imgW="1180800" imgH="495000" progId="Equation.3">
                  <p:embed/>
                </p:oleObj>
              </mc:Choice>
              <mc:Fallback>
                <p:oleObj name="Equation" r:id="rId7" imgW="118080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673969"/>
                        <a:ext cx="2776538" cy="990600"/>
                      </a:xfrm>
                      <a:prstGeom prst="rect">
                        <a:avLst/>
                      </a:prstGeom>
                      <a:gradFill>
                        <a:gsLst>
                          <a:gs pos="80000">
                            <a:srgbClr val="D5DFF2"/>
                          </a:gs>
                          <a:gs pos="85850">
                            <a:srgbClr val="D8E1F3"/>
                          </a:gs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ounded Rectangular Callout 7"/>
          <p:cNvSpPr/>
          <p:nvPr/>
        </p:nvSpPr>
        <p:spPr>
          <a:xfrm>
            <a:off x="6858000" y="2016369"/>
            <a:ext cx="1295400" cy="445119"/>
          </a:xfrm>
          <a:prstGeom prst="wedgeRoundRectCallout">
            <a:avLst>
              <a:gd name="adj1" fmla="val -72152"/>
              <a:gd name="adj2" fmla="val -620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Simulation</a:t>
            </a:r>
          </a:p>
        </p:txBody>
      </p:sp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9515152"/>
              </p:ext>
            </p:extLst>
          </p:nvPr>
        </p:nvGraphicFramePr>
        <p:xfrm>
          <a:off x="914400" y="1559169"/>
          <a:ext cx="5562600" cy="21590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882020"/>
                <a:gridCol w="1680580"/>
              </a:tblGrid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Beam</a:t>
                      </a:r>
                      <a:r>
                        <a:rPr lang="en-US" sz="2000" b="0" baseline="0" dirty="0" smtClean="0"/>
                        <a:t> Current, </a:t>
                      </a:r>
                      <a:r>
                        <a:rPr lang="el-GR" sz="2000" b="0" i="1" baseline="0" dirty="0" smtClean="0"/>
                        <a:t>δ</a:t>
                      </a:r>
                      <a:r>
                        <a:rPr lang="en-US" sz="2000" b="0" i="1" baseline="0" dirty="0" smtClean="0"/>
                        <a:t>I/I</a:t>
                      </a:r>
                      <a:endParaRPr lang="en-US" sz="2000" b="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3%</a:t>
                      </a:r>
                      <a:endParaRPr lang="en-US" sz="2000" b="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Photon</a:t>
                      </a:r>
                      <a:r>
                        <a:rPr lang="en-US" sz="2000" b="0" baseline="0" dirty="0" smtClean="0"/>
                        <a:t> Flux, </a:t>
                      </a:r>
                      <a:r>
                        <a:rPr lang="el-GR" sz="2000" b="0" i="1" baseline="0" dirty="0" smtClean="0"/>
                        <a:t>δ</a:t>
                      </a:r>
                      <a:r>
                        <a:rPr lang="en-US" sz="2000" b="0" i="1" baseline="0" dirty="0" smtClean="0"/>
                        <a:t>φ/</a:t>
                      </a:r>
                      <a:r>
                        <a:rPr lang="el-GR" sz="2000" b="0" i="1" baseline="0" dirty="0" smtClean="0"/>
                        <a:t>φ</a:t>
                      </a:r>
                      <a:endParaRPr lang="en-US" sz="2000" b="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Radiator</a:t>
                      </a:r>
                      <a:r>
                        <a:rPr lang="en-US" sz="2000" baseline="0" dirty="0" smtClean="0"/>
                        <a:t> Thickness, </a:t>
                      </a:r>
                      <a:r>
                        <a:rPr lang="el-GR" sz="2000" i="1" baseline="0" dirty="0" smtClean="0"/>
                        <a:t>δ</a:t>
                      </a:r>
                      <a:r>
                        <a:rPr lang="en-US" sz="2000" i="1" baseline="0" dirty="0" smtClean="0"/>
                        <a:t>R/R</a:t>
                      </a:r>
                      <a:endParaRPr lang="en-US" sz="20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Bubble</a:t>
                      </a:r>
                      <a:r>
                        <a:rPr lang="en-US" sz="2000" baseline="0" dirty="0" smtClean="0"/>
                        <a:t> Chamber Thickness, </a:t>
                      </a:r>
                      <a:r>
                        <a:rPr lang="el-GR" sz="2000" i="1" baseline="0" dirty="0" smtClean="0"/>
                        <a:t>δ</a:t>
                      </a:r>
                      <a:r>
                        <a:rPr lang="en-US" sz="2000" i="1" baseline="0" dirty="0" smtClean="0"/>
                        <a:t>T/T</a:t>
                      </a:r>
                      <a:endParaRPr lang="en-US" sz="20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Bubble</a:t>
                      </a:r>
                      <a:r>
                        <a:rPr lang="en-US" sz="2000" baseline="0" dirty="0" smtClean="0"/>
                        <a:t> Chamber Efficiency, </a:t>
                      </a:r>
                      <a:r>
                        <a:rPr lang="el-GR" sz="2000" i="1" baseline="0" dirty="0" smtClean="0"/>
                        <a:t>ε</a:t>
                      </a:r>
                      <a:endParaRPr lang="en-US" sz="20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5%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179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4025541"/>
              </p:ext>
            </p:extLst>
          </p:nvPr>
        </p:nvGraphicFramePr>
        <p:xfrm>
          <a:off x="152166" y="622309"/>
          <a:ext cx="3897924" cy="237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74481"/>
                <a:gridCol w="974481"/>
                <a:gridCol w="974481"/>
                <a:gridCol w="974481"/>
              </a:tblGrid>
              <a:tr h="23596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Electron</a:t>
                      </a:r>
                    </a:p>
                    <a:p>
                      <a:pPr algn="ctr"/>
                      <a:r>
                        <a:rPr lang="en-US" sz="1200" dirty="0" smtClean="0"/>
                        <a:t>Beam</a:t>
                      </a:r>
                      <a:r>
                        <a:rPr lang="en-US" sz="1200" baseline="0" dirty="0" smtClean="0"/>
                        <a:t> K. E.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Cross</a:t>
                      </a:r>
                      <a:r>
                        <a:rPr lang="en-US" sz="1200" baseline="0" dirty="0" smtClean="0"/>
                        <a:t> Section 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nb</a:t>
                      </a:r>
                      <a:r>
                        <a:rPr lang="en-US" sz="1200" dirty="0" smtClean="0"/>
                        <a:t>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(no </a:t>
                      </a:r>
                      <a:r>
                        <a:rPr lang="en-US" sz="1200" dirty="0" err="1" smtClean="0"/>
                        <a:t>bg</a:t>
                      </a:r>
                      <a:r>
                        <a:rPr lang="en-US" sz="1200" dirty="0" smtClean="0"/>
                        <a:t>, %)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(with </a:t>
                      </a:r>
                      <a:r>
                        <a:rPr lang="en-US" sz="1200" dirty="0" err="1" smtClean="0"/>
                        <a:t>bg</a:t>
                      </a:r>
                      <a:r>
                        <a:rPr lang="en-US" sz="1200" dirty="0" smtClean="0"/>
                        <a:t>, %)</a:t>
                      </a:r>
                      <a:endParaRPr lang="en-US" sz="1200" b="0" dirty="0" smtClean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24.5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0.185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20.7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14.7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1.53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13.8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13.3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13.8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14.8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2048748"/>
              </p:ext>
            </p:extLst>
          </p:nvPr>
        </p:nvGraphicFramePr>
        <p:xfrm>
          <a:off x="152166" y="3921300"/>
          <a:ext cx="3897924" cy="237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74481"/>
                <a:gridCol w="974481"/>
                <a:gridCol w="974481"/>
                <a:gridCol w="974481"/>
              </a:tblGrid>
              <a:tr h="36410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Electron</a:t>
                      </a:r>
                    </a:p>
                    <a:p>
                      <a:pPr algn="ctr"/>
                      <a:r>
                        <a:rPr lang="en-US" sz="1200" dirty="0" smtClean="0"/>
                        <a:t>Beam</a:t>
                      </a:r>
                      <a:r>
                        <a:rPr lang="en-US" sz="1200" baseline="0" dirty="0" smtClean="0"/>
                        <a:t> K. E.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Cross</a:t>
                      </a:r>
                      <a:r>
                        <a:rPr lang="en-US" sz="1200" baseline="0" dirty="0" smtClean="0"/>
                        <a:t> Section 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nb</a:t>
                      </a:r>
                      <a:r>
                        <a:rPr lang="en-US" sz="1200" dirty="0" smtClean="0"/>
                        <a:t>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Sys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(Energy, %)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Sys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(Total, %)</a:t>
                      </a:r>
                      <a:endParaRPr lang="en-US" sz="1200" b="0" dirty="0" smtClean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15.3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0.185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13.5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12.2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1.53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11.4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10.7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10.5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10.1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ounded Rectangular Callout 5"/>
          <p:cNvSpPr/>
          <p:nvPr/>
        </p:nvSpPr>
        <p:spPr>
          <a:xfrm>
            <a:off x="4279627" y="4061389"/>
            <a:ext cx="2960077" cy="1143000"/>
          </a:xfrm>
          <a:prstGeom prst="wedgeRoundRectCallout">
            <a:avLst>
              <a:gd name="adj1" fmla="val -56096"/>
              <a:gd name="adj2" fmla="val -34080"/>
              <a:gd name="adj3" fmla="val 16667"/>
            </a:avLst>
          </a:prstGeom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u="sng" dirty="0" smtClean="0"/>
              <a:t>Note</a:t>
            </a:r>
            <a:r>
              <a:rPr lang="en-US" dirty="0" smtClean="0"/>
              <a:t>: Absolute systematic errors  do not get magnified in PL Unfolding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5" y="442428"/>
            <a:ext cx="4928235" cy="292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7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905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JLab Projected 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O S-Factor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0" y="95681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0229"/>
                </a:solidFill>
              </a:rPr>
              <a:t>Statistical Error: dominated by background subtraction from</a:t>
            </a:r>
            <a:r>
              <a:rPr lang="en-US" sz="2000" baseline="30000" dirty="0" smtClean="0">
                <a:solidFill>
                  <a:srgbClr val="000229"/>
                </a:solidFill>
              </a:rPr>
              <a:t> 18</a:t>
            </a:r>
            <a:r>
              <a:rPr lang="en-US" sz="2000" dirty="0" smtClean="0">
                <a:solidFill>
                  <a:srgbClr val="000229"/>
                </a:solidFill>
              </a:rPr>
              <a:t>O(</a:t>
            </a:r>
            <a:r>
              <a:rPr lang="en-US" sz="2000" dirty="0" smtClean="0">
                <a:solidFill>
                  <a:srgbClr val="000229"/>
                </a:solidFill>
                <a:latin typeface="Symbol" panose="05050102010706020507" pitchFamily="18" charset="2"/>
              </a:rPr>
              <a:t>g</a:t>
            </a:r>
            <a:r>
              <a:rPr lang="en-US" sz="2000" dirty="0" smtClean="0">
                <a:solidFill>
                  <a:srgbClr val="000229"/>
                </a:solidFill>
              </a:rPr>
              <a:t>,</a:t>
            </a:r>
            <a:r>
              <a:rPr lang="en-US" sz="2000" dirty="0">
                <a:solidFill>
                  <a:srgbClr val="000229"/>
                </a:solidFill>
                <a:latin typeface="Symbol" panose="05050102010706020507" pitchFamily="18" charset="2"/>
              </a:rPr>
              <a:t>a</a:t>
            </a:r>
            <a:r>
              <a:rPr lang="en-US" sz="2000" dirty="0" smtClean="0">
                <a:solidFill>
                  <a:srgbClr val="000229"/>
                </a:solidFill>
              </a:rPr>
              <a:t>)</a:t>
            </a:r>
            <a:r>
              <a:rPr lang="en-US" sz="2000" baseline="30000" dirty="0" smtClean="0">
                <a:solidFill>
                  <a:srgbClr val="000229"/>
                </a:solidFill>
              </a:rPr>
              <a:t>14</a:t>
            </a:r>
            <a:r>
              <a:rPr lang="en-US" sz="2000" dirty="0" smtClean="0">
                <a:solidFill>
                  <a:srgbClr val="000229"/>
                </a:solidFill>
              </a:rPr>
              <a:t>C (depletion = 5,000)</a:t>
            </a:r>
          </a:p>
        </p:txBody>
      </p:sp>
      <p:pic>
        <p:nvPicPr>
          <p:cNvPr id="9" name="Content Placeholder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10" y="3486150"/>
            <a:ext cx="5686424" cy="3371850"/>
          </a:xfrm>
        </p:spPr>
      </p:pic>
      <p:graphicFrame>
        <p:nvGraphicFramePr>
          <p:cNvPr id="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6356406"/>
              </p:ext>
            </p:extLst>
          </p:nvPr>
        </p:nvGraphicFramePr>
        <p:xfrm>
          <a:off x="1506414" y="1533042"/>
          <a:ext cx="6295296" cy="21031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99328"/>
                <a:gridCol w="899328"/>
                <a:gridCol w="899328"/>
                <a:gridCol w="899328"/>
                <a:gridCol w="899328"/>
                <a:gridCol w="899328"/>
                <a:gridCol w="899328"/>
              </a:tblGrid>
              <a:tr h="34434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Electron</a:t>
                      </a:r>
                    </a:p>
                    <a:p>
                      <a:pPr algn="ctr"/>
                      <a:r>
                        <a:rPr lang="en-US" sz="1000" dirty="0" smtClean="0"/>
                        <a:t>Beam</a:t>
                      </a:r>
                      <a:r>
                        <a:rPr lang="en-US" sz="1000" baseline="0" dirty="0" smtClean="0"/>
                        <a:t> K. E.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/>
                        <a:t>Gamma</a:t>
                      </a:r>
                    </a:p>
                    <a:p>
                      <a:pPr algn="ctr"/>
                      <a:r>
                        <a:rPr lang="en-US" sz="1000" b="0" dirty="0" smtClean="0"/>
                        <a:t>Energy</a:t>
                      </a:r>
                      <a:r>
                        <a:rPr lang="en-US" sz="1000" b="0" baseline="0" dirty="0" smtClean="0"/>
                        <a:t> (MeV)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baseline="0" dirty="0" smtClean="0"/>
                        <a:t>E</a:t>
                      </a:r>
                      <a:r>
                        <a:rPr lang="en-US" sz="1000" i="1" baseline="-25000" dirty="0" smtClean="0"/>
                        <a:t>CM</a:t>
                      </a:r>
                    </a:p>
                    <a:p>
                      <a:pPr algn="ctr"/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(MeV)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Cross</a:t>
                      </a:r>
                      <a:r>
                        <a:rPr lang="en-US" sz="1000" baseline="0" dirty="0" smtClean="0"/>
                        <a:t> Section </a:t>
                      </a:r>
                      <a:r>
                        <a:rPr lang="en-US" sz="1000" dirty="0" smtClean="0"/>
                        <a:t>(</a:t>
                      </a:r>
                      <a:r>
                        <a:rPr lang="en-US" sz="1000" dirty="0" err="1" smtClean="0"/>
                        <a:t>nb</a:t>
                      </a:r>
                      <a:r>
                        <a:rPr lang="en-US" sz="1000" dirty="0" smtClean="0"/>
                        <a:t>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 err="1" smtClean="0"/>
                        <a:t>S</a:t>
                      </a:r>
                      <a:r>
                        <a:rPr lang="en-US" sz="1000" i="1" baseline="-25000" dirty="0" err="1" smtClean="0"/>
                        <a:t>tot</a:t>
                      </a:r>
                      <a:r>
                        <a:rPr lang="en-US" sz="1000" baseline="0" dirty="0" smtClean="0"/>
                        <a:t> Factor</a:t>
                      </a:r>
                    </a:p>
                    <a:p>
                      <a:pPr algn="ctr"/>
                      <a:r>
                        <a:rPr lang="en-US" sz="1000" baseline="0" dirty="0" smtClean="0"/>
                        <a:t>(keV b)</a:t>
                      </a:r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Stat</a:t>
                      </a:r>
                      <a:r>
                        <a:rPr lang="en-US" sz="1000" baseline="0" dirty="0" smtClean="0"/>
                        <a:t> Error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(%)</a:t>
                      </a:r>
                      <a:endParaRPr lang="en-US" sz="10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Sys</a:t>
                      </a:r>
                      <a:r>
                        <a:rPr lang="en-US" sz="1000" baseline="0" dirty="0" smtClean="0"/>
                        <a:t> Error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(Total, %)</a:t>
                      </a:r>
                      <a:endParaRPr lang="en-US" sz="1000" b="0" dirty="0" smtClean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7.85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0.69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0.046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62.2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15.3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7.95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0.79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0.185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48.7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13.5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8.05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0.89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0.58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41.8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12.2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0.99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1.53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35.5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11.4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8.25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1.09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3.49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32.0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10.7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8.35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1.19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28.8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10.5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8.45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1.29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26.3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10.1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ounded Rectangular Callout 9"/>
          <p:cNvSpPr/>
          <p:nvPr/>
        </p:nvSpPr>
        <p:spPr>
          <a:xfrm>
            <a:off x="6095490" y="4502260"/>
            <a:ext cx="2591310" cy="1143000"/>
          </a:xfrm>
          <a:prstGeom prst="wedgeRoundRectCallout">
            <a:avLst>
              <a:gd name="adj1" fmla="val -49677"/>
              <a:gd name="adj2" fmla="val -25768"/>
              <a:gd name="adj3" fmla="val 16667"/>
            </a:avLst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80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rgbClr val="92D05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Bubble Chamber experiment measures total </a:t>
            </a:r>
            <a:r>
              <a:rPr lang="en-US" sz="2000" dirty="0" smtClean="0"/>
              <a:t>S-Factor, S</a:t>
            </a:r>
            <a:r>
              <a:rPr lang="en-US" sz="2000" baseline="-25000" dirty="0" smtClean="0"/>
              <a:t>E1</a:t>
            </a:r>
            <a:r>
              <a:rPr lang="en-US" sz="2000" dirty="0" smtClean="0"/>
              <a:t> </a:t>
            </a:r>
            <a:r>
              <a:rPr lang="en-US" sz="2000" dirty="0"/>
              <a:t>+ </a:t>
            </a:r>
            <a:r>
              <a:rPr lang="en-US" sz="2000" dirty="0" smtClean="0"/>
              <a:t>S</a:t>
            </a:r>
            <a:r>
              <a:rPr lang="en-US" sz="2000" baseline="-25000" dirty="0" smtClean="0"/>
              <a:t>E2</a:t>
            </a:r>
            <a:endParaRPr lang="en-US" sz="2000" baseline="-25000" dirty="0"/>
          </a:p>
        </p:txBody>
      </p:sp>
    </p:spTree>
    <p:extLst>
      <p:ext uri="{BB962C8B-B14F-4D97-AF65-F5344CB8AC3E}">
        <p14:creationId xmlns:p14="http://schemas.microsoft.com/office/powerpoint/2010/main" val="153455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endParaRPr lang="en-US" sz="20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Background from oxygen </a:t>
            </a:r>
          </a:p>
          <a:p>
            <a:pPr marL="0" indent="0">
              <a:buNone/>
            </a:pPr>
            <a:r>
              <a:rPr lang="en-US" sz="2400" dirty="0" smtClean="0"/>
              <a:t>isotopes and nitrogen in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O: </a:t>
            </a:r>
            <a:endParaRPr lang="en-US" dirty="0" smtClean="0"/>
          </a:p>
          <a:p>
            <a:pPr lvl="1"/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charset="2"/>
                <a:cs typeface="Symbol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</a:t>
            </a:r>
          </a:p>
          <a:p>
            <a:pPr lvl="1"/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charset="2"/>
                <a:cs typeface="Symbol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</a:t>
            </a:r>
          </a:p>
          <a:p>
            <a:pPr lvl="1"/>
            <a:r>
              <a:rPr lang="en-US" sz="2000" baseline="30000" dirty="0" smtClean="0"/>
              <a:t>14</a:t>
            </a:r>
            <a:r>
              <a:rPr lang="en-US" sz="2000" dirty="0" smtClean="0"/>
              <a:t>N(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err="1" smtClean="0"/>
              <a:t>,p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</a:t>
            </a:r>
          </a:p>
          <a:p>
            <a:pPr lvl="1"/>
            <a:endParaRPr lang="en-US" sz="2000" dirty="0" smtClean="0"/>
          </a:p>
          <a:p>
            <a:pPr marL="628650" indent="-571500">
              <a:buFont typeface="Wingdings" panose="05000000000000000000" pitchFamily="2" charset="2"/>
              <a:buChar char="Ø"/>
            </a:pPr>
            <a:r>
              <a:rPr lang="en-US" sz="2400" dirty="0"/>
              <a:t>Natural Abundance:</a:t>
            </a:r>
          </a:p>
          <a:p>
            <a:pPr marL="1371600" lvl="2" indent="-514350">
              <a:buFont typeface="+mj-lt"/>
              <a:buAutoNum type="romanUcPeriod"/>
            </a:pPr>
            <a:r>
              <a:rPr lang="en-US" sz="2000" baseline="30000" dirty="0"/>
              <a:t>17</a:t>
            </a:r>
            <a:r>
              <a:rPr lang="en-US" sz="2000" dirty="0"/>
              <a:t>O: 0.038%</a:t>
            </a:r>
          </a:p>
          <a:p>
            <a:pPr marL="1371600" lvl="2" indent="-514350">
              <a:buFont typeface="+mj-lt"/>
              <a:buAutoNum type="romanUcPeriod"/>
            </a:pPr>
            <a:r>
              <a:rPr lang="en-US" sz="2000" baseline="30000" dirty="0"/>
              <a:t>18</a:t>
            </a:r>
            <a:r>
              <a:rPr lang="en-US" sz="2000" dirty="0"/>
              <a:t>O: </a:t>
            </a:r>
            <a:r>
              <a:rPr lang="en-US" sz="2000" dirty="0" smtClean="0"/>
              <a:t>0.205%</a:t>
            </a:r>
          </a:p>
          <a:p>
            <a:pPr marL="1371600" lvl="2" indent="-514350">
              <a:buFont typeface="+mj-lt"/>
              <a:buAutoNum type="romanUcPeriod"/>
            </a:pPr>
            <a:endParaRPr lang="en-US" sz="2000" dirty="0" smtClean="0"/>
          </a:p>
          <a:p>
            <a:pPr marL="571500" indent="-514350">
              <a:buFont typeface="Wingdings" panose="05000000000000000000" pitchFamily="2" charset="2"/>
              <a:buChar char="Ø"/>
            </a:pPr>
            <a:r>
              <a:rPr lang="en-US" sz="2400" dirty="0" smtClean="0"/>
              <a:t>Expected Rates: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C, depletion=5,000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C, depletion=5,000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14</a:t>
            </a:r>
            <a:r>
              <a:rPr lang="en-US" sz="2000" dirty="0" smtClean="0"/>
              <a:t>N(</a:t>
            </a:r>
            <a:r>
              <a:rPr lang="en-US" sz="2000" dirty="0" err="1">
                <a:latin typeface="Symbol" panose="05050102010706020507" pitchFamily="18" charset="2"/>
              </a:rPr>
              <a:t>g</a:t>
            </a:r>
            <a:r>
              <a:rPr lang="en-US" sz="2000" dirty="0" err="1" smtClean="0"/>
              <a:t>,p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C, Chamber eff.= 10</a:t>
            </a:r>
            <a:r>
              <a:rPr lang="en-US" sz="2000" baseline="30000" dirty="0" smtClean="0"/>
              <a:t>-8</a:t>
            </a:r>
            <a:r>
              <a:rPr lang="en-US" sz="2400" dirty="0" smtClean="0"/>
              <a:t> 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 marL="1371600" lvl="2" indent="-514350">
              <a:buFont typeface="+mj-lt"/>
              <a:buAutoNum type="romanUcPeriod"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Backgrounds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685800"/>
            <a:ext cx="4640580" cy="3147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3713577"/>
            <a:ext cx="4640580" cy="314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1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777875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endParaRPr lang="en-US" sz="2000" dirty="0" smtClean="0"/>
          </a:p>
          <a:p>
            <a:pPr marL="514350" indent="-514350">
              <a:buFont typeface="+mj-lt"/>
              <a:buAutoNum type="romanUcPeriod" startAt="2"/>
            </a:pPr>
            <a:r>
              <a:rPr lang="en-US" sz="2400" dirty="0" smtClean="0"/>
              <a:t>Background from:</a:t>
            </a:r>
            <a:endParaRPr lang="en-US" sz="2000" dirty="0" smtClean="0"/>
          </a:p>
          <a:p>
            <a:pPr lvl="1"/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err="1" smtClean="0">
                <a:latin typeface="Symbol" charset="2"/>
                <a:cs typeface="Symbol" charset="2"/>
              </a:rPr>
              <a:t>g</a:t>
            </a:r>
            <a:r>
              <a:rPr lang="en-US" sz="2000" dirty="0" err="1" smtClean="0">
                <a:cs typeface="Symbol" charset="2"/>
              </a:rPr>
              <a:t>,n</a:t>
            </a:r>
            <a:r>
              <a:rPr lang="en-US" sz="2000" dirty="0" smtClean="0">
                <a:cs typeface="Symbol" charset="2"/>
              </a:rPr>
              <a:t>)</a:t>
            </a:r>
            <a:r>
              <a:rPr lang="en-US" sz="2000" baseline="30000" dirty="0" smtClean="0">
                <a:cs typeface="Symbol" charset="2"/>
              </a:rPr>
              <a:t>16</a:t>
            </a:r>
            <a:r>
              <a:rPr lang="en-US" sz="2000" dirty="0" smtClean="0">
                <a:cs typeface="Symbol" charset="2"/>
              </a:rPr>
              <a:t>O and secondary (</a:t>
            </a:r>
            <a:r>
              <a:rPr lang="en-US" sz="2000" dirty="0" err="1" smtClean="0">
                <a:cs typeface="Symbol" charset="2"/>
              </a:rPr>
              <a:t>n,n</a:t>
            </a:r>
            <a:r>
              <a:rPr lang="en-US" sz="2000" dirty="0" smtClean="0">
                <a:cs typeface="Symbol" charset="2"/>
              </a:rPr>
              <a:t>)</a:t>
            </a:r>
          </a:p>
          <a:p>
            <a:pPr marL="457200" lvl="1" indent="0">
              <a:buNone/>
            </a:pPr>
            <a:r>
              <a:rPr lang="en-US" sz="2000" dirty="0" smtClean="0">
                <a:cs typeface="Symbol" charset="2"/>
              </a:rPr>
              <a:t> neutron</a:t>
            </a:r>
            <a:r>
              <a:rPr lang="en-US" sz="2000" dirty="0" smtClean="0"/>
              <a:t>–</a:t>
            </a:r>
            <a:r>
              <a:rPr lang="en-US" sz="2000" dirty="0" smtClean="0">
                <a:cs typeface="Symbol" charset="2"/>
              </a:rPr>
              <a:t>nucleus elastic scattering</a:t>
            </a:r>
          </a:p>
          <a:p>
            <a:pPr marL="457200" lvl="1" indent="0">
              <a:buNone/>
            </a:pPr>
            <a:endParaRPr lang="en-US" sz="2000" dirty="0" smtClean="0">
              <a:cs typeface="Symbol" charset="2"/>
            </a:endParaRPr>
          </a:p>
          <a:p>
            <a:pPr marL="571500" indent="-514350">
              <a:buFont typeface="+mj-lt"/>
              <a:buAutoNum type="romanUcPeriod" startAt="3"/>
            </a:pPr>
            <a:r>
              <a:rPr lang="en-US" sz="2400" dirty="0" smtClean="0">
                <a:cs typeface="Symbol" charset="2"/>
              </a:rPr>
              <a:t>Background from Chamber glass:</a:t>
            </a:r>
          </a:p>
          <a:p>
            <a:pPr lvl="1"/>
            <a:r>
              <a:rPr lang="en-US" sz="2400" dirty="0" smtClean="0">
                <a:cs typeface="Symbol" charset="2"/>
              </a:rPr>
              <a:t>Ne</a:t>
            </a:r>
            <a:r>
              <a:rPr lang="en-US" sz="2000" dirty="0" smtClean="0">
                <a:cs typeface="Symbol" charset="2"/>
              </a:rPr>
              <a:t>utron</a:t>
            </a:r>
            <a:r>
              <a:rPr lang="en-US" sz="2000" dirty="0" smtClean="0"/>
              <a:t>–</a:t>
            </a:r>
            <a:r>
              <a:rPr lang="en-US" sz="2000" dirty="0" smtClean="0">
                <a:cs typeface="Symbol" charset="2"/>
              </a:rPr>
              <a:t>nucleus </a:t>
            </a:r>
            <a:r>
              <a:rPr lang="en-US" sz="2000" dirty="0">
                <a:cs typeface="Symbol" charset="2"/>
              </a:rPr>
              <a:t>elastic </a:t>
            </a:r>
            <a:r>
              <a:rPr lang="en-US" sz="2000" dirty="0" smtClean="0">
                <a:cs typeface="Symbol" charset="2"/>
              </a:rPr>
              <a:t>scattering from</a:t>
            </a:r>
          </a:p>
          <a:p>
            <a:pPr marL="457200" lvl="1" indent="0">
              <a:buNone/>
            </a:pPr>
            <a:r>
              <a:rPr lang="en-US" sz="2000" dirty="0" smtClean="0">
                <a:cs typeface="Symbol" charset="2"/>
              </a:rPr>
              <a:t> </a:t>
            </a:r>
            <a:r>
              <a:rPr lang="en-US" sz="2400" baseline="30000" dirty="0" smtClean="0"/>
              <a:t>29</a:t>
            </a:r>
            <a:r>
              <a:rPr lang="en-US" sz="2400" dirty="0" smtClean="0"/>
              <a:t>Si(</a:t>
            </a:r>
            <a:r>
              <a:rPr lang="en-US" sz="2400" dirty="0" err="1" smtClean="0">
                <a:latin typeface="Symbol" charset="2"/>
                <a:cs typeface="Symbol" charset="2"/>
              </a:rPr>
              <a:t>g</a:t>
            </a:r>
            <a:r>
              <a:rPr lang="en-US" sz="2400" dirty="0" err="1" smtClean="0">
                <a:cs typeface="Symbol" charset="2"/>
              </a:rPr>
              <a:t>,n</a:t>
            </a:r>
            <a:r>
              <a:rPr lang="en-US" sz="2400" dirty="0" smtClean="0">
                <a:cs typeface="Symbol" charset="2"/>
              </a:rPr>
              <a:t>)</a:t>
            </a:r>
            <a:r>
              <a:rPr lang="en-US" sz="2400" baseline="30000" dirty="0" smtClean="0">
                <a:cs typeface="Symbol" charset="2"/>
              </a:rPr>
              <a:t>28</a:t>
            </a:r>
            <a:r>
              <a:rPr lang="en-US" sz="2400" dirty="0" smtClean="0">
                <a:cs typeface="Symbol" charset="2"/>
              </a:rPr>
              <a:t>Si </a:t>
            </a:r>
          </a:p>
          <a:p>
            <a:pPr lvl="1"/>
            <a:endParaRPr lang="en-US" sz="2000" dirty="0">
              <a:cs typeface="Symbol" charset="2"/>
            </a:endParaRPr>
          </a:p>
          <a:p>
            <a:pPr marL="514350" indent="-514350">
              <a:buFont typeface="+mj-lt"/>
              <a:buAutoNum type="romanUcPeriod" startAt="3"/>
            </a:pPr>
            <a:r>
              <a:rPr lang="en-US" sz="2400" dirty="0" smtClean="0">
                <a:cs typeface="Symbol" charset="2"/>
              </a:rPr>
              <a:t>Cosmic</a:t>
            </a:r>
            <a:r>
              <a:rPr lang="en-US" sz="2400" dirty="0" smtClean="0"/>
              <a:t>–</a:t>
            </a:r>
            <a:r>
              <a:rPr lang="en-US" sz="2400" dirty="0" smtClean="0">
                <a:cs typeface="Symbol" charset="2"/>
              </a:rPr>
              <a:t>ray background:</a:t>
            </a:r>
            <a:endParaRPr lang="en-US" sz="2000" dirty="0" smtClean="0">
              <a:cs typeface="Symbol" charset="2"/>
            </a:endParaRPr>
          </a:p>
          <a:p>
            <a:pPr lvl="1"/>
            <a:r>
              <a:rPr lang="en-US" sz="2000" dirty="0" smtClean="0"/>
              <a:t>µ</a:t>
            </a:r>
            <a:r>
              <a:rPr lang="en-US" sz="2000" baseline="30000" dirty="0" smtClean="0"/>
              <a:t>±</a:t>
            </a:r>
            <a:r>
              <a:rPr lang="en-US" sz="2000" dirty="0" smtClean="0"/>
              <a:t>–nuclear </a:t>
            </a:r>
          </a:p>
          <a:p>
            <a:pPr lvl="1"/>
            <a:r>
              <a:rPr lang="en-US" sz="2000" dirty="0" smtClean="0"/>
              <a:t>neutron–nuclear</a:t>
            </a:r>
            <a:r>
              <a:rPr lang="en-US" sz="2000" dirty="0" smtClean="0">
                <a:cs typeface="Symbol" charset="2"/>
              </a:rPr>
              <a:t> elastic </a:t>
            </a:r>
            <a:r>
              <a:rPr lang="en-US" sz="2000" dirty="0">
                <a:cs typeface="Symbol" charset="2"/>
              </a:rPr>
              <a:t>scattering</a:t>
            </a:r>
            <a:endParaRPr lang="en-US" sz="2000" dirty="0" smtClean="0"/>
          </a:p>
          <a:p>
            <a:pPr lvl="1"/>
            <a:endParaRPr lang="en-US" sz="2000" dirty="0" smtClean="0"/>
          </a:p>
          <a:p>
            <a:pPr marL="628650" indent="-571500">
              <a:buFont typeface="Wingdings" panose="05000000000000000000" pitchFamily="2" charset="2"/>
              <a:buChar char="Ø"/>
            </a:pPr>
            <a:r>
              <a:rPr lang="en-US" sz="2400" dirty="0" smtClean="0"/>
              <a:t>Reject neutron events using</a:t>
            </a:r>
          </a:p>
          <a:p>
            <a:pPr marL="57150" indent="0">
              <a:buNone/>
            </a:pPr>
            <a:r>
              <a:rPr lang="en-US" sz="2400" dirty="0" smtClean="0"/>
              <a:t>acoustic signal (100 suppression factor)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003" y="533400"/>
            <a:ext cx="3790950" cy="2247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93" y="4661682"/>
            <a:ext cx="3032760" cy="1798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93" y="2863362"/>
            <a:ext cx="3032760" cy="179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7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0" y="1045029"/>
            <a:ext cx="9144000" cy="58129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Use depleted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O:</a:t>
            </a:r>
            <a:endParaRPr lang="en-US" sz="2400" dirty="0"/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/>
              <a:t>17</a:t>
            </a:r>
            <a:r>
              <a:rPr lang="en-US" sz="2000" dirty="0"/>
              <a:t>O depletion = 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/>
              <a:t>18</a:t>
            </a:r>
            <a:r>
              <a:rPr lang="en-US" sz="2000" dirty="0"/>
              <a:t>O depletion = </a:t>
            </a:r>
            <a:r>
              <a:rPr lang="en-US" sz="2000" dirty="0" smtClean="0"/>
              <a:t>5,000</a:t>
            </a:r>
            <a:endParaRPr lang="en-US" sz="2400" dirty="0" smtClean="0"/>
          </a:p>
          <a:p>
            <a:pPr marL="400050">
              <a:buFont typeface="Wingdings" panose="05000000000000000000" pitchFamily="2" charset="2"/>
              <a:buChar char="Ø"/>
            </a:pPr>
            <a:r>
              <a:rPr lang="en-US" sz="2400" dirty="0" smtClean="0"/>
              <a:t>Suppress </a:t>
            </a:r>
            <a:r>
              <a:rPr lang="en-US" sz="2400" dirty="0"/>
              <a:t>background </a:t>
            </a:r>
            <a:r>
              <a:rPr lang="en-US" sz="2400" dirty="0" smtClean="0"/>
              <a:t>with</a:t>
            </a:r>
          </a:p>
          <a:p>
            <a:pPr marL="57150" indent="0">
              <a:buNone/>
            </a:pPr>
            <a:r>
              <a:rPr lang="en-US" sz="2400" dirty="0" smtClean="0"/>
              <a:t> </a:t>
            </a:r>
            <a:r>
              <a:rPr lang="en-US" sz="2400" dirty="0"/>
              <a:t>Bubble </a:t>
            </a:r>
            <a:r>
              <a:rPr lang="en-US" sz="2400" dirty="0" smtClean="0"/>
              <a:t>Chamber thresholds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0" indent="0">
              <a:buNone/>
            </a:pP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T</a:t>
            </a:r>
            <a:r>
              <a:rPr lang="en-US" sz="2400" dirty="0" smtClean="0"/>
              <a:t>hreshold Efficiency (function</a:t>
            </a:r>
          </a:p>
          <a:p>
            <a:pPr marL="0" indent="0">
              <a:buNone/>
            </a:pPr>
            <a:r>
              <a:rPr lang="en-US" sz="2400" dirty="0" smtClean="0"/>
              <a:t>of superheat):</a:t>
            </a:r>
            <a:endParaRPr lang="en-US" sz="2000" dirty="0" smtClean="0"/>
          </a:p>
          <a:p>
            <a:pPr marL="457200" lvl="1" indent="0">
              <a:buFont typeface="Arial"/>
              <a:buNone/>
            </a:pPr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3" y="3721979"/>
            <a:ext cx="4928234" cy="29222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5" y="799709"/>
            <a:ext cx="4928234" cy="2922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55098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Ion Energy Distributions 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176840"/>
              </p:ext>
            </p:extLst>
          </p:nvPr>
        </p:nvGraphicFramePr>
        <p:xfrm>
          <a:off x="1303172" y="5271971"/>
          <a:ext cx="2664032" cy="15087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32016"/>
                <a:gridCol w="133201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Particle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Efficiency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r>
                        <a:rPr lang="en-US" baseline="30000" dirty="0" smtClean="0"/>
                        <a:t>±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-11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ymbol" panose="05050102010706020507" pitchFamily="18" charset="2"/>
                        </a:rPr>
                        <a:t>g</a:t>
                      </a:r>
                      <a:endParaRPr lang="en-US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-11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14</a:t>
                      </a:r>
                      <a:r>
                        <a:rPr lang="en-US" sz="2000" dirty="0" smtClean="0"/>
                        <a:t>N(</a:t>
                      </a:r>
                      <a:r>
                        <a:rPr lang="en-US" sz="2000" dirty="0" err="1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sz="2000" dirty="0" err="1" smtClean="0"/>
                        <a:t>,p</a:t>
                      </a:r>
                      <a:r>
                        <a:rPr lang="en-US" sz="2000" dirty="0" smtClean="0"/>
                        <a:t>)</a:t>
                      </a:r>
                      <a:r>
                        <a:rPr lang="en-US" sz="2000" baseline="30000" dirty="0" smtClean="0"/>
                        <a:t>13</a:t>
                      </a:r>
                      <a:r>
                        <a:rPr lang="en-US" sz="2000" dirty="0" smtClean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-8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7368636" y="3422818"/>
            <a:ext cx="1745674" cy="469848"/>
          </a:xfrm>
          <a:prstGeom prst="wedgeRoundRectCallout">
            <a:avLst>
              <a:gd name="adj1" fmla="val -24100"/>
              <a:gd name="adj2" fmla="val 50989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acoustic cut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7990809"/>
              </p:ext>
            </p:extLst>
          </p:nvPr>
        </p:nvGraphicFramePr>
        <p:xfrm>
          <a:off x="349765" y="3235471"/>
          <a:ext cx="1365554" cy="374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09" name="Equation" r:id="rId7" imgW="876240" imgH="241200" progId="Equation.3">
                  <p:embed/>
                </p:oleObj>
              </mc:Choice>
              <mc:Fallback>
                <p:oleObj name="Equation" r:id="rId7" imgW="876240" imgH="2412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765" y="3235471"/>
                        <a:ext cx="1365554" cy="374694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AB5E4"/>
                          </a:gs>
                          <a:gs pos="80000">
                            <a:srgbClr val="C2D1ED"/>
                          </a:gs>
                          <a:gs pos="100000">
                            <a:srgbClr val="E1E8F5"/>
                          </a:gs>
                        </a:gsLst>
                        <a:lin ang="540000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6172877"/>
              </p:ext>
            </p:extLst>
          </p:nvPr>
        </p:nvGraphicFramePr>
        <p:xfrm>
          <a:off x="2210624" y="3219063"/>
          <a:ext cx="1366838" cy="391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10" name="Equation" r:id="rId9" imgW="876240" imgH="228600" progId="Equation.3">
                  <p:embed/>
                </p:oleObj>
              </mc:Choice>
              <mc:Fallback>
                <p:oleObj name="Equation" r:id="rId9" imgW="876240" imgH="228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0624" y="3219063"/>
                        <a:ext cx="1366838" cy="391102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AB5E4"/>
                          </a:gs>
                          <a:gs pos="80000">
                            <a:srgbClr val="C2D1ED"/>
                          </a:gs>
                          <a:gs pos="100000">
                            <a:srgbClr val="E1E8F5"/>
                          </a:gs>
                        </a:gsLst>
                        <a:lin ang="540000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4271263"/>
              </p:ext>
            </p:extLst>
          </p:nvPr>
        </p:nvGraphicFramePr>
        <p:xfrm>
          <a:off x="349765" y="3657742"/>
          <a:ext cx="1979613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11" name="Equation" r:id="rId11" imgW="1269720" imgH="431640" progId="Equation.3">
                  <p:embed/>
                </p:oleObj>
              </mc:Choice>
              <mc:Fallback>
                <p:oleObj name="Equation" r:id="rId11" imgW="1269720" imgH="43164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765" y="3657742"/>
                        <a:ext cx="1979613" cy="671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AB5E4"/>
                          </a:gs>
                          <a:gs pos="80000">
                            <a:srgbClr val="C2D1ED"/>
                          </a:gs>
                          <a:gs pos="100000">
                            <a:srgbClr val="E1E8F5"/>
                          </a:gs>
                        </a:gsLst>
                        <a:lin ang="5400000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1764563"/>
              </p:ext>
            </p:extLst>
          </p:nvPr>
        </p:nvGraphicFramePr>
        <p:xfrm>
          <a:off x="2459038" y="3657742"/>
          <a:ext cx="1979612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12" name="Equation" r:id="rId13" imgW="1269720" imgH="431640" progId="Equation.3">
                  <p:embed/>
                </p:oleObj>
              </mc:Choice>
              <mc:Fallback>
                <p:oleObj name="Equation" r:id="rId13" imgW="1269720" imgH="43164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9038" y="3657742"/>
                        <a:ext cx="1979612" cy="671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AB5E4"/>
                          </a:gs>
                          <a:gs pos="80000">
                            <a:srgbClr val="C2D1ED"/>
                          </a:gs>
                          <a:gs pos="100000">
                            <a:srgbClr val="E1E8F5"/>
                          </a:gs>
                        </a:gsLst>
                        <a:lin ang="5400000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6009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56493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Superheated Targets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68664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/>
              <a:t>List of superheated liquids to be used in </a:t>
            </a:r>
            <a:r>
              <a:rPr lang="en-US" sz="2400" dirty="0" smtClean="0"/>
              <a:t>experiment: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r>
              <a:rPr lang="en-US" sz="2400" dirty="0"/>
              <a:t>Readout: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Fast Digital </a:t>
            </a:r>
            <a:r>
              <a:rPr lang="en-US" sz="2000" dirty="0"/>
              <a:t>Camera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/>
              <a:t>Acoustic </a:t>
            </a:r>
            <a:r>
              <a:rPr lang="en-US" sz="2000" dirty="0" smtClean="0"/>
              <a:t>Signal to discriminate between neutron and alpha events</a:t>
            </a: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0351213"/>
              </p:ext>
            </p:extLst>
          </p:nvPr>
        </p:nvGraphicFramePr>
        <p:xfrm>
          <a:off x="1831070" y="2142887"/>
          <a:ext cx="7113320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2559"/>
                <a:gridCol w="1120749"/>
                <a:gridCol w="2230059"/>
                <a:gridCol w="206995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</a:t>
                      </a:r>
                      <a:r>
                        <a:rPr lang="en-US" sz="2000" baseline="-25000" dirty="0" smtClean="0"/>
                        <a:t>2</a:t>
                      </a:r>
                      <a:r>
                        <a:rPr lang="en-US" sz="2000" dirty="0" smtClean="0"/>
                        <a:t>O Targets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30000" dirty="0" smtClean="0"/>
                        <a:t>16</a:t>
                      </a: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17</a:t>
                      </a:r>
                      <a:r>
                        <a:rPr lang="en-US" sz="2000" dirty="0" smtClean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18</a:t>
                      </a:r>
                      <a:r>
                        <a:rPr lang="en-US" sz="2000" dirty="0" smtClean="0"/>
                        <a:t>O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Natural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99.757%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0.038%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0.205</a:t>
                      </a:r>
                      <a:r>
                        <a:rPr lang="en-US" sz="2000" baseline="0" dirty="0" smtClean="0"/>
                        <a:t>%</a:t>
                      </a:r>
                      <a:endParaRPr lang="en-US" sz="20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16</a:t>
                      </a:r>
                      <a:r>
                        <a:rPr lang="en-US" sz="2000" dirty="0" smtClean="0"/>
                        <a:t>O Target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Depleted &gt; 5,000</a:t>
                      </a:r>
                      <a:endParaRPr lang="en-US" sz="2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Depleted &gt; 5,000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17</a:t>
                      </a:r>
                      <a:r>
                        <a:rPr lang="en-US" sz="20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Enriched &gt; 80%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&lt;1.0%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18</a:t>
                      </a:r>
                      <a:r>
                        <a:rPr lang="en-US" sz="20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&lt;1.0%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Enriched &gt; 80%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ounded Rectangular Callout 6"/>
          <p:cNvSpPr/>
          <p:nvPr/>
        </p:nvSpPr>
        <p:spPr>
          <a:xfrm>
            <a:off x="558140" y="2897579"/>
            <a:ext cx="1045030" cy="399768"/>
          </a:xfrm>
          <a:prstGeom prst="wedgeRoundRectCallout">
            <a:avLst>
              <a:gd name="adj1" fmla="val 68599"/>
              <a:gd name="adj2" fmla="val -801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prstClr val="black"/>
                </a:solidFill>
              </a:rPr>
              <a:t>Physics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83127" y="3481756"/>
            <a:ext cx="1664818" cy="642329"/>
          </a:xfrm>
          <a:prstGeom prst="wedgeRoundRectCallout">
            <a:avLst>
              <a:gd name="adj1" fmla="val 53816"/>
              <a:gd name="adj2" fmla="val -1577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prstClr val="black"/>
                </a:solidFill>
              </a:rPr>
              <a:t>Measure</a:t>
            </a:r>
          </a:p>
          <a:p>
            <a:pPr algn="ctr"/>
            <a:r>
              <a:rPr lang="en-US" sz="2000" dirty="0" smtClean="0">
                <a:solidFill>
                  <a:prstClr val="black"/>
                </a:solidFill>
              </a:rPr>
              <a:t>Backgrounds</a:t>
            </a:r>
          </a:p>
        </p:txBody>
      </p:sp>
    </p:spTree>
    <p:extLst>
      <p:ext uri="{BB962C8B-B14F-4D97-AF65-F5344CB8AC3E}">
        <p14:creationId xmlns:p14="http://schemas.microsoft.com/office/powerpoint/2010/main" val="17224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69738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Summary and Outlook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2820" y="1033154"/>
            <a:ext cx="8841179" cy="5201391"/>
          </a:xfrm>
        </p:spPr>
        <p:txBody>
          <a:bodyPr>
            <a:noAutofit/>
          </a:bodyPr>
          <a:lstStyle/>
          <a:p>
            <a:r>
              <a:rPr lang="en-US" sz="2000" dirty="0" smtClean="0"/>
              <a:t>Test 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</a:t>
            </a:r>
            <a:r>
              <a:rPr lang="en-US" sz="2000" dirty="0"/>
              <a:t>B</a:t>
            </a:r>
            <a:r>
              <a:rPr lang="en-US" sz="2000" dirty="0" smtClean="0"/>
              <a:t>ubble </a:t>
            </a:r>
            <a:r>
              <a:rPr lang="en-US" sz="2000" dirty="0"/>
              <a:t>C</a:t>
            </a:r>
            <a:r>
              <a:rPr lang="en-US" sz="2000" dirty="0" smtClean="0"/>
              <a:t>hamber at HIGS (Summer 2014)</a:t>
            </a:r>
            <a:endParaRPr lang="en-US" sz="2000" dirty="0"/>
          </a:p>
          <a:p>
            <a:r>
              <a:rPr lang="en-US" sz="2000" dirty="0" smtClean="0"/>
              <a:t>Measure cross sections of </a:t>
            </a:r>
            <a:r>
              <a:rPr lang="en-US" sz="2000" baseline="30000" dirty="0"/>
              <a:t>18</a:t>
            </a:r>
            <a:r>
              <a:rPr lang="en-US" sz="2000" dirty="0"/>
              <a:t>O(</a:t>
            </a:r>
            <a:r>
              <a:rPr lang="en-US" sz="2000" dirty="0">
                <a:latin typeface="Symbol" pitchFamily="18" charset="2"/>
              </a:rPr>
              <a:t>g,a</a:t>
            </a:r>
            <a:r>
              <a:rPr lang="en-US" sz="2000" dirty="0"/>
              <a:t>)</a:t>
            </a:r>
            <a:r>
              <a:rPr lang="en-US" sz="2000" baseline="30000" dirty="0"/>
              <a:t>14</a:t>
            </a:r>
            <a:r>
              <a:rPr lang="en-US" sz="2000" dirty="0"/>
              <a:t>C and </a:t>
            </a:r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itchFamily="18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 </a:t>
            </a:r>
            <a:r>
              <a:rPr lang="en-US" sz="2000" dirty="0"/>
              <a:t>at </a:t>
            </a:r>
            <a:r>
              <a:rPr lang="en-US" sz="2000" dirty="0" smtClean="0"/>
              <a:t>HIGS (Fall </a:t>
            </a:r>
            <a:r>
              <a:rPr lang="en-US" sz="2000" dirty="0"/>
              <a:t>2014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dirty="0"/>
              <a:t>Test </a:t>
            </a:r>
            <a:r>
              <a:rPr lang="en-US" sz="2000" dirty="0" smtClean="0"/>
              <a:t>Bubble </a:t>
            </a:r>
            <a:r>
              <a:rPr lang="en-US" sz="2000" dirty="0"/>
              <a:t>Chamber at </a:t>
            </a:r>
            <a:r>
              <a:rPr lang="en-US" sz="2000" dirty="0" smtClean="0"/>
              <a:t>JLab (October 2014, January 2015)</a:t>
            </a:r>
            <a:endParaRPr lang="en-US" sz="2000" dirty="0"/>
          </a:p>
          <a:p>
            <a:r>
              <a:rPr lang="en-US" sz="2000" dirty="0"/>
              <a:t>R</a:t>
            </a:r>
            <a:r>
              <a:rPr lang="en-US" sz="2000" dirty="0" smtClean="0"/>
              <a:t>un </a:t>
            </a:r>
            <a:r>
              <a:rPr lang="en-US" sz="2000" dirty="0"/>
              <a:t>depleted </a:t>
            </a:r>
            <a:r>
              <a:rPr lang="en-US" sz="2000" dirty="0" smtClean="0"/>
              <a:t>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</a:t>
            </a:r>
            <a:r>
              <a:rPr lang="en-US" sz="2000" dirty="0"/>
              <a:t>bubble chamber at </a:t>
            </a:r>
            <a:r>
              <a:rPr lang="en-US" sz="2000" dirty="0" smtClean="0"/>
              <a:t>JLab to measure 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itchFamily="18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</a:t>
            </a:r>
          </a:p>
          <a:p>
            <a:r>
              <a:rPr lang="en-US" sz="2400" dirty="0" smtClean="0"/>
              <a:t>Beam </a:t>
            </a:r>
            <a:r>
              <a:rPr lang="en-US" sz="2400" dirty="0"/>
              <a:t>issues:</a:t>
            </a:r>
          </a:p>
          <a:p>
            <a:pPr lvl="1"/>
            <a:r>
              <a:rPr lang="en-US" sz="1600" dirty="0" smtClean="0"/>
              <a:t>Design radiator, collimator, and dumps with GEANT4</a:t>
            </a:r>
          </a:p>
          <a:p>
            <a:pPr lvl="1"/>
            <a:r>
              <a:rPr lang="en-US" sz="1600" dirty="0" smtClean="0"/>
              <a:t>Simulate photon spectra with GEANT4 and FLUKA</a:t>
            </a:r>
            <a:endParaRPr lang="en-US" sz="1600" dirty="0"/>
          </a:p>
          <a:p>
            <a:pPr lvl="1"/>
            <a:r>
              <a:rPr lang="en-US" sz="1600" dirty="0" smtClean="0"/>
              <a:t>Deliver 8.5 MeV K.E. beam to 5D Spectrometer with &lt;0.1% absolute energy uncertainty</a:t>
            </a:r>
          </a:p>
          <a:p>
            <a:r>
              <a:rPr lang="en-US" sz="2400" dirty="0" smtClean="0"/>
              <a:t>Bubble Chamber issues:</a:t>
            </a:r>
          </a:p>
          <a:p>
            <a:pPr lvl="1"/>
            <a:r>
              <a:rPr lang="en-US" sz="1600" dirty="0" smtClean="0"/>
              <a:t>Study acoustic signal and measure neutron events suppression factor</a:t>
            </a:r>
            <a:endParaRPr lang="en-US" sz="1600" dirty="0"/>
          </a:p>
          <a:p>
            <a:pPr lvl="1"/>
            <a:r>
              <a:rPr lang="en-US" sz="1600" dirty="0" smtClean="0"/>
              <a:t>Deadtime measurements: use laser shutter to stop beam while chamber is not ready </a:t>
            </a:r>
          </a:p>
          <a:p>
            <a:pPr lvl="1"/>
            <a:r>
              <a:rPr lang="en-US" sz="1600" dirty="0" smtClean="0"/>
              <a:t>Measure O-isotopes depletion</a:t>
            </a:r>
            <a:endParaRPr lang="en-US" sz="1600" dirty="0"/>
          </a:p>
          <a:p>
            <a:r>
              <a:rPr lang="en-US" sz="2400" dirty="0"/>
              <a:t>B</a:t>
            </a:r>
            <a:r>
              <a:rPr lang="en-US" sz="2400" dirty="0" smtClean="0"/>
              <a:t>ackground tests:</a:t>
            </a:r>
            <a:endParaRPr lang="en-US" sz="2400" dirty="0"/>
          </a:p>
          <a:p>
            <a:pPr lvl="1"/>
            <a:r>
              <a:rPr lang="en-US" sz="1600" dirty="0" smtClean="0"/>
              <a:t>Measure cosmic–ray background</a:t>
            </a:r>
            <a:endParaRPr lang="en-US" sz="1600" dirty="0"/>
          </a:p>
          <a:p>
            <a:pPr lvl="1"/>
            <a:r>
              <a:rPr lang="en-US" sz="1600" dirty="0" smtClean="0"/>
              <a:t>Study chamber thresholds efficiency vs. superheat and measure </a:t>
            </a:r>
            <a:r>
              <a:rPr lang="en-US" sz="1600" dirty="0" smtClean="0">
                <a:latin typeface="Symbol" panose="05050102010706020507" pitchFamily="18" charset="2"/>
              </a:rPr>
              <a:t>g</a:t>
            </a:r>
            <a:r>
              <a:rPr lang="en-US" sz="1600" dirty="0" smtClean="0"/>
              <a:t>-rays suppression factor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7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0" y="1020952"/>
            <a:ext cx="8888680" cy="5837047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cs typeface="Century Gothic"/>
              </a:rPr>
              <a:t>Big Bang Nucleosynthesis: </a:t>
            </a:r>
            <a:r>
              <a:rPr lang="en-US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cs typeface="Century Gothic"/>
              </a:rPr>
              <a:t>quark ̶ gluon plasma → p, n, He</a:t>
            </a:r>
            <a:endParaRPr lang="en-US" sz="2400" b="1" dirty="0">
              <a:solidFill>
                <a:schemeClr val="accent4">
                  <a:lumMod val="60000"/>
                  <a:lumOff val="40000"/>
                </a:schemeClr>
              </a:solidFill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92D050"/>
                </a:solidFill>
                <a:cs typeface="Century Gothic"/>
              </a:rPr>
              <a:t>Stellar </a:t>
            </a:r>
            <a:r>
              <a:rPr lang="en-US" sz="2400" b="1" dirty="0" smtClean="0">
                <a:solidFill>
                  <a:srgbClr val="E9C66D"/>
                </a:solidFill>
                <a:cs typeface="Century Gothic"/>
              </a:rPr>
              <a:t>Nucleosynthesis: </a:t>
            </a:r>
            <a:r>
              <a:rPr lang="en-US" sz="2400" dirty="0" smtClean="0">
                <a:solidFill>
                  <a:srgbClr val="92D050"/>
                </a:solidFill>
                <a:cs typeface="Century Gothic"/>
              </a:rPr>
              <a:t>H burning, He </a:t>
            </a:r>
            <a:r>
              <a:rPr lang="en-US" sz="2400" dirty="0">
                <a:solidFill>
                  <a:srgbClr val="92D050"/>
                </a:solidFill>
                <a:cs typeface="Century Gothic"/>
              </a:rPr>
              <a:t>b</a:t>
            </a:r>
            <a:r>
              <a:rPr lang="en-US" sz="2400" dirty="0" smtClean="0">
                <a:solidFill>
                  <a:srgbClr val="92D050"/>
                </a:solidFill>
                <a:cs typeface="Century Gothic"/>
              </a:rPr>
              <a:t>urning, NCO </a:t>
            </a:r>
            <a:r>
              <a:rPr lang="en-US" sz="2400" dirty="0">
                <a:solidFill>
                  <a:srgbClr val="92D050"/>
                </a:solidFill>
                <a:cs typeface="Century Gothic"/>
              </a:rPr>
              <a:t>c</a:t>
            </a:r>
            <a:r>
              <a:rPr lang="en-US" sz="2400" dirty="0" smtClean="0">
                <a:solidFill>
                  <a:srgbClr val="92D050"/>
                </a:solidFill>
                <a:cs typeface="Century Gothic"/>
              </a:rPr>
              <a:t>ycle </a:t>
            </a:r>
            <a:endParaRPr lang="en-US" sz="2400" b="1" dirty="0">
              <a:solidFill>
                <a:srgbClr val="92D050"/>
              </a:solidFill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4750C"/>
                </a:solidFill>
                <a:cs typeface="Century Gothic"/>
              </a:rPr>
              <a:t>Supernovae Nucleosynthesis: </a:t>
            </a:r>
            <a:r>
              <a:rPr lang="en-US" sz="2400" dirty="0" smtClean="0">
                <a:solidFill>
                  <a:srgbClr val="F4750C"/>
                </a:solidFill>
                <a:cs typeface="Century Gothic"/>
              </a:rPr>
              <a:t>Si burning</a:t>
            </a:r>
            <a:endParaRPr lang="en-US" sz="2400" b="1" dirty="0">
              <a:solidFill>
                <a:srgbClr val="F4750C"/>
              </a:solidFill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B0F0"/>
                </a:solidFill>
                <a:cs typeface="Century Gothic"/>
              </a:rPr>
              <a:t>Cosmic Ray Spallation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6"/>
            <a:ext cx="8229600" cy="83851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Nucleosynthesis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56" y="2911475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6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754" y="2901047"/>
            <a:ext cx="5451231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Backup Slides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31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1510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CO</a:t>
            </a:r>
            <a:r>
              <a:rPr lang="en-US" sz="3600" cap="small" baseline="-25000" dirty="0" smtClean="0">
                <a:solidFill>
                  <a:srgbClr val="2F4D8E"/>
                </a:solidFill>
                <a:latin typeface="Minion Pro"/>
                <a:cs typeface="Minion Pro"/>
              </a:rPr>
              <a:t>2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Superheated Liquid?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961877"/>
            <a:ext cx="4640580" cy="275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3713577"/>
            <a:ext cx="4640580" cy="3147059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Similar Bubble Chamber operational</a:t>
            </a:r>
          </a:p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p</a:t>
            </a:r>
            <a:r>
              <a:rPr lang="en-US" sz="2400" dirty="0" smtClean="0">
                <a:solidFill>
                  <a:prstClr val="black"/>
                </a:solidFill>
              </a:rPr>
              <a:t>arameters as N</a:t>
            </a:r>
            <a:r>
              <a:rPr lang="en-US" sz="2400" baseline="-25000" dirty="0" smtClean="0">
                <a:solidFill>
                  <a:prstClr val="black"/>
                </a:solidFill>
              </a:rPr>
              <a:t>2</a:t>
            </a:r>
            <a:r>
              <a:rPr lang="en-US" sz="2400" dirty="0" smtClean="0">
                <a:solidFill>
                  <a:prstClr val="black"/>
                </a:solidFill>
              </a:rPr>
              <a:t>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Natural Abundance: </a:t>
            </a:r>
            <a:r>
              <a:rPr lang="en-US" sz="2000" baseline="30000" dirty="0" smtClean="0">
                <a:solidFill>
                  <a:prstClr val="black"/>
                </a:solidFill>
              </a:rPr>
              <a:t>13</a:t>
            </a:r>
            <a:r>
              <a:rPr lang="en-US" sz="2000" dirty="0" smtClean="0">
                <a:solidFill>
                  <a:prstClr val="black"/>
                </a:solidFill>
              </a:rPr>
              <a:t>C: 1.07%</a:t>
            </a:r>
            <a:endParaRPr lang="en-US" sz="2000" dirty="0">
              <a:solidFill>
                <a:prstClr val="black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Depletion: </a:t>
            </a:r>
            <a:r>
              <a:rPr lang="en-US" sz="2000" baseline="30000" dirty="0" smtClean="0">
                <a:solidFill>
                  <a:prstClr val="black"/>
                </a:solidFill>
              </a:rPr>
              <a:t>13</a:t>
            </a:r>
            <a:r>
              <a:rPr lang="en-US" sz="2000" dirty="0" smtClean="0">
                <a:solidFill>
                  <a:prstClr val="black"/>
                </a:solidFill>
              </a:rPr>
              <a:t>C depletion=1,000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400" baseline="30000" dirty="0" smtClean="0"/>
              <a:t>13</a:t>
            </a:r>
            <a:r>
              <a:rPr lang="en-US" sz="2400" dirty="0" smtClean="0"/>
              <a:t>C(</a:t>
            </a:r>
            <a:r>
              <a:rPr lang="en-US" sz="2400" dirty="0" err="1" smtClean="0">
                <a:latin typeface="Symbol" panose="05050102010706020507" pitchFamily="18" charset="2"/>
              </a:rPr>
              <a:t>g</a:t>
            </a:r>
            <a:r>
              <a:rPr lang="en-US" sz="2400" dirty="0" err="1" smtClean="0"/>
              <a:t>,n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Background</a:t>
            </a:r>
          </a:p>
          <a:p>
            <a:pPr marL="400050">
              <a:buFont typeface="Wingdings" panose="05000000000000000000" pitchFamily="2" charset="2"/>
              <a:buChar char="Ø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r>
              <a:rPr lang="en-US" sz="2000" dirty="0" smtClean="0">
                <a:solidFill>
                  <a:prstClr val="black"/>
                </a:solidFill>
              </a:rPr>
              <a:t>For comparison, </a:t>
            </a:r>
            <a:r>
              <a:rPr lang="en-US" sz="2000" baseline="30000" dirty="0" smtClean="0">
                <a:solidFill>
                  <a:prstClr val="black"/>
                </a:solidFill>
              </a:rPr>
              <a:t>17</a:t>
            </a:r>
            <a:r>
              <a:rPr lang="en-US" sz="2000" dirty="0" smtClean="0">
                <a:solidFill>
                  <a:prstClr val="black"/>
                </a:solidFill>
              </a:rPr>
              <a:t>O(</a:t>
            </a:r>
            <a:r>
              <a:rPr lang="en-US" sz="2000" dirty="0" err="1" smtClean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en-US" sz="2000" dirty="0" err="1" smtClean="0">
                <a:solidFill>
                  <a:prstClr val="black"/>
                </a:solidFill>
              </a:rPr>
              <a:t>,n</a:t>
            </a:r>
            <a:r>
              <a:rPr lang="en-US" sz="2000" dirty="0" smtClean="0">
                <a:solidFill>
                  <a:prstClr val="black"/>
                </a:solidFill>
              </a:rPr>
              <a:t>)</a:t>
            </a:r>
            <a:r>
              <a:rPr lang="en-US" sz="2000" baseline="30000" dirty="0" smtClean="0">
                <a:solidFill>
                  <a:prstClr val="black"/>
                </a:solidFill>
              </a:rPr>
              <a:t>16</a:t>
            </a:r>
            <a:r>
              <a:rPr lang="en-US" sz="2000" dirty="0" smtClean="0">
                <a:solidFill>
                  <a:prstClr val="black"/>
                </a:solidFill>
              </a:rPr>
              <a:t>O</a:t>
            </a: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400050"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4000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,2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 Background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86" y="3989839"/>
            <a:ext cx="33147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2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Water Superheated Liquid?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>
                <a:solidFill>
                  <a:srgbClr val="000229"/>
                </a:solidFill>
                <a:latin typeface="Century Gothic"/>
                <a:cs typeface="Century Gothic"/>
              </a:rPr>
              <a:t>E</a:t>
            </a:r>
            <a:r>
              <a:rPr lang="en-US" sz="2400" dirty="0" smtClean="0">
                <a:solidFill>
                  <a:srgbClr val="000229"/>
                </a:solidFill>
                <a:latin typeface="Century Gothic"/>
                <a:cs typeface="Century Gothic"/>
              </a:rPr>
              <a:t>tching of glass vessel by superheated H</a:t>
            </a:r>
            <a:r>
              <a:rPr lang="en-US" sz="2400" baseline="-25000" dirty="0" smtClean="0">
                <a:solidFill>
                  <a:srgbClr val="000229"/>
                </a:solidFill>
                <a:latin typeface="Century Gothic"/>
                <a:cs typeface="Century Gothic"/>
              </a:rPr>
              <a:t>2</a:t>
            </a:r>
            <a:r>
              <a:rPr lang="en-US" sz="2400" dirty="0" smtClean="0">
                <a:solidFill>
                  <a:srgbClr val="000229"/>
                </a:solidFill>
                <a:latin typeface="Century Gothic"/>
                <a:cs typeface="Century Gothic"/>
              </a:rPr>
              <a:t>O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/>
              <a:t>T = 250˚C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/>
              <a:t>P = 75 atm</a:t>
            </a:r>
            <a:endParaRPr lang="en-US" sz="20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/>
              <a:t>Background from </a:t>
            </a:r>
            <a:r>
              <a:rPr lang="en-US" sz="2400" dirty="0"/>
              <a:t>s</a:t>
            </a:r>
            <a:r>
              <a:rPr lang="en-US" sz="2400" dirty="0" smtClean="0">
                <a:cs typeface="Symbol" charset="2"/>
              </a:rPr>
              <a:t>econdary neutron</a:t>
            </a:r>
            <a:r>
              <a:rPr lang="en-US" sz="2400" dirty="0" smtClean="0"/>
              <a:t>–</a:t>
            </a:r>
            <a:r>
              <a:rPr lang="en-US" sz="2400" dirty="0" smtClean="0">
                <a:cs typeface="Symbol" charset="2"/>
              </a:rPr>
              <a:t>nucleus </a:t>
            </a:r>
            <a:r>
              <a:rPr lang="en-US" sz="2400" dirty="0">
                <a:cs typeface="Symbol" charset="2"/>
              </a:rPr>
              <a:t>elastic </a:t>
            </a:r>
            <a:r>
              <a:rPr lang="en-US" sz="2400" dirty="0" smtClean="0">
                <a:cs typeface="Symbol" charset="2"/>
              </a:rPr>
              <a:t>scattering by neutrons from </a:t>
            </a:r>
            <a:r>
              <a:rPr lang="en-US" sz="2400" dirty="0" smtClean="0">
                <a:solidFill>
                  <a:prstClr val="black"/>
                </a:solidFill>
              </a:rPr>
              <a:t>d</a:t>
            </a:r>
            <a:r>
              <a:rPr lang="en-US" sz="2400" dirty="0" smtClean="0"/>
              <a:t>(</a:t>
            </a:r>
            <a:r>
              <a:rPr lang="en-US" sz="2400" dirty="0" err="1" smtClean="0">
                <a:latin typeface="Symbol" panose="05050102010706020507" pitchFamily="18" charset="2"/>
              </a:rPr>
              <a:t>g</a:t>
            </a:r>
            <a:r>
              <a:rPr lang="en-US" sz="2400" dirty="0" err="1" smtClean="0"/>
              <a:t>,n</a:t>
            </a:r>
            <a:r>
              <a:rPr lang="en-US" sz="2400" dirty="0" smtClean="0"/>
              <a:t>)p</a:t>
            </a:r>
            <a:endParaRPr lang="en-US" sz="24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7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HeBurning_sequen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009" y="752415"/>
            <a:ext cx="7077471" cy="58780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5752996"/>
            <a:ext cx="2359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Rolfs and Rodney, 1988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53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564" y="798327"/>
            <a:ext cx="3741420" cy="1569720"/>
          </a:xfrm>
          <a:prstGeom prst="rect">
            <a:avLst/>
          </a:prstGeom>
        </p:spPr>
      </p:pic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0" y="1020952"/>
            <a:ext cx="9034984" cy="5837047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Helium Reactions:</a:t>
            </a: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↔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8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Be </a:t>
            </a:r>
          </a:p>
          <a:p>
            <a:pPr marL="457200" lvl="1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(Q = -0.092 MeV, </a:t>
            </a:r>
            <a:r>
              <a:rPr lang="en-US" sz="2400" dirty="0" smtClean="0"/>
              <a:t>T</a:t>
            </a:r>
            <a:r>
              <a:rPr lang="en-US" sz="2400" baseline="-25000" dirty="0" smtClean="0"/>
              <a:t>½ </a:t>
            </a:r>
            <a:r>
              <a:rPr lang="en-US" sz="2400" dirty="0">
                <a:latin typeface="Calibri"/>
              </a:rPr>
              <a:t>≈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10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-16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s)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 startAt="2"/>
            </a:pPr>
            <a:r>
              <a:rPr lang="en-US" sz="2400" dirty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8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Be 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(Q =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+7.367 MeV, Hoyle State = 7.654 MeV)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 startAt="2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16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O 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(Q = +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7.162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MeV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)</a:t>
            </a:r>
            <a:endParaRPr lang="en-US" sz="2400" dirty="0" smtClean="0">
              <a:solidFill>
                <a:srgbClr val="000229"/>
              </a:solidFill>
              <a:latin typeface="Symbol" panose="05050102010706020507" pitchFamily="18" charset="2"/>
              <a:cs typeface="Century Gothic"/>
            </a:endParaRPr>
          </a:p>
          <a:p>
            <a:pPr marL="457200" lvl="1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(slow, otherwise no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C remains)</a:t>
            </a:r>
            <a:endParaRPr lang="en-US" sz="2400" dirty="0" smtClean="0">
              <a:solidFill>
                <a:srgbClr val="000229"/>
              </a:solidFill>
              <a:latin typeface="Symbol" panose="05050102010706020507" pitchFamily="18" charset="2"/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 startAt="4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16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O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20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Ne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(very slow </a:t>
            </a:r>
            <a:r>
              <a:rPr lang="en-US" sz="2400" dirty="0" smtClean="0"/>
              <a:t>–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due to parity conservation)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 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burns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at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very small cross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section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s </a:t>
            </a:r>
            <a:r>
              <a:rPr lang="en-US" sz="2400" dirty="0" smtClean="0">
                <a:solidFill>
                  <a:srgbClr val="000229"/>
                </a:solidFill>
                <a:latin typeface="Calibri"/>
                <a:cs typeface="Century Gothic"/>
              </a:rPr>
              <a:t>≈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10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-17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barn (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10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-41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cm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2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)</a:t>
            </a:r>
          </a:p>
          <a:p>
            <a:pPr marL="0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             Currently, reaction rate error is large (±35%)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Thermonuclear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reaction rate involving two nuclei is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6"/>
            <a:ext cx="8229600" cy="83851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S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tellar </a:t>
            </a:r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Helium Burning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0067065"/>
              </p:ext>
            </p:extLst>
          </p:nvPr>
        </p:nvGraphicFramePr>
        <p:xfrm>
          <a:off x="2720975" y="5835650"/>
          <a:ext cx="5040313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447" name="Equation" r:id="rId6" imgW="2184120" imgH="507960" progId="Equation.3">
                  <p:embed/>
                </p:oleObj>
              </mc:Choice>
              <mc:Fallback>
                <p:oleObj name="Equation" r:id="rId6" imgW="218412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0975" y="5835650"/>
                        <a:ext cx="5040313" cy="885825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  <a:lumMod val="10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  <a:tileRect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ounded Rectangular Callout 6"/>
          <p:cNvSpPr/>
          <p:nvPr/>
        </p:nvSpPr>
        <p:spPr>
          <a:xfrm>
            <a:off x="93024" y="5835650"/>
            <a:ext cx="2163288" cy="885825"/>
          </a:xfrm>
          <a:prstGeom prst="wedgeRoundRectCallout">
            <a:avLst>
              <a:gd name="adj1" fmla="val 68325"/>
              <a:gd name="adj2" fmla="val -1428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prstClr val="black">
                  <a:lumMod val="85000"/>
                  <a:lumOff val="15000"/>
                </a:prstClr>
              </a:buClr>
            </a:pPr>
            <a:r>
              <a:rPr lang="en-US" dirty="0">
                <a:solidFill>
                  <a:srgbClr val="000229"/>
                </a:solidFill>
                <a:cs typeface="Century Gothic"/>
              </a:rPr>
              <a:t>Only narrow energy range </a:t>
            </a:r>
            <a:r>
              <a:rPr lang="en-US" dirty="0" smtClean="0">
                <a:solidFill>
                  <a:srgbClr val="000229"/>
                </a:solidFill>
                <a:cs typeface="Century Gothic"/>
              </a:rPr>
              <a:t>is relevant (Gamow Peak)</a:t>
            </a:r>
            <a:endParaRPr lang="en-US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550141" y="4655127"/>
            <a:ext cx="411480" cy="225632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9" name="Rounded Rectangular Callout 8"/>
          <p:cNvSpPr/>
          <p:nvPr/>
        </p:nvSpPr>
        <p:spPr>
          <a:xfrm>
            <a:off x="7017970" y="4511852"/>
            <a:ext cx="1870710" cy="630164"/>
          </a:xfrm>
          <a:prstGeom prst="wedgeRoundRectCallout">
            <a:avLst>
              <a:gd name="adj1" fmla="val -74783"/>
              <a:gd name="adj2" fmla="val -20323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prstClr val="black">
                  <a:lumMod val="85000"/>
                  <a:lumOff val="15000"/>
                </a:prstClr>
              </a:buClr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Goal &lt;±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10% </a:t>
            </a:r>
          </a:p>
        </p:txBody>
      </p:sp>
    </p:spTree>
    <p:extLst>
      <p:ext uri="{BB962C8B-B14F-4D97-AF65-F5344CB8AC3E}">
        <p14:creationId xmlns:p14="http://schemas.microsoft.com/office/powerpoint/2010/main" val="131102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O Reaction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The </a:t>
            </a:r>
            <a:r>
              <a:rPr lang="en-US" sz="2400" i="1" dirty="0" smtClean="0">
                <a:solidFill>
                  <a:srgbClr val="000229"/>
                </a:solidFill>
                <a:cs typeface="Century Gothic"/>
              </a:rPr>
              <a:t>holy grail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of nuclear astrophysics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92892" y="6258100"/>
            <a:ext cx="607621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S. Woosley, A. Heger, Phys. Rep. </a:t>
            </a:r>
            <a:r>
              <a:rPr lang="en-US" sz="2400" b="1" dirty="0"/>
              <a:t>442</a:t>
            </a:r>
            <a:r>
              <a:rPr lang="en-US" sz="2400" dirty="0"/>
              <a:t> (2007) 269</a:t>
            </a:r>
          </a:p>
        </p:txBody>
      </p:sp>
      <p:sp>
        <p:nvSpPr>
          <p:cNvPr id="22" name="TextBox 20"/>
          <p:cNvSpPr txBox="1">
            <a:spLocks noChangeArrowheads="1"/>
          </p:cNvSpPr>
          <p:nvPr/>
        </p:nvSpPr>
        <p:spPr bwMode="auto">
          <a:xfrm>
            <a:off x="2256693" y="1973468"/>
            <a:ext cx="187569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Affects the synthesis of most of the elements of the periodic table</a:t>
            </a:r>
          </a:p>
        </p:txBody>
      </p:sp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2256693" y="3670012"/>
            <a:ext cx="19137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Sets the </a:t>
            </a:r>
            <a:r>
              <a:rPr lang="en-US" sz="1600" dirty="0" smtClean="0">
                <a:ea typeface="MS PGothic" pitchFamily="34" charset="-128"/>
              </a:rPr>
              <a:t>N(</a:t>
            </a:r>
            <a:r>
              <a:rPr lang="en-US" sz="1600" baseline="30000" dirty="0" smtClean="0">
                <a:ea typeface="MS PGothic" pitchFamily="34" charset="-128"/>
              </a:rPr>
              <a:t>12</a:t>
            </a:r>
            <a:r>
              <a:rPr lang="en-US" sz="1600" dirty="0" smtClean="0">
                <a:ea typeface="MS PGothic" pitchFamily="34" charset="-128"/>
              </a:rPr>
              <a:t>C)/N(</a:t>
            </a:r>
            <a:r>
              <a:rPr lang="en-US" sz="1600" baseline="30000" dirty="0" smtClean="0">
                <a:ea typeface="MS PGothic" pitchFamily="34" charset="-128"/>
              </a:rPr>
              <a:t>16</a:t>
            </a:r>
            <a:r>
              <a:rPr lang="en-US" sz="1600" dirty="0" smtClean="0">
                <a:ea typeface="MS PGothic" pitchFamily="34" charset="-128"/>
              </a:rPr>
              <a:t>O) (</a:t>
            </a:r>
            <a:r>
              <a:rPr lang="en-US" sz="1600" dirty="0" smtClean="0">
                <a:latin typeface="Calibri"/>
                <a:ea typeface="MS PGothic" pitchFamily="34" charset="-128"/>
              </a:rPr>
              <a:t>≈</a:t>
            </a:r>
            <a:r>
              <a:rPr lang="en-US" sz="1600" dirty="0" smtClean="0">
                <a:ea typeface="MS PGothic" pitchFamily="34" charset="-128"/>
              </a:rPr>
              <a:t>0.4) ratio </a:t>
            </a:r>
            <a:r>
              <a:rPr lang="en-US" sz="1600" dirty="0">
                <a:ea typeface="MS PGothic" pitchFamily="34" charset="-128"/>
              </a:rPr>
              <a:t>in the universe</a:t>
            </a:r>
          </a:p>
        </p:txBody>
      </p:sp>
      <p:pic>
        <p:nvPicPr>
          <p:cNvPr id="25" name="Picture 18" descr="sn1987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851" y="4879180"/>
            <a:ext cx="15240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17"/>
          <p:cNvSpPr txBox="1">
            <a:spLocks noChangeArrowheads="1"/>
          </p:cNvSpPr>
          <p:nvPr/>
        </p:nvSpPr>
        <p:spPr bwMode="auto">
          <a:xfrm>
            <a:off x="2256693" y="4813568"/>
            <a:ext cx="208967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Determines the minimum mass a star requires to become a supernova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538663" y="1600200"/>
            <a:ext cx="4567237" cy="4224338"/>
            <a:chOff x="4538663" y="1600200"/>
            <a:chExt cx="4567237" cy="4224338"/>
          </a:xfrm>
        </p:grpSpPr>
        <p:graphicFrame>
          <p:nvGraphicFramePr>
            <p:cNvPr id="30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97548118"/>
                </p:ext>
              </p:extLst>
            </p:nvPr>
          </p:nvGraphicFramePr>
          <p:xfrm>
            <a:off x="4538663" y="1600200"/>
            <a:ext cx="4567237" cy="3886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0664" name="Photo Editor Photo" r:id="rId6" imgW="10390476" imgH="6335009" progId="MSPhotoEd.3">
                    <p:embed/>
                  </p:oleObj>
                </mc:Choice>
                <mc:Fallback>
                  <p:oleObj name="Photo Editor Photo" r:id="rId6" imgW="10390476" imgH="6335009" progId="MSPhotoEd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38663" y="1600200"/>
                          <a:ext cx="4567237" cy="3886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9236898"/>
                </p:ext>
              </p:extLst>
            </p:nvPr>
          </p:nvGraphicFramePr>
          <p:xfrm>
            <a:off x="4572000" y="5475288"/>
            <a:ext cx="449580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0665" name="Photo Editor Photo" r:id="rId8" imgW="10390476" imgH="714286" progId="MSPhotoEd.3">
                    <p:embed/>
                  </p:oleObj>
                </mc:Choice>
                <mc:Fallback>
                  <p:oleObj name="Photo Editor Photo" r:id="rId8" imgW="10390476" imgH="714286" progId="MSPhotoEd.3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000" y="5475288"/>
                          <a:ext cx="4495800" cy="349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5" name="Picture 22" descr="periodic-table.gi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6763" y="1956169"/>
            <a:ext cx="1589088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C:\Documents and Settings\Claudio\My Documents\presentation\DNA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1851" y="3376962"/>
            <a:ext cx="152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1" y="2211927"/>
            <a:ext cx="3314698" cy="22478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710473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Gamow Peak (Window)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0" y="1180263"/>
            <a:ext cx="8864929" cy="5677736"/>
          </a:xfrm>
        </p:spPr>
        <p:txBody>
          <a:bodyPr>
            <a:noAutofit/>
          </a:bodyPr>
          <a:lstStyle/>
          <a:p>
            <a:r>
              <a:rPr lang="en-US" sz="2400" dirty="0" smtClean="0"/>
              <a:t>Narrow energy range where thermonuclear reactions </a:t>
            </a:r>
            <a:r>
              <a:rPr lang="en-US" sz="2400" dirty="0"/>
              <a:t>is most likely to </a:t>
            </a:r>
            <a:r>
              <a:rPr lang="en-US" sz="2400" dirty="0" smtClean="0"/>
              <a:t>occur in stellar plasma is a product of two distributions:</a:t>
            </a:r>
          </a:p>
          <a:p>
            <a:pPr marL="971550" lvl="1" indent="-514350">
              <a:buFont typeface="+mj-lt"/>
              <a:buAutoNum type="romanUcPeriod"/>
            </a:pPr>
            <a:endParaRPr lang="en-US" sz="1800" dirty="0" smtClean="0"/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smtClean="0"/>
              <a:t>Maxwell-Boltzmann energy distribution with e</a:t>
            </a:r>
            <a:r>
              <a:rPr lang="en-US" sz="1800" baseline="30000" dirty="0" smtClean="0"/>
              <a:t>-E/</a:t>
            </a:r>
            <a:r>
              <a:rPr lang="en-US" sz="1800" baseline="30000" dirty="0" err="1" smtClean="0"/>
              <a:t>k</a:t>
            </a:r>
            <a:r>
              <a:rPr lang="en-US" sz="1800" baseline="10000" dirty="0" err="1" smtClean="0"/>
              <a:t>B</a:t>
            </a:r>
            <a:r>
              <a:rPr lang="en-US" sz="1800" baseline="30000" dirty="0" err="1" smtClean="0"/>
              <a:t>T</a:t>
            </a:r>
            <a:endParaRPr lang="en-US" sz="1800" baseline="30000" dirty="0" smtClean="0"/>
          </a:p>
          <a:p>
            <a:pPr marL="971550" lvl="1" indent="-514350">
              <a:buFont typeface="+mj-lt"/>
              <a:buAutoNum type="romanUcPeriod"/>
            </a:pPr>
            <a:endParaRPr lang="en-US" sz="1800" baseline="30000" dirty="0" smtClean="0"/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smtClean="0"/>
              <a:t>Penetration through Coulomb barrier with e</a:t>
            </a:r>
            <a:r>
              <a:rPr lang="en-US" sz="1800" baseline="30000" dirty="0" smtClean="0"/>
              <a:t>-b/E</a:t>
            </a:r>
            <a:r>
              <a:rPr lang="en-US" sz="1800" baseline="60000" dirty="0" smtClean="0"/>
              <a:t>½</a:t>
            </a:r>
            <a:endParaRPr lang="en-US" sz="2800" baseline="60000" dirty="0" smtClean="0"/>
          </a:p>
          <a:p>
            <a:pPr marL="57150" indent="0">
              <a:buNone/>
            </a:pPr>
            <a:endParaRPr lang="en-US" sz="2400" dirty="0" smtClean="0"/>
          </a:p>
          <a:p>
            <a:pPr marL="57150" indent="0">
              <a:buNone/>
            </a:pPr>
            <a:endParaRPr lang="en-US" sz="2400" dirty="0" smtClean="0"/>
          </a:p>
          <a:p>
            <a:pPr marL="400050">
              <a:buFont typeface="Arial" panose="020B0604020202020204" pitchFamily="34" charset="0"/>
              <a:buChar char="•"/>
            </a:pPr>
            <a:r>
              <a:rPr lang="en-US" sz="2400" dirty="0" smtClean="0"/>
              <a:t>For </a:t>
            </a:r>
            <a:r>
              <a:rPr lang="en-US" sz="2400" dirty="0" smtClean="0">
                <a:latin typeface="Symbol" panose="05050102010706020507" pitchFamily="18" charset="2"/>
              </a:rPr>
              <a:t>a</a:t>
            </a:r>
            <a:r>
              <a:rPr lang="en-US" sz="2400" dirty="0" smtClean="0"/>
              <a:t> + 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C, and stellar T=200</a:t>
            </a:r>
            <a:r>
              <a:rPr lang="en-US" sz="2400" dirty="0">
                <a:latin typeface="Times" pitchFamily="18" charset="0"/>
                <a:cs typeface="Arial" panose="020B0604020202020204" pitchFamily="34" charset="0"/>
              </a:rPr>
              <a:t> </a:t>
            </a:r>
            <a:r>
              <a:rPr lang="en-US" sz="2400" dirty="0" smtClean="0"/>
              <a:t>10</a:t>
            </a:r>
            <a:r>
              <a:rPr lang="en-US" sz="2400" baseline="30000" dirty="0" smtClean="0"/>
              <a:t>6</a:t>
            </a:r>
            <a:r>
              <a:rPr lang="en-US" sz="2400" dirty="0" smtClean="0"/>
              <a:t> K:</a:t>
            </a:r>
            <a:endParaRPr lang="en-US" sz="1800" b="1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en-US" sz="1800" b="1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b="1" dirty="0" smtClean="0"/>
              <a:t>Gamow Peak, E</a:t>
            </a:r>
            <a:r>
              <a:rPr lang="en-US" sz="1800" b="1" baseline="-25000" dirty="0" smtClean="0"/>
              <a:t>0</a:t>
            </a:r>
            <a:r>
              <a:rPr lang="en-US" sz="1800" b="1" dirty="0" smtClean="0"/>
              <a:t> </a:t>
            </a:r>
            <a:r>
              <a:rPr lang="en-US" sz="1800" b="1" dirty="0" smtClean="0">
                <a:latin typeface="Calibri"/>
              </a:rPr>
              <a:t>≈</a:t>
            </a:r>
            <a:r>
              <a:rPr lang="en-US" sz="1800" b="1" dirty="0" smtClean="0"/>
              <a:t> 300 keV,  Width </a:t>
            </a:r>
            <a:r>
              <a:rPr lang="en-US" sz="1800" b="1" dirty="0" smtClean="0">
                <a:latin typeface="Calibri"/>
              </a:rPr>
              <a:t>≈</a:t>
            </a:r>
            <a:r>
              <a:rPr lang="en-US" sz="1800" b="1" dirty="0" smtClean="0"/>
              <a:t> 50 keV</a:t>
            </a:r>
          </a:p>
          <a:p>
            <a:pPr marL="457200" lvl="1" indent="0">
              <a:buNone/>
            </a:pPr>
            <a:r>
              <a:rPr lang="en-US" sz="1800" b="1" dirty="0" smtClean="0"/>
              <a:t>(in Center-of-Mass (CM) of </a:t>
            </a:r>
            <a:r>
              <a:rPr lang="en-US" sz="1800" b="1" dirty="0">
                <a:latin typeface="Symbol" panose="05050102010706020507" pitchFamily="18" charset="2"/>
              </a:rPr>
              <a:t>a</a:t>
            </a:r>
            <a:r>
              <a:rPr lang="en-US" sz="1800" b="1" dirty="0"/>
              <a:t> + </a:t>
            </a:r>
            <a:r>
              <a:rPr lang="en-US" sz="1800" b="1" baseline="30000" dirty="0"/>
              <a:t>12</a:t>
            </a:r>
            <a:r>
              <a:rPr lang="en-US" sz="1800" b="1" dirty="0"/>
              <a:t>C </a:t>
            </a:r>
            <a:r>
              <a:rPr lang="en-US" sz="1800" b="1" dirty="0" smtClean="0"/>
              <a:t> system)</a:t>
            </a:r>
          </a:p>
          <a:p>
            <a:pPr marL="457200" lvl="1" indent="0">
              <a:buNone/>
            </a:pPr>
            <a:endParaRPr lang="en-US" sz="1800" b="1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 smtClean="0"/>
              <a:t>Maximum </a:t>
            </a:r>
            <a:r>
              <a:rPr lang="en-US" sz="1800" dirty="0"/>
              <a:t>of </a:t>
            </a:r>
            <a:r>
              <a:rPr lang="en-US" sz="1800" dirty="0" smtClean="0"/>
              <a:t>Maxwell–Boltzmann</a:t>
            </a:r>
          </a:p>
          <a:p>
            <a:pPr marL="457200" lvl="1" indent="0">
              <a:buNone/>
            </a:pPr>
            <a:r>
              <a:rPr lang="en-US" sz="1800" dirty="0" smtClean="0"/>
              <a:t>energy distribution, </a:t>
            </a:r>
            <a:r>
              <a:rPr lang="en-US" sz="1800" dirty="0" err="1" smtClean="0"/>
              <a:t>k</a:t>
            </a:r>
            <a:r>
              <a:rPr lang="en-US" sz="1800" baseline="-25000" dirty="0" err="1" smtClean="0"/>
              <a:t>B</a:t>
            </a:r>
            <a:r>
              <a:rPr lang="en-US" sz="1800" dirty="0" err="1" smtClean="0"/>
              <a:t>T</a:t>
            </a:r>
            <a:r>
              <a:rPr lang="en-US" sz="1800" dirty="0" smtClean="0"/>
              <a:t> = 17 keV</a:t>
            </a:r>
            <a:endParaRPr lang="en-US" sz="18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719" y="4459826"/>
            <a:ext cx="3314700" cy="224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8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8161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+</a:t>
            </a:r>
            <a:r>
              <a:rPr lang="en-US" sz="4000" cap="small" baseline="30000" dirty="0" smtClean="0">
                <a:solidFill>
                  <a:srgbClr val="2F4D8E"/>
                </a:solidFill>
                <a:latin typeface="Minion Pro"/>
                <a:cs typeface="Minion Pro"/>
              </a:rPr>
              <a:t>12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 Reaction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094" y="1362992"/>
            <a:ext cx="4350278" cy="5081125"/>
          </a:xfrm>
        </p:spPr>
      </p:pic>
      <p:sp>
        <p:nvSpPr>
          <p:cNvPr id="8" name="Rectangle 7"/>
          <p:cNvSpPr/>
          <p:nvPr/>
        </p:nvSpPr>
        <p:spPr bwMode="auto">
          <a:xfrm>
            <a:off x="4663094" y="4240479"/>
            <a:ext cx="3792137" cy="152400"/>
          </a:xfrm>
          <a:prstGeom prst="rect">
            <a:avLst/>
          </a:prstGeom>
          <a:solidFill>
            <a:srgbClr val="92D050">
              <a:alpha val="4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92D05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950027"/>
            <a:ext cx="4572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2" indent="-400050">
              <a:buFont typeface="Wingdings" panose="05000000000000000000" pitchFamily="2" charset="2"/>
              <a:buChar char="Ø"/>
            </a:pPr>
            <a:r>
              <a:rPr lang="en-US" sz="2400" dirty="0">
                <a:latin typeface="Symbol" panose="05050102010706020507" pitchFamily="18" charset="2"/>
              </a:rPr>
              <a:t>a</a:t>
            </a:r>
            <a:r>
              <a:rPr lang="en-US" sz="2400" dirty="0"/>
              <a:t> (</a:t>
            </a:r>
            <a:r>
              <a:rPr lang="en-US" sz="2400" dirty="0" err="1"/>
              <a:t>J</a:t>
            </a:r>
            <a:r>
              <a:rPr lang="en-US" sz="2400" baseline="30000" dirty="0" err="1">
                <a:latin typeface="Symbol" panose="05050102010706020507" pitchFamily="18" charset="2"/>
              </a:rPr>
              <a:t>p</a:t>
            </a:r>
            <a:r>
              <a:rPr lang="en-US" sz="2400" dirty="0"/>
              <a:t>=0</a:t>
            </a:r>
            <a:r>
              <a:rPr lang="en-US" sz="2400" baseline="30000" dirty="0"/>
              <a:t>+</a:t>
            </a:r>
            <a:r>
              <a:rPr lang="en-US" sz="2400" dirty="0"/>
              <a:t>) </a:t>
            </a:r>
            <a:r>
              <a:rPr lang="en-US" sz="2400" dirty="0" smtClean="0"/>
              <a:t>+ 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</a:t>
            </a:r>
            <a:r>
              <a:rPr lang="en-US" sz="2400" dirty="0"/>
              <a:t> (</a:t>
            </a:r>
            <a:r>
              <a:rPr lang="en-US" sz="2400" dirty="0" err="1"/>
              <a:t>J</a:t>
            </a:r>
            <a:r>
              <a:rPr lang="en-US" sz="2400" baseline="30000" dirty="0" err="1">
                <a:latin typeface="Symbol" panose="05050102010706020507" pitchFamily="18" charset="2"/>
              </a:rPr>
              <a:t>p</a:t>
            </a:r>
            <a:r>
              <a:rPr lang="en-US" sz="2400" dirty="0"/>
              <a:t>=0</a:t>
            </a:r>
            <a:r>
              <a:rPr lang="en-US" sz="2400" baseline="30000" dirty="0"/>
              <a:t>+</a:t>
            </a:r>
            <a:r>
              <a:rPr lang="en-US" sz="2400" dirty="0"/>
              <a:t>)</a:t>
            </a:r>
            <a:r>
              <a:rPr lang="en-US" sz="2400" dirty="0" smtClean="0"/>
              <a:t> cross section,</a:t>
            </a:r>
            <a:r>
              <a:rPr lang="en-US" sz="2400" baseline="30000" dirty="0" smtClean="0">
                <a:latin typeface="Symbol" panose="05050102010706020507" pitchFamily="18" charset="2"/>
              </a:rPr>
              <a:t> </a:t>
            </a:r>
            <a:r>
              <a:rPr lang="en-US" sz="2400" dirty="0" smtClean="0">
                <a:latin typeface="Symbol" panose="05050102010706020507" pitchFamily="18" charset="2"/>
              </a:rPr>
              <a:t>s</a:t>
            </a:r>
            <a:r>
              <a:rPr lang="en-US" sz="2400" dirty="0" smtClean="0"/>
              <a:t>(E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), </a:t>
            </a:r>
            <a:r>
              <a:rPr lang="en-US" sz="2400" dirty="0"/>
              <a:t>is </a:t>
            </a:r>
            <a:r>
              <a:rPr lang="en-US" sz="2400" dirty="0" smtClean="0"/>
              <a:t>dominated by </a:t>
            </a:r>
            <a:r>
              <a:rPr lang="en-US" sz="2400" i="1" dirty="0" smtClean="0"/>
              <a:t>p</a:t>
            </a:r>
            <a:r>
              <a:rPr lang="en-US" sz="2400" dirty="0" smtClean="0"/>
              <a:t>–wave </a:t>
            </a:r>
            <a:r>
              <a:rPr lang="en-US" sz="2400" dirty="0"/>
              <a:t>(E1) and </a:t>
            </a:r>
            <a:r>
              <a:rPr lang="en-US" sz="2400" i="1" dirty="0" smtClean="0"/>
              <a:t>d</a:t>
            </a:r>
            <a:r>
              <a:rPr lang="en-US" sz="2400" dirty="0" smtClean="0"/>
              <a:t>–wave </a:t>
            </a:r>
            <a:r>
              <a:rPr lang="en-US" sz="2400" dirty="0"/>
              <a:t>(E2) </a:t>
            </a:r>
            <a:r>
              <a:rPr lang="en-US" sz="2400" dirty="0" smtClean="0"/>
              <a:t>radiative capture to </a:t>
            </a:r>
            <a:r>
              <a:rPr lang="en-US" sz="2400" baseline="30000" dirty="0" smtClean="0"/>
              <a:t>16</a:t>
            </a:r>
            <a:r>
              <a:rPr lang="en-US" sz="2400" dirty="0" smtClean="0"/>
              <a:t>O </a:t>
            </a:r>
            <a:r>
              <a:rPr lang="en-US" sz="2400" dirty="0"/>
              <a:t>ground state (</a:t>
            </a:r>
            <a:r>
              <a:rPr lang="en-US" sz="2400" dirty="0" err="1"/>
              <a:t>J</a:t>
            </a:r>
            <a:r>
              <a:rPr lang="en-US" sz="2400" baseline="30000" dirty="0" err="1">
                <a:latin typeface="Symbol" panose="05050102010706020507" pitchFamily="18" charset="2"/>
              </a:rPr>
              <a:t>p</a:t>
            </a:r>
            <a:r>
              <a:rPr lang="en-US" sz="2400" dirty="0"/>
              <a:t>=0</a:t>
            </a:r>
            <a:r>
              <a:rPr lang="en-US" sz="2400" baseline="30000" dirty="0"/>
              <a:t>+</a:t>
            </a:r>
            <a:r>
              <a:rPr lang="en-US" sz="2400" dirty="0"/>
              <a:t>) 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400" dirty="0" smtClean="0"/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400" dirty="0" smtClean="0"/>
              <a:t>Two </a:t>
            </a:r>
            <a:r>
              <a:rPr lang="en-US" sz="2400" dirty="0"/>
              <a:t>bound states, at 6.92 </a:t>
            </a:r>
            <a:r>
              <a:rPr lang="en-US" sz="2400" dirty="0" smtClean="0"/>
              <a:t>MeV (</a:t>
            </a:r>
            <a:r>
              <a:rPr lang="en-US" sz="2400" dirty="0" err="1" smtClean="0"/>
              <a:t>J</a:t>
            </a:r>
            <a:r>
              <a:rPr lang="en-US" sz="2400" baseline="30000" dirty="0" err="1" smtClean="0">
                <a:latin typeface="Symbol" panose="05050102010706020507" pitchFamily="18" charset="2"/>
              </a:rPr>
              <a:t>p</a:t>
            </a:r>
            <a:r>
              <a:rPr lang="en-US" sz="2400" dirty="0" smtClean="0"/>
              <a:t>=2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) and </a:t>
            </a:r>
            <a:r>
              <a:rPr lang="en-US" sz="2400" dirty="0"/>
              <a:t>7.12 MeV </a:t>
            </a:r>
            <a:r>
              <a:rPr lang="en-US" sz="2400" dirty="0" smtClean="0"/>
              <a:t>(</a:t>
            </a:r>
            <a:r>
              <a:rPr lang="en-US" sz="2400" dirty="0" err="1" smtClean="0"/>
              <a:t>J</a:t>
            </a:r>
            <a:r>
              <a:rPr lang="en-US" sz="2400" baseline="30000" dirty="0" err="1" smtClean="0">
                <a:latin typeface="Symbol" panose="05050102010706020507" pitchFamily="18" charset="2"/>
              </a:rPr>
              <a:t>p</a:t>
            </a:r>
            <a:r>
              <a:rPr lang="en-US" sz="2400" dirty="0" smtClean="0"/>
              <a:t>=1</a:t>
            </a:r>
            <a:r>
              <a:rPr lang="en-US" sz="2400" baseline="30000" dirty="0" smtClean="0"/>
              <a:t>–</a:t>
            </a:r>
            <a:r>
              <a:rPr lang="en-US" sz="2400" dirty="0" smtClean="0"/>
              <a:t>), with sub</a:t>
            </a:r>
            <a:r>
              <a:rPr lang="en-US" sz="2400" dirty="0"/>
              <a:t>–</a:t>
            </a:r>
            <a:r>
              <a:rPr lang="en-US" sz="2400" dirty="0" smtClean="0"/>
              <a:t>threshold </a:t>
            </a:r>
            <a:r>
              <a:rPr lang="en-US" sz="2400" dirty="0"/>
              <a:t>resonances at </a:t>
            </a:r>
            <a:r>
              <a:rPr lang="en-US" sz="2400" dirty="0" smtClean="0"/>
              <a:t>E</a:t>
            </a:r>
            <a:r>
              <a:rPr lang="en-US" sz="2400" baseline="-25000" dirty="0" smtClean="0"/>
              <a:t>R</a:t>
            </a:r>
            <a:r>
              <a:rPr lang="en-US" sz="2400" dirty="0" smtClean="0"/>
              <a:t>=-0.245 and -0.045 </a:t>
            </a:r>
            <a:r>
              <a:rPr lang="en-US" sz="2400" dirty="0"/>
              <a:t>M</a:t>
            </a:r>
            <a:r>
              <a:rPr lang="en-US" sz="2400" dirty="0" smtClean="0"/>
              <a:t>eV, provide most of </a:t>
            </a:r>
            <a:r>
              <a:rPr lang="en-US" sz="2400" dirty="0">
                <a:latin typeface="Symbol" panose="05050102010706020507" pitchFamily="18" charset="2"/>
              </a:rPr>
              <a:t>s</a:t>
            </a:r>
            <a:r>
              <a:rPr lang="en-US" sz="2400" dirty="0"/>
              <a:t>(E</a:t>
            </a:r>
            <a:r>
              <a:rPr lang="en-US" sz="2400" baseline="-25000" dirty="0"/>
              <a:t>0</a:t>
            </a:r>
            <a:r>
              <a:rPr lang="en-US" sz="2400" dirty="0" smtClean="0"/>
              <a:t>) through their finite widths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400" dirty="0" smtClean="0"/>
              <a:t>Distinguish E1 and E2 by measuring </a:t>
            </a:r>
            <a:r>
              <a:rPr lang="en-US" sz="2400" dirty="0" smtClean="0">
                <a:latin typeface="Symbol" panose="05050102010706020507" pitchFamily="18" charset="2"/>
              </a:rPr>
              <a:t>g</a:t>
            </a:r>
            <a:r>
              <a:rPr lang="en-US" sz="2400" dirty="0" smtClean="0"/>
              <a:t>–angular distributions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8019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JLabPresentation_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6001</TotalTime>
  <Words>3494</Words>
  <Application>Microsoft Office PowerPoint</Application>
  <PresentationFormat>On-screen Show (4:3)</PresentationFormat>
  <Paragraphs>964</Paragraphs>
  <Slides>53</Slides>
  <Notes>53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56" baseType="lpstr">
      <vt:lpstr>2_JLabPresentation_4</vt:lpstr>
      <vt:lpstr>Equation</vt:lpstr>
      <vt:lpstr>Photo Editor Photo</vt:lpstr>
      <vt:lpstr>Measurement of 16O(g,a)12C with Bubble Chamber and Bremsstrahlung Beam at Jefferson Lab Injector</vt:lpstr>
      <vt:lpstr>PowerPoint Presentation</vt:lpstr>
      <vt:lpstr>Outline</vt:lpstr>
      <vt:lpstr>Relative Abundance of Elements by Weight</vt:lpstr>
      <vt:lpstr>Nucleosynthesis</vt:lpstr>
      <vt:lpstr>Stellar Helium Burning</vt:lpstr>
      <vt:lpstr>The 12C(a,g)16O Reaction </vt:lpstr>
      <vt:lpstr>The Gamow Peak (Window)</vt:lpstr>
      <vt:lpstr> a+12C Reaction</vt:lpstr>
      <vt:lpstr>Heroic efforts in search of 12C(a,g)16O</vt:lpstr>
      <vt:lpstr>Astrophysical S-Factor 12C(a,g)16O</vt:lpstr>
      <vt:lpstr>Time Reversal Reaction</vt:lpstr>
      <vt:lpstr>PowerPoint Presentation</vt:lpstr>
      <vt:lpstr>New Approach: Reversal Reaction + Bubble Chamber</vt:lpstr>
      <vt:lpstr>The Bubble Chamber</vt:lpstr>
      <vt:lpstr>Bubble Growth and Quenching</vt:lpstr>
      <vt:lpstr>Acoustic Signal Discrimination</vt:lpstr>
      <vt:lpstr>Bubble Chamber Principle</vt:lpstr>
      <vt:lpstr>Efficiency Curve</vt:lpstr>
      <vt:lpstr>Bubble Chamber at HIGS</vt:lpstr>
      <vt:lpstr>Measuring 19F(g,a)15N at HIGS</vt:lpstr>
      <vt:lpstr>PowerPoint Presentation</vt:lpstr>
      <vt:lpstr>Bremsstrahlung Background at HIGS</vt:lpstr>
      <vt:lpstr>N2O (Laughing Gas) Bubble Chamber</vt:lpstr>
      <vt:lpstr>Experimental Setup at JLab Injector</vt:lpstr>
      <vt:lpstr>PowerPoint Presentation</vt:lpstr>
      <vt:lpstr>PowerPoint Presentation</vt:lpstr>
      <vt:lpstr>Beamline</vt:lpstr>
      <vt:lpstr>Schematics</vt:lpstr>
      <vt:lpstr>Measuring Absolute Beam Energy</vt:lpstr>
      <vt:lpstr>PowerPoint Presentation</vt:lpstr>
      <vt:lpstr>Bremsstrahlung Beam</vt:lpstr>
      <vt:lpstr>GEANT4 Simulation</vt:lpstr>
      <vt:lpstr>Penfold-Leiss Cross Section Unfolding</vt:lpstr>
      <vt:lpstr>Statistical Error Propagation</vt:lpstr>
      <vt:lpstr>PowerPoint Presentation</vt:lpstr>
      <vt:lpstr>Results</vt:lpstr>
      <vt:lpstr>Systematic Error Propagation</vt:lpstr>
      <vt:lpstr>PowerPoint Presentation</vt:lpstr>
      <vt:lpstr>PowerPoint Presentation</vt:lpstr>
      <vt:lpstr>Systematic Error Propagation</vt:lpstr>
      <vt:lpstr>Other Systematic Errors</vt:lpstr>
      <vt:lpstr>PowerPoint Presentation</vt:lpstr>
      <vt:lpstr>JLab Projected 12C(a,g)16O S-Factor </vt:lpstr>
      <vt:lpstr>Backgrounds</vt:lpstr>
      <vt:lpstr>PowerPoint Presentation</vt:lpstr>
      <vt:lpstr>Ion Energy Distributions </vt:lpstr>
      <vt:lpstr>Superheated Targets</vt:lpstr>
      <vt:lpstr>Summary and Outlook</vt:lpstr>
      <vt:lpstr>Backup Slides</vt:lpstr>
      <vt:lpstr>CO2 Superheated Liquid?</vt:lpstr>
      <vt:lpstr>Water Superheated Liquid?</vt:lpstr>
      <vt:lpstr>PowerPoint Presentation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suleiman</dc:creator>
  <cp:lastModifiedBy>traveluser</cp:lastModifiedBy>
  <cp:revision>832</cp:revision>
  <cp:lastPrinted>2014-01-23T21:42:17Z</cp:lastPrinted>
  <dcterms:created xsi:type="dcterms:W3CDTF">2013-11-14T19:16:36Z</dcterms:created>
  <dcterms:modified xsi:type="dcterms:W3CDTF">2014-06-03T22:04:05Z</dcterms:modified>
</cp:coreProperties>
</file>