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6" r:id="rId4"/>
    <p:sldId id="260" r:id="rId5"/>
    <p:sldId id="268" r:id="rId6"/>
    <p:sldId id="261" r:id="rId7"/>
    <p:sldId id="262" r:id="rId8"/>
    <p:sldId id="263" r:id="rId9"/>
    <p:sldId id="264" r:id="rId10"/>
    <p:sldId id="270" r:id="rId11"/>
    <p:sldId id="269" r:id="rId12"/>
    <p:sldId id="271" r:id="rId13"/>
    <p:sldId id="272" r:id="rId14"/>
    <p:sldId id="273" r:id="rId15"/>
    <p:sldId id="274" r:id="rId16"/>
    <p:sldId id="266" r:id="rId17"/>
    <p:sldId id="285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76DB-C9D8-44CA-90A5-97074DD11BE5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8D163-29C6-435B-93B1-1F85D12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88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9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8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99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33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69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06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10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46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34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E6DF-A41C-B147-968D-C6AF130BF899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083" y="1857487"/>
            <a:ext cx="4869179" cy="376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037664" y="574816"/>
            <a:ext cx="7133665" cy="1086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305555"/>
            <a:r>
              <a:rPr sz="3530" spc="-26" dirty="0" smtClean="0">
                <a:latin typeface="Rockwell"/>
                <a:cs typeface="Rockwell"/>
              </a:rPr>
              <a:t>B</a:t>
            </a:r>
            <a:r>
              <a:rPr sz="3530" spc="-31" dirty="0" smtClean="0">
                <a:latin typeface="Rockwell"/>
                <a:cs typeface="Rockwell"/>
              </a:rPr>
              <a:t>u</a:t>
            </a:r>
            <a:r>
              <a:rPr sz="3530" spc="-26" dirty="0" smtClean="0">
                <a:latin typeface="Rockwell"/>
                <a:cs typeface="Rockwell"/>
              </a:rPr>
              <a:t>bbl</a:t>
            </a:r>
            <a:r>
              <a:rPr sz="3530" spc="-22" dirty="0" smtClean="0">
                <a:latin typeface="Rockwell"/>
                <a:cs typeface="Rockwell"/>
              </a:rPr>
              <a:t>e</a:t>
            </a:r>
            <a:r>
              <a:rPr sz="3530" spc="26" dirty="0" smtClean="0">
                <a:latin typeface="Rockwell"/>
                <a:cs typeface="Rockwell"/>
              </a:rPr>
              <a:t> </a:t>
            </a:r>
            <a:r>
              <a:rPr sz="3530" spc="-22" dirty="0">
                <a:latin typeface="Rockwell"/>
                <a:cs typeface="Rockwell"/>
              </a:rPr>
              <a:t>Cha</a:t>
            </a:r>
            <a:r>
              <a:rPr sz="3530" spc="-35" dirty="0">
                <a:latin typeface="Rockwell"/>
                <a:cs typeface="Rockwell"/>
              </a:rPr>
              <a:t>mb</a:t>
            </a:r>
            <a:r>
              <a:rPr sz="3530" spc="-18" dirty="0">
                <a:latin typeface="Rockwell"/>
                <a:cs typeface="Rockwell"/>
              </a:rPr>
              <a:t>er S</a:t>
            </a:r>
            <a:r>
              <a:rPr sz="3530" spc="-31" dirty="0">
                <a:latin typeface="Rockwell"/>
                <a:cs typeface="Rockwell"/>
              </a:rPr>
              <a:t>u</a:t>
            </a:r>
            <a:r>
              <a:rPr sz="3530" spc="-26" dirty="0">
                <a:latin typeface="Rockwell"/>
                <a:cs typeface="Rockwell"/>
              </a:rPr>
              <a:t>p</a:t>
            </a:r>
            <a:r>
              <a:rPr sz="3530" spc="-22" dirty="0">
                <a:latin typeface="Rockwell"/>
                <a:cs typeface="Rockwell"/>
              </a:rPr>
              <a:t>erhea</a:t>
            </a:r>
            <a:r>
              <a:rPr sz="3530" spc="-18" dirty="0">
                <a:latin typeface="Rockwell"/>
                <a:cs typeface="Rockwell"/>
              </a:rPr>
              <a:t>t</a:t>
            </a:r>
            <a:r>
              <a:rPr sz="3530" spc="-22" dirty="0">
                <a:latin typeface="Rockwell"/>
                <a:cs typeface="Rockwell"/>
              </a:rPr>
              <a:t>ed</a:t>
            </a:r>
            <a:r>
              <a:rPr sz="3530" dirty="0">
                <a:latin typeface="Rockwell"/>
                <a:cs typeface="Rockwell"/>
              </a:rPr>
              <a:t> </a:t>
            </a:r>
            <a:r>
              <a:rPr lang="en-US" sz="3530" spc="-22" dirty="0" smtClean="0">
                <a:latin typeface="Rockwell"/>
                <a:cs typeface="Rockwell"/>
              </a:rPr>
              <a:t>Detector </a:t>
            </a:r>
            <a:r>
              <a:rPr sz="3530" spc="-22" dirty="0" smtClean="0">
                <a:latin typeface="Rockwell"/>
                <a:cs typeface="Rockwell"/>
              </a:rPr>
              <a:t>S</a:t>
            </a:r>
            <a:r>
              <a:rPr sz="3530" spc="-31" dirty="0" smtClean="0">
                <a:latin typeface="Rockwell"/>
                <a:cs typeface="Rockwell"/>
              </a:rPr>
              <a:t>y</a:t>
            </a:r>
            <a:r>
              <a:rPr sz="3530" spc="-13" dirty="0" smtClean="0">
                <a:latin typeface="Rockwell"/>
                <a:cs typeface="Rockwell"/>
              </a:rPr>
              <a:t>s</a:t>
            </a:r>
            <a:r>
              <a:rPr sz="3530" spc="-18" dirty="0" smtClean="0">
                <a:latin typeface="Rockwell"/>
                <a:cs typeface="Rockwell"/>
              </a:rPr>
              <a:t>t</a:t>
            </a:r>
            <a:r>
              <a:rPr sz="3530" spc="-26" dirty="0" smtClean="0">
                <a:latin typeface="Rockwell"/>
                <a:cs typeface="Rockwell"/>
              </a:rPr>
              <a:t>em</a:t>
            </a:r>
            <a:endParaRPr sz="353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2762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5479"/>
            <a:r>
              <a:rPr dirty="0"/>
              <a:t>Hy</a:t>
            </a:r>
            <a:r>
              <a:rPr spc="-4" dirty="0"/>
              <a:t>dr</a:t>
            </a:r>
            <a:r>
              <a:rPr dirty="0"/>
              <a:t>au</a:t>
            </a:r>
            <a:r>
              <a:rPr spc="-4" dirty="0"/>
              <a:t>li</a:t>
            </a:r>
            <a:r>
              <a:rPr dirty="0"/>
              <a:t>c</a:t>
            </a:r>
            <a:r>
              <a:rPr spc="-22" dirty="0"/>
              <a:t> </a:t>
            </a:r>
            <a:r>
              <a:rPr dirty="0"/>
              <a:t>C</a:t>
            </a:r>
            <a:r>
              <a:rPr spc="-9" dirty="0"/>
              <a:t>on</a:t>
            </a:r>
            <a:r>
              <a:rPr dirty="0"/>
              <a:t>t</a:t>
            </a:r>
            <a:r>
              <a:rPr spc="-4" dirty="0"/>
              <a:t>r</a:t>
            </a:r>
            <a:r>
              <a:rPr spc="-9" dirty="0"/>
              <a:t>o</a:t>
            </a:r>
            <a:r>
              <a:rPr dirty="0"/>
              <a:t>l Sy</a:t>
            </a:r>
            <a:r>
              <a:rPr spc="-4" dirty="0"/>
              <a:t>s</a:t>
            </a:r>
            <a:r>
              <a:rPr dirty="0"/>
              <a:t>t</a:t>
            </a:r>
            <a:r>
              <a:rPr spc="-9" dirty="0"/>
              <a:t>e</a:t>
            </a:r>
            <a:r>
              <a:rPr dirty="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407907"/>
            <a:ext cx="8068234" cy="504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452360" y="1939065"/>
            <a:ext cx="897031" cy="321609"/>
          </a:xfrm>
          <a:custGeom>
            <a:avLst/>
            <a:gdLst/>
            <a:ahLst/>
            <a:cxnLst/>
            <a:rect l="l" t="t" r="r" b="b"/>
            <a:pathLst>
              <a:path w="1016634" h="364489">
                <a:moveTo>
                  <a:pt x="1016507" y="364235"/>
                </a:moveTo>
                <a:lnTo>
                  <a:pt x="1016507" y="0"/>
                </a:lnTo>
                <a:lnTo>
                  <a:pt x="0" y="0"/>
                </a:lnTo>
                <a:lnTo>
                  <a:pt x="0" y="364235"/>
                </a:lnTo>
                <a:lnTo>
                  <a:pt x="12191" y="364235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990599" y="25907"/>
                </a:lnTo>
                <a:lnTo>
                  <a:pt x="990599" y="12191"/>
                </a:lnTo>
                <a:lnTo>
                  <a:pt x="1002791" y="25907"/>
                </a:lnTo>
                <a:lnTo>
                  <a:pt x="1002791" y="364235"/>
                </a:lnTo>
                <a:lnTo>
                  <a:pt x="1016507" y="364235"/>
                </a:lnTo>
                <a:close/>
              </a:path>
              <a:path w="1016634" h="364489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016634" h="364489">
                <a:moveTo>
                  <a:pt x="25907" y="338327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338327"/>
                </a:lnTo>
                <a:lnTo>
                  <a:pt x="25907" y="338327"/>
                </a:lnTo>
                <a:close/>
              </a:path>
              <a:path w="1016634" h="364489">
                <a:moveTo>
                  <a:pt x="1002791" y="338327"/>
                </a:moveTo>
                <a:lnTo>
                  <a:pt x="12191" y="338327"/>
                </a:lnTo>
                <a:lnTo>
                  <a:pt x="25907" y="350519"/>
                </a:lnTo>
                <a:lnTo>
                  <a:pt x="25907" y="364235"/>
                </a:lnTo>
                <a:lnTo>
                  <a:pt x="990599" y="364235"/>
                </a:lnTo>
                <a:lnTo>
                  <a:pt x="990599" y="350519"/>
                </a:lnTo>
                <a:lnTo>
                  <a:pt x="1002791" y="338327"/>
                </a:lnTo>
                <a:close/>
              </a:path>
              <a:path w="1016634" h="364489">
                <a:moveTo>
                  <a:pt x="25907" y="364235"/>
                </a:moveTo>
                <a:lnTo>
                  <a:pt x="25907" y="350519"/>
                </a:lnTo>
                <a:lnTo>
                  <a:pt x="12191" y="338327"/>
                </a:lnTo>
                <a:lnTo>
                  <a:pt x="12191" y="364235"/>
                </a:lnTo>
                <a:lnTo>
                  <a:pt x="25907" y="364235"/>
                </a:lnTo>
                <a:close/>
              </a:path>
              <a:path w="1016634" h="364489">
                <a:moveTo>
                  <a:pt x="1002791" y="25907"/>
                </a:moveTo>
                <a:lnTo>
                  <a:pt x="990599" y="12191"/>
                </a:lnTo>
                <a:lnTo>
                  <a:pt x="990599" y="25907"/>
                </a:lnTo>
                <a:lnTo>
                  <a:pt x="1002791" y="25907"/>
                </a:lnTo>
                <a:close/>
              </a:path>
              <a:path w="1016634" h="364489">
                <a:moveTo>
                  <a:pt x="1002791" y="338327"/>
                </a:moveTo>
                <a:lnTo>
                  <a:pt x="1002791" y="25907"/>
                </a:lnTo>
                <a:lnTo>
                  <a:pt x="990599" y="25907"/>
                </a:lnTo>
                <a:lnTo>
                  <a:pt x="990599" y="338327"/>
                </a:lnTo>
                <a:lnTo>
                  <a:pt x="1002791" y="338327"/>
                </a:lnTo>
                <a:close/>
              </a:path>
              <a:path w="1016634" h="364489">
                <a:moveTo>
                  <a:pt x="1002791" y="364235"/>
                </a:moveTo>
                <a:lnTo>
                  <a:pt x="1002791" y="338327"/>
                </a:lnTo>
                <a:lnTo>
                  <a:pt x="990599" y="350519"/>
                </a:lnTo>
                <a:lnTo>
                  <a:pt x="990599" y="364235"/>
                </a:lnTo>
                <a:lnTo>
                  <a:pt x="1002791" y="364235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555451" y="2008381"/>
            <a:ext cx="691403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412" spc="-18" dirty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412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412" spc="-13" dirty="0">
                <a:solidFill>
                  <a:srgbClr val="006FC0"/>
                </a:solidFill>
                <a:latin typeface="Rockwell"/>
                <a:cs typeface="Rockwell"/>
              </a:rPr>
              <a:t>ppe</a:t>
            </a:r>
            <a:r>
              <a:rPr sz="1412" spc="-9" dirty="0">
                <a:solidFill>
                  <a:srgbClr val="006FC0"/>
                </a:solidFill>
                <a:latin typeface="Rockwell"/>
                <a:cs typeface="Rockwell"/>
              </a:rPr>
              <a:t>d</a:t>
            </a:r>
            <a:endParaRPr sz="1412">
              <a:latin typeface="Rockwell"/>
              <a:cs typeface="Rockwel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4177" y="2047986"/>
            <a:ext cx="268941" cy="105335"/>
          </a:xfrm>
          <a:custGeom>
            <a:avLst/>
            <a:gdLst/>
            <a:ahLst/>
            <a:cxnLst/>
            <a:rect l="l" t="t" r="r" b="b"/>
            <a:pathLst>
              <a:path w="304800" h="119380">
                <a:moveTo>
                  <a:pt x="115823" y="15239"/>
                </a:moveTo>
                <a:lnTo>
                  <a:pt x="109727" y="3047"/>
                </a:lnTo>
                <a:lnTo>
                  <a:pt x="102107" y="0"/>
                </a:lnTo>
                <a:lnTo>
                  <a:pt x="96011" y="4571"/>
                </a:lnTo>
                <a:lnTo>
                  <a:pt x="0" y="59435"/>
                </a:lnTo>
                <a:lnTo>
                  <a:pt x="25907" y="74240"/>
                </a:lnTo>
                <a:lnTo>
                  <a:pt x="25907" y="47243"/>
                </a:lnTo>
                <a:lnTo>
                  <a:pt x="71417" y="47243"/>
                </a:lnTo>
                <a:lnTo>
                  <a:pt x="108203" y="25907"/>
                </a:lnTo>
                <a:lnTo>
                  <a:pt x="114299" y="22859"/>
                </a:lnTo>
                <a:lnTo>
                  <a:pt x="115823" y="15239"/>
                </a:lnTo>
                <a:close/>
              </a:path>
              <a:path w="304800" h="119380">
                <a:moveTo>
                  <a:pt x="71417" y="47243"/>
                </a:moveTo>
                <a:lnTo>
                  <a:pt x="25907" y="47243"/>
                </a:lnTo>
                <a:lnTo>
                  <a:pt x="25907" y="71627"/>
                </a:lnTo>
                <a:lnTo>
                  <a:pt x="32003" y="71627"/>
                </a:lnTo>
                <a:lnTo>
                  <a:pt x="32003" y="48767"/>
                </a:lnTo>
                <a:lnTo>
                  <a:pt x="50397" y="59435"/>
                </a:lnTo>
                <a:lnTo>
                  <a:pt x="71417" y="47243"/>
                </a:lnTo>
                <a:close/>
              </a:path>
              <a:path w="304800" h="119380">
                <a:moveTo>
                  <a:pt x="115823" y="103631"/>
                </a:moveTo>
                <a:lnTo>
                  <a:pt x="114299" y="96011"/>
                </a:lnTo>
                <a:lnTo>
                  <a:pt x="108203" y="92963"/>
                </a:lnTo>
                <a:lnTo>
                  <a:pt x="71417" y="71627"/>
                </a:lnTo>
                <a:lnTo>
                  <a:pt x="25907" y="71627"/>
                </a:lnTo>
                <a:lnTo>
                  <a:pt x="25907" y="74240"/>
                </a:lnTo>
                <a:lnTo>
                  <a:pt x="96011" y="114299"/>
                </a:lnTo>
                <a:lnTo>
                  <a:pt x="102107" y="118871"/>
                </a:lnTo>
                <a:lnTo>
                  <a:pt x="109727" y="115823"/>
                </a:lnTo>
                <a:lnTo>
                  <a:pt x="115823" y="103631"/>
                </a:lnTo>
                <a:close/>
              </a:path>
              <a:path w="304800" h="119380">
                <a:moveTo>
                  <a:pt x="50397" y="59435"/>
                </a:moveTo>
                <a:lnTo>
                  <a:pt x="32003" y="48767"/>
                </a:lnTo>
                <a:lnTo>
                  <a:pt x="32003" y="70103"/>
                </a:lnTo>
                <a:lnTo>
                  <a:pt x="50397" y="59435"/>
                </a:lnTo>
                <a:close/>
              </a:path>
              <a:path w="304800" h="119380">
                <a:moveTo>
                  <a:pt x="71417" y="71627"/>
                </a:moveTo>
                <a:lnTo>
                  <a:pt x="50397" y="59435"/>
                </a:lnTo>
                <a:lnTo>
                  <a:pt x="32003" y="70103"/>
                </a:lnTo>
                <a:lnTo>
                  <a:pt x="32003" y="71627"/>
                </a:lnTo>
                <a:lnTo>
                  <a:pt x="71417" y="71627"/>
                </a:lnTo>
                <a:close/>
              </a:path>
              <a:path w="304800" h="119380">
                <a:moveTo>
                  <a:pt x="304799" y="71627"/>
                </a:moveTo>
                <a:lnTo>
                  <a:pt x="304799" y="47243"/>
                </a:lnTo>
                <a:lnTo>
                  <a:pt x="71417" y="47243"/>
                </a:lnTo>
                <a:lnTo>
                  <a:pt x="50397" y="59435"/>
                </a:lnTo>
                <a:lnTo>
                  <a:pt x="71417" y="71627"/>
                </a:lnTo>
                <a:lnTo>
                  <a:pt x="304799" y="7162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39261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Overpressure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separate circuits</a:t>
            </a:r>
          </a:p>
          <a:p>
            <a:r>
              <a:rPr lang="en-US" dirty="0" smtClean="0"/>
              <a:t>Sources of overpressure</a:t>
            </a:r>
          </a:p>
          <a:p>
            <a:pPr lvl="1"/>
            <a:r>
              <a:rPr lang="en-US" dirty="0" smtClean="0"/>
              <a:t>Fire (not considered)</a:t>
            </a:r>
          </a:p>
          <a:p>
            <a:pPr lvl="1"/>
            <a:r>
              <a:rPr lang="en-US" dirty="0" smtClean="0"/>
              <a:t>Pump run away</a:t>
            </a:r>
          </a:p>
          <a:p>
            <a:r>
              <a:rPr lang="en-US" dirty="0" smtClean="0"/>
              <a:t>N2 circuit</a:t>
            </a:r>
          </a:p>
          <a:p>
            <a:pPr lvl="1"/>
            <a:r>
              <a:rPr lang="en-US" dirty="0" smtClean="0"/>
              <a:t>ASME relief directly on bottle</a:t>
            </a:r>
          </a:p>
          <a:p>
            <a:pPr lvl="1"/>
            <a:r>
              <a:rPr lang="en-US" dirty="0" smtClean="0"/>
              <a:t>Orifice restricted flow to system piping</a:t>
            </a:r>
          </a:p>
          <a:p>
            <a:pPr lvl="1"/>
            <a:r>
              <a:rPr lang="en-US" dirty="0" smtClean="0"/>
              <a:t>1000 psi ASME relief with adequate flow capacity</a:t>
            </a:r>
          </a:p>
          <a:p>
            <a:r>
              <a:rPr lang="en-US" dirty="0" smtClean="0"/>
              <a:t>Hydraulic circuit</a:t>
            </a:r>
          </a:p>
          <a:p>
            <a:pPr lvl="1"/>
            <a:r>
              <a:rPr lang="en-US" dirty="0" smtClean="0"/>
              <a:t>Multiple hydraulic reliefs non ASME below 1000 psi.</a:t>
            </a:r>
          </a:p>
          <a:p>
            <a:pPr lvl="1"/>
            <a:r>
              <a:rPr lang="en-US" dirty="0" smtClean="0"/>
              <a:t>ASME relief on chamber 1100 psi (12.7 gpm)</a:t>
            </a:r>
          </a:p>
          <a:p>
            <a:pPr lvl="1"/>
            <a:r>
              <a:rPr lang="en-US" dirty="0" smtClean="0"/>
              <a:t>N2O is liquid at room temp at this pressure</a:t>
            </a:r>
          </a:p>
          <a:p>
            <a:r>
              <a:rPr lang="en-US" dirty="0" smtClean="0"/>
              <a:t>Detailed in TGT-CALC-502-003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7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HazMat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870"/>
            <a:ext cx="8229600" cy="4844294"/>
          </a:xfrm>
        </p:spPr>
        <p:txBody>
          <a:bodyPr/>
          <a:lstStyle/>
          <a:p>
            <a:r>
              <a:rPr lang="en-US" dirty="0" smtClean="0"/>
              <a:t>Two materials of note:</a:t>
            </a:r>
          </a:p>
          <a:p>
            <a:pPr lvl="1"/>
            <a:r>
              <a:rPr lang="en-US" dirty="0" smtClean="0"/>
              <a:t>Mercury (Hg)</a:t>
            </a:r>
          </a:p>
          <a:p>
            <a:pPr lvl="1"/>
            <a:r>
              <a:rPr lang="en-US" dirty="0" smtClean="0"/>
              <a:t>Nitrous Oxide (N2O)</a:t>
            </a:r>
          </a:p>
          <a:p>
            <a:r>
              <a:rPr lang="en-US" dirty="0" smtClean="0"/>
              <a:t>Admin and </a:t>
            </a:r>
            <a:r>
              <a:rPr lang="en-US" dirty="0" err="1" smtClean="0"/>
              <a:t>Eng</a:t>
            </a:r>
            <a:r>
              <a:rPr lang="en-US" dirty="0" smtClean="0"/>
              <a:t> controls in place</a:t>
            </a:r>
          </a:p>
          <a:p>
            <a:pPr lvl="1"/>
            <a:r>
              <a:rPr lang="en-US" dirty="0" smtClean="0"/>
              <a:t>Procedures for filling/operating/venting</a:t>
            </a:r>
          </a:p>
          <a:p>
            <a:pPr lvl="1"/>
            <a:r>
              <a:rPr lang="en-US" dirty="0" smtClean="0"/>
              <a:t>Hg not “handled” at JLAB under normal conditions</a:t>
            </a:r>
          </a:p>
          <a:p>
            <a:pPr lvl="1"/>
            <a:r>
              <a:rPr lang="en-US" dirty="0" smtClean="0"/>
              <a:t>Volume of N2O in chamber is 17 liters at STP</a:t>
            </a:r>
          </a:p>
          <a:p>
            <a:pPr lvl="1"/>
            <a:r>
              <a:rPr lang="en-US" dirty="0" smtClean="0"/>
              <a:t>Filters are in place to prevent Hg liquid and vapor from escaping confinement.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8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598"/>
            <a:ext cx="8229600" cy="48015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Prolonged or intense acute exposure can be very hazardous.</a:t>
            </a:r>
          </a:p>
          <a:p>
            <a:r>
              <a:rPr lang="en-US" dirty="0" smtClean="0"/>
              <a:t>Active fluid is removed through</a:t>
            </a:r>
          </a:p>
          <a:p>
            <a:pPr lvl="1"/>
            <a:r>
              <a:rPr lang="en-US" dirty="0" smtClean="0"/>
              <a:t>Phase separator </a:t>
            </a:r>
          </a:p>
          <a:p>
            <a:pPr lvl="1"/>
            <a:r>
              <a:rPr lang="en-US" dirty="0" smtClean="0"/>
              <a:t>Droplet Filter</a:t>
            </a:r>
          </a:p>
          <a:p>
            <a:pPr lvl="1"/>
            <a:r>
              <a:rPr lang="en-US" dirty="0" smtClean="0"/>
              <a:t>Vapor Filter</a:t>
            </a:r>
          </a:p>
          <a:p>
            <a:r>
              <a:rPr lang="en-US" dirty="0" smtClean="0"/>
              <a:t>This prevents Hg from escape.</a:t>
            </a:r>
          </a:p>
          <a:p>
            <a:r>
              <a:rPr lang="en-US" dirty="0" smtClean="0"/>
              <a:t>There is secondary containment under the chamber should a mistake occur</a:t>
            </a:r>
          </a:p>
          <a:p>
            <a:pPr lvl="1"/>
            <a:r>
              <a:rPr lang="en-US" dirty="0" smtClean="0"/>
              <a:t>Two step error: Removing VCR Cap and opening valve</a:t>
            </a:r>
          </a:p>
          <a:p>
            <a:r>
              <a:rPr lang="en-US" dirty="0" smtClean="0"/>
              <a:t>Monitor personnel for exposure using </a:t>
            </a:r>
            <a:r>
              <a:rPr lang="en-US" dirty="0"/>
              <a:t>SKC Elemental Mercury Passive </a:t>
            </a:r>
            <a:r>
              <a:rPr lang="en-US" dirty="0" smtClean="0"/>
              <a:t>Sampler.</a:t>
            </a:r>
          </a:p>
          <a:p>
            <a:r>
              <a:rPr lang="en-US" dirty="0" smtClean="0"/>
              <a:t>IH to monitor filling/venting</a:t>
            </a:r>
          </a:p>
          <a:p>
            <a:r>
              <a:rPr lang="en-US" dirty="0" smtClean="0"/>
              <a:t>Filling and venting procedures shall only be performed by Brad DiGiovine (ANL).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2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Occupational exposure limit of 50 ppm</a:t>
            </a:r>
          </a:p>
          <a:p>
            <a:pPr lvl="1"/>
            <a:r>
              <a:rPr lang="en-US" dirty="0" smtClean="0"/>
              <a:t>2000 </a:t>
            </a:r>
            <a:r>
              <a:rPr lang="en-US" dirty="0" err="1" smtClean="0"/>
              <a:t>hr</a:t>
            </a:r>
            <a:r>
              <a:rPr lang="en-US" dirty="0" smtClean="0"/>
              <a:t>/year</a:t>
            </a:r>
          </a:p>
          <a:p>
            <a:r>
              <a:rPr lang="en-US" dirty="0" smtClean="0"/>
              <a:t>If all in chamber is released to injector 25 ppm</a:t>
            </a:r>
          </a:p>
          <a:p>
            <a:r>
              <a:rPr lang="en-US" dirty="0"/>
              <a:t>Monitor personnel for exposure using Assay Technology 575 N2O </a:t>
            </a:r>
            <a:r>
              <a:rPr lang="en-US" dirty="0" smtClean="0"/>
              <a:t>sampler.</a:t>
            </a:r>
            <a:endParaRPr lang="en-US" dirty="0"/>
          </a:p>
          <a:p>
            <a:r>
              <a:rPr lang="en-US" dirty="0"/>
              <a:t>IH to monitor </a:t>
            </a:r>
            <a:r>
              <a:rPr lang="en-US" dirty="0" smtClean="0"/>
              <a:t>filling/venting</a:t>
            </a:r>
            <a:endParaRPr lang="en-US" dirty="0"/>
          </a:p>
          <a:p>
            <a:r>
              <a:rPr lang="en-US" dirty="0"/>
              <a:t>Filling and venting procedures shall only be performed by Brad DiGiovine (ANL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Supply bottle is removed immediately after fill procedure is complete. (Total of 17 STPL in injector)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0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requires 208VAC power</a:t>
            </a:r>
          </a:p>
          <a:p>
            <a:r>
              <a:rPr lang="en-US" dirty="0" smtClean="0"/>
              <a:t>Custom components were developed by ANL</a:t>
            </a:r>
          </a:p>
          <a:p>
            <a:pPr lvl="1"/>
            <a:r>
              <a:rPr lang="en-US" dirty="0" smtClean="0"/>
              <a:t>Detailed schematics can be found in pressure systems folder</a:t>
            </a:r>
          </a:p>
          <a:p>
            <a:pPr lvl="1"/>
            <a:r>
              <a:rPr lang="en-US" dirty="0" smtClean="0"/>
              <a:t>The system was inspected by both ANL and JLAB</a:t>
            </a:r>
          </a:p>
          <a:p>
            <a:r>
              <a:rPr lang="en-US" dirty="0" smtClean="0"/>
              <a:t>All components can be disconnected from the power source with plug and secured.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0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61450"/>
            <a:ext cx="7261412" cy="5702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/>
            <a:r>
              <a:rPr sz="3706" spc="-31" dirty="0"/>
              <a:t>Con</a:t>
            </a:r>
            <a:r>
              <a:rPr sz="3706" spc="-9" dirty="0"/>
              <a:t>t</a:t>
            </a:r>
            <a:r>
              <a:rPr sz="3706" spc="-18" dirty="0"/>
              <a:t>r</a:t>
            </a:r>
            <a:r>
              <a:rPr sz="3706" dirty="0"/>
              <a:t>o</a:t>
            </a:r>
            <a:r>
              <a:rPr sz="3706" spc="-13" dirty="0"/>
              <a:t>l</a:t>
            </a:r>
            <a:r>
              <a:rPr sz="3706" spc="-22" dirty="0"/>
              <a:t> a</a:t>
            </a:r>
            <a:r>
              <a:rPr sz="3706" dirty="0"/>
              <a:t>nd</a:t>
            </a:r>
            <a:r>
              <a:rPr sz="3706" spc="-4" dirty="0"/>
              <a:t> </a:t>
            </a:r>
            <a:r>
              <a:rPr sz="3706" spc="-9" dirty="0"/>
              <a:t>I</a:t>
            </a:r>
            <a:r>
              <a:rPr sz="3706" dirty="0"/>
              <a:t>n</a:t>
            </a:r>
            <a:r>
              <a:rPr sz="3706" spc="-4" dirty="0"/>
              <a:t>s</a:t>
            </a:r>
            <a:r>
              <a:rPr sz="3706" spc="-9" dirty="0"/>
              <a:t>t</a:t>
            </a:r>
            <a:r>
              <a:rPr sz="3706" spc="-18" dirty="0"/>
              <a:t>r</a:t>
            </a:r>
            <a:r>
              <a:rPr sz="3706" spc="-26" dirty="0"/>
              <a:t>u</a:t>
            </a:r>
            <a:r>
              <a:rPr sz="3706" dirty="0"/>
              <a:t>men</a:t>
            </a:r>
            <a:r>
              <a:rPr sz="3706" spc="-9" dirty="0"/>
              <a:t>t</a:t>
            </a:r>
            <a:r>
              <a:rPr sz="3706" spc="-22" dirty="0"/>
              <a:t>a</a:t>
            </a:r>
            <a:r>
              <a:rPr sz="3706" spc="-9" dirty="0"/>
              <a:t>t</a:t>
            </a:r>
            <a:r>
              <a:rPr sz="3706" spc="-18" dirty="0"/>
              <a:t>i</a:t>
            </a:r>
            <a:r>
              <a:rPr sz="3706" dirty="0"/>
              <a:t>on</a:t>
            </a:r>
            <a:r>
              <a:rPr sz="3706" spc="-26" dirty="0"/>
              <a:t> </a:t>
            </a:r>
            <a:r>
              <a:rPr sz="3706" spc="-31" dirty="0"/>
              <a:t>C</a:t>
            </a:r>
            <a:r>
              <a:rPr sz="3706" dirty="0"/>
              <a:t>h</a:t>
            </a:r>
            <a:r>
              <a:rPr sz="3706" spc="-22" dirty="0"/>
              <a:t>a</a:t>
            </a:r>
            <a:r>
              <a:rPr sz="3706" spc="-4" dirty="0"/>
              <a:t>ss</a:t>
            </a:r>
            <a:r>
              <a:rPr sz="3706" spc="-18" dirty="0"/>
              <a:t>i</a:t>
            </a:r>
            <a:r>
              <a:rPr sz="3706" dirty="0"/>
              <a:t>s</a:t>
            </a:r>
            <a:endParaRPr sz="3706"/>
          </a:p>
        </p:txBody>
      </p:sp>
      <p:sp>
        <p:nvSpPr>
          <p:cNvPr id="3" name="object 3"/>
          <p:cNvSpPr txBox="1"/>
          <p:nvPr/>
        </p:nvSpPr>
        <p:spPr>
          <a:xfrm>
            <a:off x="876299" y="1490154"/>
            <a:ext cx="7290547" cy="233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Te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tu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oni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oring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H</a:t>
            </a:r>
            <a:r>
              <a:rPr sz="1765" dirty="0">
                <a:latin typeface="Rockwell"/>
                <a:cs typeface="Rockwell"/>
              </a:rPr>
              <a:t>ea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er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rol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Pre</a:t>
            </a:r>
            <a:r>
              <a:rPr sz="1765" spc="-9" dirty="0">
                <a:latin typeface="Rockwell"/>
                <a:cs typeface="Rockwell"/>
              </a:rPr>
              <a:t>ss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Te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tu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Tran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du</a:t>
            </a:r>
            <a:r>
              <a:rPr sz="1765" dirty="0">
                <a:latin typeface="Rockwell"/>
                <a:cs typeface="Rockwell"/>
              </a:rPr>
              <a:t>cer</a:t>
            </a:r>
            <a:r>
              <a:rPr sz="1765" spc="-26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ran</a:t>
            </a:r>
            <a:r>
              <a:rPr sz="1765" spc="-9" dirty="0">
                <a:latin typeface="Rockwell"/>
                <a:cs typeface="Rockwell"/>
              </a:rPr>
              <a:t>sm</a:t>
            </a:r>
            <a:r>
              <a:rPr sz="1765" dirty="0">
                <a:latin typeface="Rockwell"/>
                <a:cs typeface="Rockwell"/>
              </a:rPr>
              <a:t>i</a:t>
            </a:r>
            <a:r>
              <a:rPr sz="1765" spc="-9" dirty="0">
                <a:latin typeface="Rockwell"/>
                <a:cs typeface="Rockwell"/>
              </a:rPr>
              <a:t>ss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4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put</a:t>
            </a:r>
            <a:r>
              <a:rPr sz="1765" dirty="0">
                <a:latin typeface="Rockwell"/>
                <a:cs typeface="Rockwell"/>
              </a:rPr>
              <a:t>er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Solenoid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al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an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al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put</a:t>
            </a:r>
            <a:r>
              <a:rPr sz="1765" dirty="0">
                <a:latin typeface="Rockwell"/>
                <a:cs typeface="Rockwell"/>
              </a:rPr>
              <a:t>er</a:t>
            </a:r>
            <a:r>
              <a:rPr sz="1765" spc="-4" dirty="0">
                <a:latin typeface="Rockwell"/>
                <a:cs typeface="Rockwell"/>
              </a:rPr>
              <a:t> 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4" dirty="0">
                <a:latin typeface="Rockwell"/>
                <a:cs typeface="Rockwell"/>
              </a:rPr>
              <a:t>r</a:t>
            </a:r>
            <a:r>
              <a:rPr sz="1765" dirty="0">
                <a:latin typeface="Rockwell"/>
                <a:cs typeface="Rockwell"/>
              </a:rPr>
              <a:t>face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Hyd</a:t>
            </a:r>
            <a:r>
              <a:rPr sz="1765" dirty="0">
                <a:latin typeface="Rockwell"/>
                <a:cs typeface="Rockwell"/>
              </a:rPr>
              <a:t>ra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lic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y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em</a:t>
            </a:r>
            <a:r>
              <a:rPr sz="1765" spc="-26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Lo</a:t>
            </a:r>
            <a:r>
              <a:rPr sz="1765" spc="-4" dirty="0">
                <a:latin typeface="Rockwell"/>
                <a:cs typeface="Rockwell"/>
              </a:rPr>
              <a:t>g</a:t>
            </a:r>
            <a:r>
              <a:rPr sz="1765" dirty="0">
                <a:latin typeface="Rockwell"/>
                <a:cs typeface="Rockwell"/>
              </a:rPr>
              <a:t>ic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erlocks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Two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erri</a:t>
            </a:r>
            <a:r>
              <a:rPr sz="1765" spc="-4" dirty="0">
                <a:latin typeface="Rockwell"/>
                <a:cs typeface="Rockwell"/>
              </a:rPr>
              <a:t>d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rol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erfaces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E</a:t>
            </a:r>
            <a:r>
              <a:rPr sz="1765" dirty="0">
                <a:latin typeface="Rockwell"/>
                <a:cs typeface="Rockwell"/>
              </a:rPr>
              <a:t>lec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rical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Safe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y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ec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le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on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A</a:t>
            </a:r>
            <a:r>
              <a:rPr sz="1765" dirty="0">
                <a:latin typeface="Rockwell"/>
                <a:cs typeface="Rockwell"/>
              </a:rPr>
              <a:t>ll</a:t>
            </a:r>
            <a:r>
              <a:rPr sz="1765" spc="4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Cha</a:t>
            </a:r>
            <a:r>
              <a:rPr sz="1765" spc="-4" dirty="0">
                <a:latin typeface="Rockwell"/>
                <a:cs typeface="Rockwell"/>
              </a:rPr>
              <a:t>s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dirty="0">
                <a:latin typeface="Rockwell"/>
                <a:cs typeface="Rockwell"/>
              </a:rPr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72353" y="3899647"/>
            <a:ext cx="4908176" cy="242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782236" y="3899647"/>
            <a:ext cx="2689411" cy="243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414480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ekins\Google Drive\JLAB\bubble_chamber\IMG_20150814_11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12" y="226010"/>
            <a:ext cx="46291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0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Modes and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52"/>
            <a:ext cx="8229600" cy="4810111"/>
          </a:xfrm>
        </p:spPr>
        <p:txBody>
          <a:bodyPr/>
          <a:lstStyle/>
          <a:p>
            <a:r>
              <a:rPr lang="en-US" dirty="0" smtClean="0"/>
              <a:t>Failure of glass bubble chamber</a:t>
            </a:r>
          </a:p>
          <a:p>
            <a:r>
              <a:rPr lang="en-US" dirty="0" smtClean="0"/>
              <a:t>Failure of pump cut off switch</a:t>
            </a:r>
          </a:p>
          <a:p>
            <a:r>
              <a:rPr lang="en-US" dirty="0" smtClean="0"/>
              <a:t>Accumulator failure</a:t>
            </a:r>
          </a:p>
          <a:p>
            <a:r>
              <a:rPr lang="en-US" dirty="0" smtClean="0"/>
              <a:t>Regulator failure</a:t>
            </a:r>
          </a:p>
          <a:p>
            <a:r>
              <a:rPr lang="en-US" dirty="0" smtClean="0"/>
              <a:t>Refrigerator failure</a:t>
            </a:r>
          </a:p>
          <a:p>
            <a:r>
              <a:rPr lang="en-US" dirty="0" smtClean="0"/>
              <a:t>Power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glass bubble chamber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Failure can be detected by camera remotely or by direct observation.</a:t>
            </a:r>
          </a:p>
          <a:p>
            <a:pPr lvl="1"/>
            <a:r>
              <a:rPr lang="en-US" dirty="0" smtClean="0"/>
              <a:t>N2O (or C2F6) and Hg may be released into hydraulic fluid. </a:t>
            </a:r>
            <a:endParaRPr lang="en-US" dirty="0"/>
          </a:p>
          <a:p>
            <a:pPr lvl="1"/>
            <a:r>
              <a:rPr lang="en-US" dirty="0" smtClean="0"/>
              <a:t>The integrity of the system is not lost.</a:t>
            </a:r>
          </a:p>
          <a:p>
            <a:pPr lvl="1"/>
            <a:r>
              <a:rPr lang="en-US" dirty="0" smtClean="0"/>
              <a:t>The fluid mix can be drained back to reservoir and shipped back to ANL for recovery.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502134"/>
            <a:ext cx="7261412" cy="4889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04256"/>
            <a:r>
              <a:rPr lang="en-US" sz="3177" spc="-4" dirty="0" smtClean="0"/>
              <a:t>ANL Bubble Chamber</a:t>
            </a:r>
            <a:endParaRPr sz="3177" dirty="0"/>
          </a:p>
        </p:txBody>
      </p:sp>
      <p:sp>
        <p:nvSpPr>
          <p:cNvPr id="3" name="object 3"/>
          <p:cNvSpPr txBox="1"/>
          <p:nvPr/>
        </p:nvSpPr>
        <p:spPr>
          <a:xfrm>
            <a:off x="1010770" y="1853225"/>
            <a:ext cx="6966137" cy="4007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lang="en-US" sz="1765" spc="4" dirty="0" smtClean="0">
                <a:latin typeface="Rockwell"/>
                <a:cs typeface="Rockwell"/>
              </a:rPr>
              <a:t>Lead designer and fabricator Brad DiGiovine (ANL)</a:t>
            </a: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1765" spc="4" dirty="0" smtClean="0">
                <a:latin typeface="Rockwell"/>
                <a:cs typeface="Rockwell"/>
              </a:rPr>
              <a:t>A</a:t>
            </a:r>
            <a:r>
              <a:rPr sz="1765" spc="-4" dirty="0" smtClean="0">
                <a:latin typeface="Rockwell"/>
                <a:cs typeface="Rockwell"/>
              </a:rPr>
              <a:t>p</a:t>
            </a:r>
            <a:r>
              <a:rPr sz="1765" dirty="0" smtClean="0">
                <a:latin typeface="Rockwell"/>
                <a:cs typeface="Rockwell"/>
              </a:rPr>
              <a:t>ril</a:t>
            </a:r>
            <a:r>
              <a:rPr sz="1765" spc="-9" dirty="0" smtClean="0">
                <a:latin typeface="Rockwell"/>
                <a:cs typeface="Rockwell"/>
              </a:rPr>
              <a:t> </a:t>
            </a:r>
            <a:r>
              <a:rPr sz="1765" spc="4" dirty="0" smtClean="0">
                <a:latin typeface="Rockwell"/>
                <a:cs typeface="Rockwell"/>
              </a:rPr>
              <a:t>200</a:t>
            </a:r>
            <a:r>
              <a:rPr sz="1765" dirty="0" smtClean="0">
                <a:latin typeface="Rockwell"/>
                <a:cs typeface="Rockwell"/>
              </a:rPr>
              <a:t>9</a:t>
            </a:r>
            <a:r>
              <a:rPr lang="en-US" sz="1765" dirty="0" smtClean="0">
                <a:latin typeface="Rockwell"/>
                <a:cs typeface="Rockwell"/>
              </a:rPr>
              <a:t> </a:t>
            </a:r>
            <a:r>
              <a:rPr sz="1765" dirty="0" smtClean="0">
                <a:latin typeface="Rockwell"/>
                <a:cs typeface="Rockwell"/>
              </a:rPr>
              <a:t>Cha</a:t>
            </a:r>
            <a:r>
              <a:rPr sz="1765" spc="-9" dirty="0" smtClean="0">
                <a:latin typeface="Rockwell"/>
                <a:cs typeface="Rockwell"/>
              </a:rPr>
              <a:t>m</a:t>
            </a:r>
            <a:r>
              <a:rPr sz="1765" dirty="0" smtClean="0">
                <a:latin typeface="Rockwell"/>
                <a:cs typeface="Rockwell"/>
              </a:rPr>
              <a:t>ber</a:t>
            </a:r>
            <a:r>
              <a:rPr sz="1765" spc="-18" dirty="0" smtClean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Recei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Fu</a:t>
            </a:r>
            <a:r>
              <a:rPr sz="1765" dirty="0">
                <a:latin typeface="Rockwell"/>
                <a:cs typeface="Rockwell"/>
              </a:rPr>
              <a:t>ll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A</a:t>
            </a:r>
            <a:r>
              <a:rPr sz="1765" spc="-4" dirty="0">
                <a:latin typeface="Rockwell"/>
                <a:cs typeface="Rockwell"/>
              </a:rPr>
              <a:t>ut</a:t>
            </a:r>
            <a:r>
              <a:rPr sz="1765" dirty="0">
                <a:latin typeface="Rockwell"/>
                <a:cs typeface="Rockwell"/>
              </a:rPr>
              <a:t>horiza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 </a:t>
            </a:r>
            <a:r>
              <a:rPr lang="en-US" sz="1765" dirty="0" smtClean="0">
                <a:latin typeface="Rockwell"/>
                <a:cs typeface="Rockwell"/>
              </a:rPr>
              <a:t>for </a:t>
            </a:r>
            <a:r>
              <a:rPr sz="1765" dirty="0" smtClean="0">
                <a:latin typeface="Rockwell"/>
                <a:cs typeface="Rockwell"/>
              </a:rPr>
              <a:t>(C</a:t>
            </a:r>
            <a:r>
              <a:rPr sz="1721" spc="6" baseline="-21367" dirty="0" smtClean="0">
                <a:latin typeface="Rockwell"/>
                <a:cs typeface="Rockwell"/>
              </a:rPr>
              <a:t>4</a:t>
            </a:r>
            <a:r>
              <a:rPr sz="1765" spc="-4" dirty="0" smtClean="0">
                <a:latin typeface="Rockwell"/>
                <a:cs typeface="Rockwell"/>
              </a:rPr>
              <a:t>F</a:t>
            </a:r>
            <a:r>
              <a:rPr sz="1721" spc="6" baseline="-21367" dirty="0" smtClean="0">
                <a:latin typeface="Rockwell"/>
                <a:cs typeface="Rockwell"/>
              </a:rPr>
              <a:t>10</a:t>
            </a:r>
            <a:r>
              <a:rPr sz="1765" dirty="0">
                <a:latin typeface="Rockwell"/>
                <a:cs typeface="Rockwell"/>
              </a:rPr>
              <a:t>)</a:t>
            </a: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ebr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ary</a:t>
            </a:r>
            <a:r>
              <a:rPr sz="1765" spc="-31" dirty="0">
                <a:latin typeface="Rockwell"/>
                <a:cs typeface="Rockwell"/>
              </a:rPr>
              <a:t> </a:t>
            </a:r>
            <a:r>
              <a:rPr sz="1765" spc="4" dirty="0" smtClean="0">
                <a:latin typeface="Rockwell"/>
                <a:cs typeface="Rockwell"/>
              </a:rPr>
              <a:t>201</a:t>
            </a:r>
            <a:r>
              <a:rPr sz="1765" dirty="0" smtClean="0">
                <a:latin typeface="Rockwell"/>
                <a:cs typeface="Rockwell"/>
              </a:rPr>
              <a:t>0</a:t>
            </a:r>
            <a:r>
              <a:rPr lang="en-US" sz="1765" dirty="0" smtClean="0">
                <a:latin typeface="Rockwell"/>
                <a:cs typeface="Rockwell"/>
              </a:rPr>
              <a:t> </a:t>
            </a:r>
            <a:r>
              <a:rPr sz="1765" spc="-4" dirty="0" smtClean="0">
                <a:latin typeface="Rockwell"/>
                <a:cs typeface="Rockwell"/>
              </a:rPr>
              <a:t>F</a:t>
            </a:r>
            <a:r>
              <a:rPr sz="1765" dirty="0" smtClean="0">
                <a:latin typeface="Rockwell"/>
                <a:cs typeface="Rockwell"/>
              </a:rPr>
              <a:t>ir</a:t>
            </a:r>
            <a:r>
              <a:rPr sz="1765" spc="-9" dirty="0" smtClean="0">
                <a:latin typeface="Rockwell"/>
                <a:cs typeface="Rockwell"/>
              </a:rPr>
              <a:t>s</a:t>
            </a:r>
            <a:r>
              <a:rPr sz="1765" dirty="0" smtClean="0">
                <a:latin typeface="Rockwell"/>
                <a:cs typeface="Rockwell"/>
              </a:rPr>
              <a:t>t</a:t>
            </a:r>
            <a:r>
              <a:rPr sz="1765" spc="-13" dirty="0" smtClean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Bu</a:t>
            </a:r>
            <a:r>
              <a:rPr sz="1765" dirty="0">
                <a:latin typeface="Rockwell"/>
                <a:cs typeface="Rockwell"/>
              </a:rPr>
              <a:t>bble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Cha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ber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Recei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U</a:t>
            </a:r>
            <a:r>
              <a:rPr sz="1765" spc="-4" dirty="0">
                <a:latin typeface="Rockwell"/>
                <a:cs typeface="Rockwell"/>
              </a:rPr>
              <a:t>pg</a:t>
            </a:r>
            <a:r>
              <a:rPr sz="1765" dirty="0">
                <a:latin typeface="Rockwell"/>
                <a:cs typeface="Rockwell"/>
              </a:rPr>
              <a:t>ra</a:t>
            </a:r>
            <a:r>
              <a:rPr sz="1765" spc="-4" dirty="0">
                <a:latin typeface="Rockwell"/>
                <a:cs typeface="Rockwell"/>
              </a:rPr>
              <a:t>d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A</a:t>
            </a:r>
            <a:r>
              <a:rPr sz="1765" spc="-4" dirty="0">
                <a:latin typeface="Rockwell"/>
                <a:cs typeface="Rockwell"/>
              </a:rPr>
              <a:t>ut</a:t>
            </a:r>
            <a:r>
              <a:rPr sz="1765" dirty="0">
                <a:latin typeface="Rockwell"/>
                <a:cs typeface="Rockwell"/>
              </a:rPr>
              <a:t>horiza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for S</a:t>
            </a:r>
            <a:r>
              <a:rPr sz="1765" spc="-4" dirty="0">
                <a:latin typeface="Rockwell"/>
                <a:cs typeface="Rockwell"/>
              </a:rPr>
              <a:t>up</a:t>
            </a:r>
            <a:r>
              <a:rPr sz="1765" dirty="0">
                <a:latin typeface="Rockwell"/>
                <a:cs typeface="Rockwell"/>
              </a:rPr>
              <a:t>erhea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H</a:t>
            </a:r>
            <a:r>
              <a:rPr sz="1721" spc="6" baseline="-21367" dirty="0">
                <a:latin typeface="Rockwell"/>
                <a:cs typeface="Rockwell"/>
              </a:rPr>
              <a:t>2</a:t>
            </a:r>
            <a:r>
              <a:rPr sz="1765" dirty="0">
                <a:latin typeface="Rockwell"/>
                <a:cs typeface="Rockwell"/>
              </a:rPr>
              <a:t>O</a:t>
            </a: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Two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lang="en-US" sz="1765" spc="-18" dirty="0" smtClean="0">
                <a:latin typeface="Rockwell"/>
                <a:cs typeface="Rockwell"/>
              </a:rPr>
              <a:t>runs </a:t>
            </a:r>
            <a:r>
              <a:rPr sz="1765" dirty="0" smtClean="0">
                <a:latin typeface="Rockwell"/>
                <a:cs typeface="Rockwell"/>
              </a:rPr>
              <a:t>at</a:t>
            </a:r>
            <a:r>
              <a:rPr sz="1765" spc="-13" dirty="0" smtClean="0">
                <a:latin typeface="Rockwell"/>
                <a:cs typeface="Rockwell"/>
              </a:rPr>
              <a:t> </a:t>
            </a:r>
            <a:r>
              <a:rPr sz="1765" spc="-4" dirty="0" err="1" smtClean="0">
                <a:latin typeface="Rockwell"/>
                <a:cs typeface="Rockwell"/>
              </a:rPr>
              <a:t>HI</a:t>
            </a:r>
            <a:r>
              <a:rPr sz="1765" dirty="0" err="1" smtClean="0">
                <a:latin typeface="Times New Roman"/>
                <a:cs typeface="Times New Roman"/>
              </a:rPr>
              <a:t>γ</a:t>
            </a:r>
            <a:r>
              <a:rPr sz="1765" dirty="0" err="1" smtClean="0">
                <a:latin typeface="Rockwell"/>
                <a:cs typeface="Rockwell"/>
              </a:rPr>
              <a:t>S</a:t>
            </a:r>
            <a:endParaRPr lang="en-US" sz="1765" dirty="0" smtClean="0">
              <a:latin typeface="Rockwell"/>
              <a:cs typeface="Rockwell"/>
            </a:endParaRP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Modifications: N2O with Hg as buffer fluid</a:t>
            </a: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Modifications were reviewed at ANL</a:t>
            </a:r>
            <a:endParaRPr sz="1765" dirty="0">
              <a:latin typeface="Rockwell"/>
              <a:cs typeface="Rockwell"/>
            </a:endParaRPr>
          </a:p>
          <a:p>
            <a:pPr marL="31378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spc="-4" dirty="0" smtClean="0">
                <a:latin typeface="Rockwell"/>
                <a:cs typeface="Rockwell"/>
              </a:rPr>
              <a:t>Extensive testing and operations </a:t>
            </a:r>
            <a:r>
              <a:rPr sz="1765" spc="4" dirty="0" smtClean="0">
                <a:latin typeface="Rockwell"/>
                <a:cs typeface="Rockwell"/>
              </a:rPr>
              <a:t>A</a:t>
            </a:r>
            <a:r>
              <a:rPr sz="1765" spc="-4" dirty="0" smtClean="0">
                <a:latin typeface="Rockwell"/>
                <a:cs typeface="Rockwell"/>
              </a:rPr>
              <a:t>N</a:t>
            </a:r>
            <a:r>
              <a:rPr lang="en-US" sz="1765" dirty="0" smtClean="0">
                <a:latin typeface="Rockwell"/>
                <a:cs typeface="Rockwell"/>
              </a:rPr>
              <a:t>L using N2O and mercury (neutron source)</a:t>
            </a:r>
            <a:endParaRPr sz="1765" dirty="0">
              <a:latin typeface="Rockwell"/>
              <a:cs typeface="Rockwell"/>
            </a:endParaRPr>
          </a:p>
          <a:p>
            <a:pPr marL="31378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Brought to JLAB for testing with photons</a:t>
            </a:r>
          </a:p>
          <a:p>
            <a:pPr marL="770981" lvl="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JLAB Design Authority:  Dave Meekins</a:t>
            </a:r>
          </a:p>
          <a:p>
            <a:pPr marL="770981" lvl="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First user built pressure system (non-vacuum) post 10 CFR 851</a:t>
            </a:r>
            <a:endParaRPr sz="1765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66360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Pump Cut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Pump is controlled by pressure switch</a:t>
            </a:r>
          </a:p>
          <a:p>
            <a:pPr lvl="1"/>
            <a:r>
              <a:rPr lang="en-US" dirty="0" smtClean="0"/>
              <a:t>Failure causes pump to run continuously at 1 gpm</a:t>
            </a:r>
          </a:p>
          <a:p>
            <a:r>
              <a:rPr lang="en-US" dirty="0" smtClean="0"/>
              <a:t>Multiple relief devices and control regulators will relieve pressure/excess flow back to reservoir</a:t>
            </a:r>
          </a:p>
          <a:p>
            <a:r>
              <a:rPr lang="en-US" dirty="0" smtClean="0"/>
              <a:t>ASME relief set at 1100 psi will blow down entire system should other relief paths fail.</a:t>
            </a:r>
          </a:p>
          <a:p>
            <a:r>
              <a:rPr lang="en-US" dirty="0" smtClean="0"/>
              <a:t>ΔP across glass will stay low due to equalizing bellows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 is considered very unlikely due to working pressure rating 3x higher than operating</a:t>
            </a:r>
          </a:p>
          <a:p>
            <a:r>
              <a:rPr lang="en-US" dirty="0" smtClean="0"/>
              <a:t>Accumulators are diaphragm style.</a:t>
            </a:r>
          </a:p>
          <a:p>
            <a:r>
              <a:rPr lang="en-US" dirty="0" smtClean="0"/>
              <a:t>There will be DAQ and control issues but system integrity will be maintained.</a:t>
            </a:r>
          </a:p>
          <a:p>
            <a:r>
              <a:rPr lang="en-US" dirty="0"/>
              <a:t>ΔP across glass will stay low due to equalizing bellows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8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140"/>
          </a:xfrm>
        </p:spPr>
        <p:txBody>
          <a:bodyPr/>
          <a:lstStyle/>
          <a:p>
            <a:r>
              <a:rPr lang="en-US" dirty="0" smtClean="0"/>
              <a:t>Regulator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4861385"/>
          </a:xfrm>
        </p:spPr>
        <p:txBody>
          <a:bodyPr/>
          <a:lstStyle/>
          <a:p>
            <a:r>
              <a:rPr lang="en-US" dirty="0" smtClean="0"/>
              <a:t>N2 regulator failure only affects accumulator filling actions. This is very rare.</a:t>
            </a:r>
          </a:p>
          <a:p>
            <a:r>
              <a:rPr lang="en-US" dirty="0" smtClean="0"/>
              <a:t>Orifice limits flow and ASME relief with excess capacity is set at 1000 psi.</a:t>
            </a:r>
          </a:p>
          <a:p>
            <a:r>
              <a:rPr lang="en-US" dirty="0" smtClean="0"/>
              <a:t>N2 bottle is disconnected after charging the accumulators</a:t>
            </a:r>
          </a:p>
        </p:txBody>
      </p:sp>
    </p:spTree>
    <p:extLst>
      <p:ext uri="{BB962C8B-B14F-4D97-AF65-F5344CB8AC3E}">
        <p14:creationId xmlns:p14="http://schemas.microsoft.com/office/powerpoint/2010/main" val="254157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DAQ system will alarm unless full power failure.</a:t>
            </a:r>
          </a:p>
          <a:p>
            <a:r>
              <a:rPr lang="en-US" dirty="0" smtClean="0"/>
              <a:t>Interlocks will open CV-2 (high pressure valve) and close CV-4 (low pressure valve).</a:t>
            </a:r>
          </a:p>
          <a:p>
            <a:r>
              <a:rPr lang="en-US" dirty="0" smtClean="0"/>
              <a:t>Active fluid will stay in liquid state while system  warms to room temperature</a:t>
            </a:r>
          </a:p>
          <a:p>
            <a:r>
              <a:rPr lang="en-US" dirty="0" smtClean="0"/>
              <a:t>No damage will occur to bubble chamber.</a:t>
            </a:r>
          </a:p>
          <a:p>
            <a:r>
              <a:rPr lang="en-US" dirty="0" smtClean="0"/>
              <a:t>System expert shall address issues and repair as needed.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3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36"/>
            <a:ext cx="8229600" cy="47759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power failure DAQ, control, pump and refrigerator stop</a:t>
            </a:r>
          </a:p>
          <a:p>
            <a:r>
              <a:rPr lang="en-US" dirty="0" smtClean="0"/>
              <a:t>CV-2 opens (default state) and CV-4 closes (default state)</a:t>
            </a:r>
          </a:p>
          <a:p>
            <a:r>
              <a:rPr lang="en-US" dirty="0" smtClean="0"/>
              <a:t>Chamber is returned to high pressure “standby” mode which is stable.</a:t>
            </a:r>
          </a:p>
          <a:p>
            <a:r>
              <a:rPr lang="en-US" dirty="0" smtClean="0"/>
              <a:t>The system will slowly warm.</a:t>
            </a:r>
          </a:p>
          <a:p>
            <a:r>
              <a:rPr lang="en-US" dirty="0" smtClean="0"/>
              <a:t>The system will stay down until reset</a:t>
            </a:r>
          </a:p>
          <a:p>
            <a:r>
              <a:rPr lang="en-US" dirty="0" smtClean="0"/>
              <a:t>Only system expert may perform reset.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3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To operate the detector users shall be trained by Brad DiGiovine</a:t>
            </a:r>
          </a:p>
          <a:p>
            <a:pPr lvl="0"/>
            <a:r>
              <a:rPr lang="en-US" dirty="0" smtClean="0"/>
              <a:t>Only system expert shall perform fluid handling procedures or adjustments to controls</a:t>
            </a:r>
          </a:p>
          <a:p>
            <a:pPr lvl="0"/>
            <a:r>
              <a:rPr lang="en-US" dirty="0" smtClean="0"/>
              <a:t>SAF </a:t>
            </a:r>
            <a:r>
              <a:rPr lang="en-US" dirty="0"/>
              <a:t>801 Rad worker I</a:t>
            </a:r>
          </a:p>
          <a:p>
            <a:pPr lvl="0"/>
            <a:r>
              <a:rPr lang="en-US" dirty="0"/>
              <a:t>SAF 103 ODH</a:t>
            </a:r>
          </a:p>
          <a:p>
            <a:pPr lvl="0"/>
            <a:r>
              <a:rPr lang="en-US" dirty="0"/>
              <a:t>SAF 130 Oil Spill Training (not required for all personnel and only if needed)</a:t>
            </a:r>
          </a:p>
          <a:p>
            <a:pPr lvl="0"/>
            <a:r>
              <a:rPr lang="en-US" dirty="0"/>
              <a:t>SAF 132 Tunnel worker safety</a:t>
            </a:r>
          </a:p>
          <a:p>
            <a:pPr lvl="0"/>
            <a:r>
              <a:rPr lang="en-US" dirty="0"/>
              <a:t>SAF 801kd RWP for tunnel access</a:t>
            </a:r>
          </a:p>
          <a:p>
            <a:r>
              <a:rPr lang="en-US" dirty="0"/>
              <a:t>SAF 100  General safety</a:t>
            </a:r>
          </a:p>
        </p:txBody>
      </p:sp>
    </p:spTree>
    <p:extLst>
      <p:ext uri="{BB962C8B-B14F-4D97-AF65-F5344CB8AC3E}">
        <p14:creationId xmlns:p14="http://schemas.microsoft.com/office/powerpoint/2010/main" val="399092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690"/>
            <a:ext cx="8229600" cy="47844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Following procedures are developed</a:t>
            </a:r>
          </a:p>
          <a:p>
            <a:pPr lvl="1"/>
            <a:r>
              <a:rPr lang="en-US" dirty="0" smtClean="0"/>
              <a:t>Fill procedure</a:t>
            </a:r>
          </a:p>
          <a:p>
            <a:pPr lvl="1"/>
            <a:r>
              <a:rPr lang="en-US" dirty="0" smtClean="0"/>
              <a:t>Venting</a:t>
            </a:r>
          </a:p>
          <a:p>
            <a:pPr lvl="1"/>
            <a:r>
              <a:rPr lang="en-US" dirty="0" smtClean="0"/>
              <a:t>Power loss</a:t>
            </a:r>
          </a:p>
          <a:p>
            <a:pPr lvl="1"/>
            <a:r>
              <a:rPr lang="en-US" dirty="0" smtClean="0"/>
              <a:t>Fire (leave area call 911)</a:t>
            </a:r>
          </a:p>
          <a:p>
            <a:pPr lvl="1"/>
            <a:r>
              <a:rPr lang="en-US" dirty="0" smtClean="0"/>
              <a:t>Basic user operation</a:t>
            </a:r>
          </a:p>
          <a:p>
            <a:pPr lvl="2"/>
            <a:r>
              <a:rPr lang="en-US" dirty="0" smtClean="0"/>
              <a:t>Start/stop runs</a:t>
            </a:r>
          </a:p>
          <a:p>
            <a:pPr lvl="2"/>
            <a:r>
              <a:rPr lang="en-US" dirty="0" smtClean="0"/>
              <a:t>Only available after system is placed in standby mode by expert</a:t>
            </a:r>
          </a:p>
          <a:p>
            <a:pPr lvl="1"/>
            <a:r>
              <a:rPr lang="en-US" dirty="0" smtClean="0"/>
              <a:t>DAQ failure procedure</a:t>
            </a:r>
          </a:p>
          <a:p>
            <a:r>
              <a:rPr lang="en-US" dirty="0" smtClean="0"/>
              <a:t>Emergency de-energize procedure is available for all personnel but, will require that the system be shipped back to ANL for repair.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27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ekins\Google Drive\JLAB\bubble_chamber\Review-2015\Figs\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1" y="1069331"/>
            <a:ext cx="7017470" cy="52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8279" y="447723"/>
            <a:ext cx="428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1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is to understand and optimize the detector performance.</a:t>
            </a:r>
          </a:p>
          <a:p>
            <a:r>
              <a:rPr lang="en-US" dirty="0" smtClean="0"/>
              <a:t>Only system expert shall make/approve changes to the fluid system</a:t>
            </a:r>
          </a:p>
          <a:p>
            <a:r>
              <a:rPr lang="en-US" dirty="0" smtClean="0"/>
              <a:t>Possible adjustments include</a:t>
            </a:r>
          </a:p>
          <a:p>
            <a:pPr lvl="1"/>
            <a:r>
              <a:rPr lang="en-US" dirty="0" smtClean="0"/>
              <a:t>Operating pressure/temperature</a:t>
            </a:r>
          </a:p>
          <a:p>
            <a:pPr lvl="1"/>
            <a:r>
              <a:rPr lang="en-US" dirty="0" smtClean="0"/>
              <a:t>Quench pressure</a:t>
            </a:r>
          </a:p>
          <a:p>
            <a:pPr lvl="1"/>
            <a:r>
              <a:rPr lang="en-US" dirty="0" smtClean="0"/>
              <a:t>Fluid levels</a:t>
            </a:r>
          </a:p>
          <a:p>
            <a:pPr lvl="1"/>
            <a:r>
              <a:rPr lang="en-US" dirty="0" smtClean="0"/>
              <a:t>Dead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6" y="1202265"/>
            <a:ext cx="5419880" cy="4350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765" y="119448"/>
            <a:ext cx="407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Theory of Operation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149" y="845750"/>
            <a:ext cx="35289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ea typeface="Wingdings"/>
                <a:cs typeface="Calibri"/>
                <a:sym typeface="Wingdings"/>
              </a:rPr>
              <a:t>1   Cell is cooled then filled with room temperature gas</a:t>
            </a:r>
          </a:p>
          <a:p>
            <a:pPr marL="457200" indent="-457200">
              <a:buAutoNum type="arabicPlain"/>
            </a:pPr>
            <a:endParaRPr lang="en-US" sz="2000" dirty="0" smtClean="0">
              <a:latin typeface="Calibri"/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2   Gas is cooled and condenses into liquid</a:t>
            </a:r>
            <a:endParaRPr lang="en-US" sz="2000" dirty="0">
              <a:cs typeface="Calibri"/>
            </a:endParaRPr>
          </a:p>
          <a:p>
            <a:endParaRPr lang="en-US" sz="2000" dirty="0" smtClean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3   Once cell is completely filled with liquid, pressure is reduced creating 	a superheated liquid</a:t>
            </a:r>
            <a:endParaRPr lang="en-US" sz="2000" dirty="0">
              <a:cs typeface="Calibri"/>
            </a:endParaRPr>
          </a:p>
          <a:p>
            <a:endParaRPr lang="en-US" sz="2000" dirty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3   Nuclear reactions induce bubble nucleation</a:t>
            </a:r>
            <a:endParaRPr lang="en-US" sz="2000" dirty="0">
              <a:cs typeface="Calibri"/>
              <a:sym typeface="Wingdings"/>
            </a:endParaRPr>
          </a:p>
          <a:p>
            <a:endParaRPr lang="en-US" sz="2000" dirty="0" smtClean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2   High speed camera detects bubble and </a:t>
            </a:r>
            <a:r>
              <a:rPr lang="en-US" sz="2000" dirty="0" err="1" smtClean="0">
                <a:ea typeface="Wingdings"/>
                <a:cs typeface="Calibri"/>
                <a:sym typeface="Wingdings"/>
              </a:rPr>
              <a:t>repressurizes</a:t>
            </a:r>
            <a:endParaRPr lang="en-US" sz="2000" dirty="0">
              <a:cs typeface="Calibri"/>
            </a:endParaRPr>
          </a:p>
          <a:p>
            <a:endParaRPr lang="en-US" sz="2000" dirty="0" smtClean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3   System depressurizes and ready for another cycle</a:t>
            </a:r>
            <a:endParaRPr lang="en-US" sz="2000" dirty="0"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529153" y="2045319"/>
            <a:ext cx="3607588" cy="1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31801" y="2105349"/>
            <a:ext cx="0" cy="2783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47511" y="1973069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73664" y="1696070"/>
            <a:ext cx="98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Critical point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0581" y="4622776"/>
            <a:ext cx="418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309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9241" y="1790796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1051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5045365" y="4229458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48834" y="2944075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404" y="2944075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78102" y="3027563"/>
            <a:ext cx="15258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57463" y="3236515"/>
            <a:ext cx="0" cy="9379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28332" y="2596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15440" y="2596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2708" y="4396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3795" y="2196078"/>
            <a:ext cx="702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Liquid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85964" y="4143669"/>
            <a:ext cx="713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Vapor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282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9790"/>
            <a:r>
              <a:rPr dirty="0"/>
              <a:t>Sy</a:t>
            </a:r>
            <a:r>
              <a:rPr spc="-4" dirty="0"/>
              <a:t>s</a:t>
            </a:r>
            <a:r>
              <a:rPr dirty="0"/>
              <a:t>t</a:t>
            </a:r>
            <a:r>
              <a:rPr spc="-9" dirty="0"/>
              <a:t>e</a:t>
            </a:r>
            <a:r>
              <a:rPr dirty="0"/>
              <a:t>ms</a:t>
            </a:r>
            <a:r>
              <a:rPr spc="-22" dirty="0"/>
              <a:t> </a:t>
            </a:r>
            <a:r>
              <a:rPr dirty="0"/>
              <a:t>a</a:t>
            </a:r>
            <a:r>
              <a:rPr spc="-9" dirty="0"/>
              <a:t>n</a:t>
            </a:r>
            <a:r>
              <a:rPr dirty="0"/>
              <a:t>d</a:t>
            </a:r>
            <a:r>
              <a:rPr spc="-4" dirty="0"/>
              <a:t> </a:t>
            </a:r>
            <a:r>
              <a:rPr dirty="0"/>
              <a:t>C</a:t>
            </a:r>
            <a:r>
              <a:rPr spc="-9" dirty="0"/>
              <a:t>o</a:t>
            </a:r>
            <a:r>
              <a:rPr dirty="0"/>
              <a:t>m</a:t>
            </a:r>
            <a:r>
              <a:rPr spc="-4" dirty="0"/>
              <a:t>p</a:t>
            </a:r>
            <a:r>
              <a:rPr spc="-9" dirty="0"/>
              <a:t>onen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882" y="1753505"/>
            <a:ext cx="4844015" cy="418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>
                <a:latin typeface="Rockwell"/>
                <a:cs typeface="Rockwell"/>
              </a:rPr>
              <a:t>B</a:t>
            </a:r>
            <a:r>
              <a:rPr sz="2471" spc="-22" dirty="0">
                <a:latin typeface="Rockwell"/>
                <a:cs typeface="Rockwell"/>
              </a:rPr>
              <a:t>u</a:t>
            </a:r>
            <a:r>
              <a:rPr sz="2471" spc="-13" dirty="0">
                <a:latin typeface="Rockwell"/>
                <a:cs typeface="Rockwell"/>
              </a:rPr>
              <a:t>bbl</a:t>
            </a:r>
            <a:r>
              <a:rPr sz="2471" spc="-18" dirty="0">
                <a:latin typeface="Rockwell"/>
                <a:cs typeface="Rockwell"/>
              </a:rPr>
              <a:t>e</a:t>
            </a:r>
            <a:r>
              <a:rPr sz="2471" dirty="0">
                <a:latin typeface="Rockwell"/>
                <a:cs typeface="Rockwell"/>
              </a:rPr>
              <a:t> </a:t>
            </a:r>
            <a:r>
              <a:rPr sz="2471" spc="-18" dirty="0" smtClean="0">
                <a:latin typeface="Rockwell"/>
                <a:cs typeface="Rockwell"/>
              </a:rPr>
              <a:t>Cham</a:t>
            </a:r>
            <a:r>
              <a:rPr sz="2471" spc="-13" dirty="0" smtClean="0">
                <a:latin typeface="Rockwell"/>
                <a:cs typeface="Rockwell"/>
              </a:rPr>
              <a:t>ber</a:t>
            </a:r>
            <a:endParaRPr lang="en-US" sz="2471" spc="-13" dirty="0">
              <a:latin typeface="Rockwell"/>
              <a:cs typeface="Rockwell"/>
            </a:endParaRPr>
          </a:p>
          <a:p>
            <a:pPr marL="770981" lvl="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3" dirty="0" smtClean="0">
                <a:latin typeface="Rockwell"/>
                <a:cs typeface="Rockwell"/>
              </a:rPr>
              <a:t>40-60 ml</a:t>
            </a: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latin typeface="Rockwell"/>
                <a:cs typeface="Rockwell"/>
              </a:rPr>
              <a:t>Pr</a:t>
            </a:r>
            <a:r>
              <a:rPr sz="2471" spc="-13" dirty="0" smtClean="0">
                <a:latin typeface="Rockwell"/>
                <a:cs typeface="Rockwell"/>
              </a:rPr>
              <a:t>ess</a:t>
            </a:r>
            <a:r>
              <a:rPr sz="2471" spc="-22" dirty="0" smtClean="0">
                <a:latin typeface="Rockwell"/>
                <a:cs typeface="Rockwell"/>
              </a:rPr>
              <a:t>u</a:t>
            </a:r>
            <a:r>
              <a:rPr sz="2471" spc="-18" dirty="0" smtClean="0">
                <a:latin typeface="Rockwell"/>
                <a:cs typeface="Rockwell"/>
              </a:rPr>
              <a:t>re</a:t>
            </a:r>
            <a:r>
              <a:rPr sz="2471" spc="-13" dirty="0" smtClean="0">
                <a:latin typeface="Rockwell"/>
                <a:cs typeface="Rockwell"/>
              </a:rPr>
              <a:t> Vessel</a:t>
            </a:r>
            <a:endParaRPr lang="en-US" sz="2471" spc="-13" dirty="0" smtClean="0">
              <a:latin typeface="Rockwell"/>
              <a:cs typeface="Rockwell"/>
            </a:endParaRPr>
          </a:p>
          <a:p>
            <a:pPr marL="770981" lvl="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3" dirty="0" smtClean="0">
                <a:latin typeface="Rockwell"/>
                <a:cs typeface="Rockwell"/>
              </a:rPr>
              <a:t>Max operating pressure 1000 psi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latin typeface="Rockwell"/>
                <a:cs typeface="Rockwell"/>
              </a:rPr>
              <a:t>V</a:t>
            </a:r>
            <a:r>
              <a:rPr sz="2471" spc="-13" dirty="0" smtClean="0">
                <a:latin typeface="Rockwell"/>
                <a:cs typeface="Rockwell"/>
              </a:rPr>
              <a:t>i</a:t>
            </a:r>
            <a:r>
              <a:rPr sz="2471" spc="-18" dirty="0" smtClean="0">
                <a:latin typeface="Rockwell"/>
                <a:cs typeface="Rockwell"/>
              </a:rPr>
              <a:t>ewpor</a:t>
            </a:r>
            <a:r>
              <a:rPr sz="2471" spc="-13" dirty="0" smtClean="0">
                <a:latin typeface="Rockwell"/>
                <a:cs typeface="Rockwell"/>
              </a:rPr>
              <a:t>t</a:t>
            </a:r>
            <a:r>
              <a:rPr sz="2471" spc="-9" dirty="0">
                <a:latin typeface="Rockwell"/>
                <a:cs typeface="Rockwell"/>
              </a:rPr>
              <a:t>,</a:t>
            </a:r>
            <a:r>
              <a:rPr sz="2471" spc="-4" dirty="0">
                <a:latin typeface="Rockwell"/>
                <a:cs typeface="Rockwell"/>
              </a:rPr>
              <a:t> </a:t>
            </a:r>
            <a:r>
              <a:rPr sz="2471" spc="-18" dirty="0">
                <a:latin typeface="Rockwell"/>
                <a:cs typeface="Rockwell"/>
              </a:rPr>
              <a:t>Camer</a:t>
            </a:r>
            <a:r>
              <a:rPr sz="2471" spc="-13" dirty="0">
                <a:latin typeface="Rockwell"/>
                <a:cs typeface="Rockwell"/>
              </a:rPr>
              <a:t>a and </a:t>
            </a:r>
            <a:r>
              <a:rPr sz="2471" spc="-18" dirty="0" smtClean="0">
                <a:latin typeface="Rockwell"/>
                <a:cs typeface="Rockwell"/>
              </a:rPr>
              <a:t>L</a:t>
            </a:r>
            <a:r>
              <a:rPr sz="2471" spc="-13" dirty="0" smtClean="0">
                <a:latin typeface="Rockwell"/>
                <a:cs typeface="Rockwell"/>
              </a:rPr>
              <a:t>i</a:t>
            </a:r>
            <a:r>
              <a:rPr sz="2471" spc="-18" dirty="0" smtClean="0">
                <a:latin typeface="Rockwell"/>
                <a:cs typeface="Rockwell"/>
              </a:rPr>
              <a:t>gh</a:t>
            </a:r>
            <a:r>
              <a:rPr sz="2471" spc="-13" dirty="0" smtClean="0">
                <a:latin typeface="Rockwell"/>
                <a:cs typeface="Rockwell"/>
              </a:rPr>
              <a:t>ti</a:t>
            </a:r>
            <a:r>
              <a:rPr sz="2471" spc="-18" dirty="0" smtClean="0">
                <a:latin typeface="Rockwell"/>
                <a:cs typeface="Rockwell"/>
              </a:rPr>
              <a:t>ng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latin typeface="Rockwell"/>
                <a:cs typeface="Rockwell"/>
              </a:rPr>
              <a:t>H</a:t>
            </a:r>
            <a:r>
              <a:rPr sz="2471" spc="-22" dirty="0" smtClean="0">
                <a:latin typeface="Rockwell"/>
                <a:cs typeface="Rockwell"/>
              </a:rPr>
              <a:t>y</a:t>
            </a:r>
            <a:r>
              <a:rPr sz="2471" spc="-18" dirty="0" smtClean="0">
                <a:latin typeface="Rockwell"/>
                <a:cs typeface="Rockwell"/>
              </a:rPr>
              <a:t>dr</a:t>
            </a:r>
            <a:r>
              <a:rPr sz="2471" spc="-13" dirty="0" smtClean="0">
                <a:latin typeface="Rockwell"/>
                <a:cs typeface="Rockwell"/>
              </a:rPr>
              <a:t>a</a:t>
            </a:r>
            <a:r>
              <a:rPr sz="2471" spc="-22" dirty="0" smtClean="0">
                <a:latin typeface="Rockwell"/>
                <a:cs typeface="Rockwell"/>
              </a:rPr>
              <a:t>u</a:t>
            </a:r>
            <a:r>
              <a:rPr sz="2471" spc="-13" dirty="0" smtClean="0">
                <a:latin typeface="Rockwell"/>
                <a:cs typeface="Rockwell"/>
              </a:rPr>
              <a:t>lic</a:t>
            </a:r>
            <a:r>
              <a:rPr sz="2471" dirty="0" smtClean="0">
                <a:latin typeface="Rockwell"/>
                <a:cs typeface="Rockwell"/>
              </a:rPr>
              <a:t> </a:t>
            </a:r>
            <a:r>
              <a:rPr sz="2471" spc="-18" dirty="0" smtClean="0">
                <a:latin typeface="Rockwell"/>
                <a:cs typeface="Rockwell"/>
              </a:rPr>
              <a:t>Con</a:t>
            </a:r>
            <a:r>
              <a:rPr sz="2471" spc="-13" dirty="0" smtClean="0">
                <a:latin typeface="Rockwell"/>
                <a:cs typeface="Rockwell"/>
              </a:rPr>
              <a:t>t</a:t>
            </a:r>
            <a:r>
              <a:rPr sz="2471" spc="-18" dirty="0" smtClean="0">
                <a:latin typeface="Rockwell"/>
                <a:cs typeface="Rockwell"/>
              </a:rPr>
              <a:t>r</a:t>
            </a:r>
            <a:r>
              <a:rPr sz="2471" spc="-13" dirty="0" smtClean="0">
                <a:latin typeface="Rockwell"/>
                <a:cs typeface="Rockwell"/>
              </a:rPr>
              <a:t>ol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Coo</a:t>
            </a:r>
            <a:r>
              <a:rPr sz="2471" spc="-13" dirty="0" smtClean="0">
                <a:solidFill>
                  <a:srgbClr val="006FC0"/>
                </a:solidFill>
                <a:latin typeface="Rockwell"/>
                <a:cs typeface="Rockwell"/>
              </a:rPr>
              <a:t>li</a:t>
            </a:r>
            <a:r>
              <a:rPr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ng</a:t>
            </a:r>
            <a:r>
              <a:rPr lang="en-US"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 circuit/refrigerator</a:t>
            </a:r>
          </a:p>
          <a:p>
            <a:pPr marL="770981" lvl="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-20C to room temp.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8" dirty="0" smtClean="0">
                <a:latin typeface="Rockwell"/>
                <a:cs typeface="Rockwell"/>
              </a:rPr>
              <a:t>DAQ/</a:t>
            </a:r>
            <a:r>
              <a:rPr sz="2471" spc="-18" dirty="0" smtClean="0">
                <a:latin typeface="Rockwell"/>
                <a:cs typeface="Rockwell"/>
              </a:rPr>
              <a:t>Con</a:t>
            </a:r>
            <a:r>
              <a:rPr sz="2471" spc="-13" dirty="0" smtClean="0">
                <a:latin typeface="Rockwell"/>
                <a:cs typeface="Rockwell"/>
              </a:rPr>
              <a:t>t</a:t>
            </a:r>
            <a:r>
              <a:rPr sz="2471" spc="-18" dirty="0" smtClean="0">
                <a:latin typeface="Rockwell"/>
                <a:cs typeface="Rockwell"/>
              </a:rPr>
              <a:t>r</a:t>
            </a:r>
            <a:r>
              <a:rPr sz="2471" spc="-13" dirty="0" smtClean="0">
                <a:latin typeface="Rockwell"/>
                <a:cs typeface="Rockwell"/>
              </a:rPr>
              <a:t>ol</a:t>
            </a:r>
            <a:r>
              <a:rPr sz="2471" spc="-18" dirty="0" smtClean="0">
                <a:latin typeface="Rockwell"/>
                <a:cs typeface="Rockwell"/>
              </a:rPr>
              <a:t> </a:t>
            </a:r>
            <a:r>
              <a:rPr sz="2471" spc="-18" dirty="0">
                <a:latin typeface="Rockwell"/>
                <a:cs typeface="Rockwell"/>
              </a:rPr>
              <a:t>and</a:t>
            </a:r>
            <a:r>
              <a:rPr sz="2471" spc="-13" dirty="0">
                <a:latin typeface="Rockwell"/>
                <a:cs typeface="Rockwell"/>
              </a:rPr>
              <a:t> </a:t>
            </a:r>
            <a:r>
              <a:rPr sz="2471" spc="-13" dirty="0" smtClean="0">
                <a:latin typeface="Rockwell"/>
                <a:cs typeface="Rockwell"/>
              </a:rPr>
              <a:t>Inst</a:t>
            </a:r>
            <a:r>
              <a:rPr sz="2471" spc="-18" dirty="0" smtClean="0">
                <a:latin typeface="Rockwell"/>
                <a:cs typeface="Rockwell"/>
              </a:rPr>
              <a:t>r</a:t>
            </a:r>
            <a:r>
              <a:rPr sz="2471" spc="-22" dirty="0" smtClean="0">
                <a:latin typeface="Rockwell"/>
                <a:cs typeface="Rockwell"/>
              </a:rPr>
              <a:t>u</a:t>
            </a:r>
            <a:r>
              <a:rPr sz="2471" spc="-18" dirty="0" smtClean="0">
                <a:latin typeface="Rockwell"/>
                <a:cs typeface="Rockwell"/>
              </a:rPr>
              <a:t>men</a:t>
            </a:r>
            <a:r>
              <a:rPr sz="2471" spc="-13" dirty="0" smtClean="0">
                <a:latin typeface="Rockwell"/>
                <a:cs typeface="Rockwell"/>
              </a:rPr>
              <a:t>tati</a:t>
            </a:r>
            <a:r>
              <a:rPr sz="2471" spc="-18" dirty="0" smtClean="0">
                <a:latin typeface="Rockwell"/>
                <a:cs typeface="Rockwell"/>
              </a:rPr>
              <a:t>on</a:t>
            </a:r>
            <a:endParaRPr sz="2471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5"/>
          <p:cNvSpPr/>
          <p:nvPr/>
        </p:nvSpPr>
        <p:spPr>
          <a:xfrm>
            <a:off x="5561767" y="2033067"/>
            <a:ext cx="3169471" cy="3630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82285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12386"/>
            <a:r>
              <a:rPr dirty="0"/>
              <a:t>Ba</a:t>
            </a:r>
            <a:r>
              <a:rPr spc="-4" dirty="0"/>
              <a:t>si</a:t>
            </a:r>
            <a:r>
              <a:rPr dirty="0"/>
              <a:t>c</a:t>
            </a:r>
            <a:r>
              <a:rPr spc="-13" dirty="0"/>
              <a:t> </a:t>
            </a:r>
            <a:r>
              <a:rPr dirty="0"/>
              <a:t>C</a:t>
            </a:r>
            <a:r>
              <a:rPr spc="-9" dirty="0"/>
              <a:t>o</a:t>
            </a:r>
            <a:r>
              <a:rPr dirty="0"/>
              <a:t>m</a:t>
            </a:r>
            <a:r>
              <a:rPr spc="-4" dirty="0"/>
              <a:t>p</a:t>
            </a:r>
            <a:r>
              <a:rPr spc="-9" dirty="0"/>
              <a:t>onen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52181" y="1540539"/>
            <a:ext cx="3563471" cy="4589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140081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dirty="0"/>
              <a:t>He</a:t>
            </a:r>
            <a:r>
              <a:rPr spc="-18" dirty="0"/>
              <a:t>av</a:t>
            </a:r>
            <a:r>
              <a:rPr spc="-13" dirty="0"/>
              <a:t>y</a:t>
            </a:r>
            <a:r>
              <a:rPr spc="-9" dirty="0"/>
              <a:t> </a:t>
            </a:r>
            <a:r>
              <a:rPr spc="-22" dirty="0"/>
              <a:t>W</a:t>
            </a:r>
            <a:r>
              <a:rPr spc="-18" dirty="0"/>
              <a:t>a</a:t>
            </a:r>
            <a:r>
              <a:rPr spc="-13" dirty="0"/>
              <a:t>l</a:t>
            </a:r>
            <a:r>
              <a:rPr spc="-9" dirty="0"/>
              <a:t>l</a:t>
            </a:r>
            <a:r>
              <a:rPr spc="4" dirty="0"/>
              <a:t> </a:t>
            </a:r>
            <a:r>
              <a:rPr spc="-18" dirty="0"/>
              <a:t>S</a:t>
            </a:r>
            <a:r>
              <a:rPr spc="-13" dirty="0"/>
              <a:t>t</a:t>
            </a:r>
            <a:r>
              <a:rPr spc="-18" dirty="0"/>
              <a:t>a</a:t>
            </a:r>
            <a:r>
              <a:rPr spc="-13" dirty="0"/>
              <a:t>i</a:t>
            </a:r>
            <a:r>
              <a:rPr dirty="0"/>
              <a:t>n</a:t>
            </a:r>
            <a:r>
              <a:rPr spc="-13" dirty="0"/>
              <a:t>l</a:t>
            </a:r>
            <a:r>
              <a:rPr dirty="0"/>
              <a:t>ess </a:t>
            </a:r>
            <a:r>
              <a:rPr spc="-18" dirty="0"/>
              <a:t>S</a:t>
            </a:r>
            <a:r>
              <a:rPr spc="-13" dirty="0"/>
              <a:t>t</a:t>
            </a:r>
            <a:r>
              <a:rPr dirty="0"/>
              <a:t>ee</a:t>
            </a:r>
            <a:r>
              <a:rPr spc="-9" dirty="0"/>
              <a:t>l</a:t>
            </a:r>
            <a:r>
              <a:rPr spc="-4" dirty="0"/>
              <a:t> </a:t>
            </a:r>
            <a:r>
              <a:rPr dirty="0"/>
              <a:t>P</a:t>
            </a:r>
            <a:r>
              <a:rPr spc="-13" dirty="0"/>
              <a:t>r</a:t>
            </a:r>
            <a:r>
              <a:rPr dirty="0"/>
              <a:t>ess</a:t>
            </a:r>
            <a:r>
              <a:rPr spc="-13" dirty="0"/>
              <a:t>ur</a:t>
            </a:r>
            <a:r>
              <a:rPr dirty="0"/>
              <a:t>e</a:t>
            </a:r>
            <a:r>
              <a:rPr spc="-22" dirty="0"/>
              <a:t> </a:t>
            </a:r>
            <a:r>
              <a:rPr spc="4" dirty="0"/>
              <a:t>V</a:t>
            </a:r>
            <a:r>
              <a:rPr dirty="0"/>
              <a:t>esse</a:t>
            </a:r>
            <a:r>
              <a:rPr spc="-9" dirty="0"/>
              <a:t>l</a:t>
            </a:r>
          </a:p>
          <a:p>
            <a:pPr marL="313781" marR="14008" indent="-302575">
              <a:lnSpc>
                <a:spcPct val="80000"/>
              </a:lnSpc>
              <a:spcBef>
                <a:spcPts val="1566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Th</a:t>
            </a:r>
            <a:r>
              <a:rPr spc="-13" dirty="0"/>
              <a:t>i</a:t>
            </a:r>
            <a:r>
              <a:rPr dirty="0"/>
              <a:t>n</a:t>
            </a:r>
            <a:r>
              <a:rPr spc="-9" dirty="0"/>
              <a:t> </a:t>
            </a:r>
            <a:r>
              <a:rPr spc="-22" dirty="0"/>
              <a:t>W</a:t>
            </a:r>
            <a:r>
              <a:rPr spc="-18" dirty="0"/>
              <a:t>a</a:t>
            </a:r>
            <a:r>
              <a:rPr spc="-13" dirty="0"/>
              <a:t>l</a:t>
            </a:r>
            <a:r>
              <a:rPr spc="-9" dirty="0"/>
              <a:t>l</a:t>
            </a:r>
            <a:r>
              <a:rPr spc="4" dirty="0"/>
              <a:t> </a:t>
            </a:r>
            <a:r>
              <a:rPr spc="-22" dirty="0"/>
              <a:t>G</a:t>
            </a:r>
            <a:r>
              <a:rPr spc="-13" dirty="0"/>
              <a:t>l</a:t>
            </a:r>
            <a:r>
              <a:rPr spc="-18" dirty="0"/>
              <a:t>a</a:t>
            </a:r>
            <a:r>
              <a:rPr dirty="0"/>
              <a:t>ss A</a:t>
            </a:r>
            <a:r>
              <a:rPr spc="-18" dirty="0"/>
              <a:t>c</a:t>
            </a:r>
            <a:r>
              <a:rPr spc="-13" dirty="0"/>
              <a:t>t</a:t>
            </a:r>
            <a:r>
              <a:rPr spc="-18" dirty="0"/>
              <a:t>iv</a:t>
            </a:r>
            <a:r>
              <a:rPr dirty="0"/>
              <a:t>e </a:t>
            </a:r>
            <a:r>
              <a:rPr spc="-18" dirty="0"/>
              <a:t>L</a:t>
            </a:r>
            <a:r>
              <a:rPr spc="-13" dirty="0"/>
              <a:t>i</a:t>
            </a:r>
            <a:r>
              <a:rPr spc="-4" dirty="0"/>
              <a:t>q</a:t>
            </a:r>
            <a:r>
              <a:rPr spc="-13" dirty="0"/>
              <a:t>ui</a:t>
            </a:r>
            <a:r>
              <a:rPr dirty="0"/>
              <a:t>d</a:t>
            </a:r>
            <a:r>
              <a:rPr spc="-4" dirty="0"/>
              <a:t> </a:t>
            </a:r>
            <a:r>
              <a:rPr spc="4" dirty="0"/>
              <a:t>V</a:t>
            </a:r>
            <a:r>
              <a:rPr dirty="0"/>
              <a:t>o</a:t>
            </a:r>
            <a:r>
              <a:rPr spc="-13" dirty="0"/>
              <a:t>lu</a:t>
            </a:r>
            <a:r>
              <a:rPr spc="-4" dirty="0"/>
              <a:t>m</a:t>
            </a:r>
            <a:r>
              <a:rPr dirty="0"/>
              <a:t>e</a:t>
            </a:r>
          </a:p>
          <a:p>
            <a:pPr marL="313781" marR="4483" indent="-302575">
              <a:lnSpc>
                <a:spcPts val="2030"/>
              </a:lnSpc>
              <a:spcBef>
                <a:spcPts val="1553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Th</a:t>
            </a:r>
            <a:r>
              <a:rPr spc="-13" dirty="0"/>
              <a:t>i</a:t>
            </a:r>
            <a:r>
              <a:rPr dirty="0"/>
              <a:t>n</a:t>
            </a:r>
            <a:r>
              <a:rPr spc="-9" dirty="0"/>
              <a:t> </a:t>
            </a:r>
            <a:r>
              <a:rPr dirty="0"/>
              <a:t>P</a:t>
            </a:r>
            <a:r>
              <a:rPr spc="-13" dirty="0"/>
              <a:t>r</a:t>
            </a:r>
            <a:r>
              <a:rPr dirty="0"/>
              <a:t>ess</a:t>
            </a:r>
            <a:r>
              <a:rPr spc="-13" dirty="0"/>
              <a:t>ur</a:t>
            </a:r>
            <a:r>
              <a:rPr dirty="0"/>
              <a:t>e</a:t>
            </a:r>
            <a:r>
              <a:rPr spc="-22" dirty="0"/>
              <a:t> </a:t>
            </a:r>
            <a:r>
              <a:rPr dirty="0"/>
              <a:t>T</a:t>
            </a:r>
            <a:r>
              <a:rPr spc="-13" dirty="0"/>
              <a:t>r</a:t>
            </a:r>
            <a:r>
              <a:rPr spc="-18" dirty="0"/>
              <a:t>a</a:t>
            </a:r>
            <a:r>
              <a:rPr dirty="0"/>
              <a:t>ns</a:t>
            </a:r>
            <a:r>
              <a:rPr spc="-13" dirty="0"/>
              <a:t>f</a:t>
            </a:r>
            <a:r>
              <a:rPr dirty="0"/>
              <a:t>e</a:t>
            </a:r>
            <a:r>
              <a:rPr spc="-9" dirty="0"/>
              <a:t>r </a:t>
            </a:r>
            <a:r>
              <a:rPr dirty="0"/>
              <a:t>Be</a:t>
            </a:r>
            <a:r>
              <a:rPr spc="-13" dirty="0"/>
              <a:t>ll</a:t>
            </a:r>
            <a:r>
              <a:rPr dirty="0"/>
              <a:t>o</a:t>
            </a:r>
            <a:r>
              <a:rPr spc="-22" dirty="0"/>
              <a:t>w</a:t>
            </a:r>
            <a:r>
              <a:rPr dirty="0"/>
              <a:t>s</a:t>
            </a:r>
          </a:p>
          <a:p>
            <a:pPr marL="313781" indent="-302575">
              <a:spcBef>
                <a:spcPts val="1077"/>
              </a:spcBef>
              <a:buFont typeface="Rockwell"/>
              <a:buChar char="•"/>
              <a:tabLst>
                <a:tab pos="313781" algn="l"/>
              </a:tabLst>
            </a:pPr>
            <a:r>
              <a:rPr spc="-18" dirty="0">
                <a:solidFill>
                  <a:srgbClr val="006FC0"/>
                </a:solidFill>
              </a:rPr>
              <a:t>Coo</a:t>
            </a:r>
            <a:r>
              <a:rPr spc="-13" dirty="0">
                <a:solidFill>
                  <a:srgbClr val="006FC0"/>
                </a:solidFill>
              </a:rPr>
              <a:t>li</a:t>
            </a:r>
            <a:r>
              <a:rPr dirty="0">
                <a:solidFill>
                  <a:srgbClr val="006FC0"/>
                </a:solidFill>
              </a:rPr>
              <a:t>ng</a:t>
            </a:r>
            <a:r>
              <a:rPr spc="-13" dirty="0">
                <a:solidFill>
                  <a:srgbClr val="006FC0"/>
                </a:solidFill>
              </a:rPr>
              <a:t> </a:t>
            </a:r>
            <a:r>
              <a:rPr spc="-18" dirty="0">
                <a:solidFill>
                  <a:srgbClr val="006FC0"/>
                </a:solidFill>
              </a:rPr>
              <a:t>C</a:t>
            </a:r>
            <a:r>
              <a:rPr dirty="0">
                <a:solidFill>
                  <a:srgbClr val="006FC0"/>
                </a:solidFill>
              </a:rPr>
              <a:t>o</a:t>
            </a:r>
            <a:r>
              <a:rPr spc="-13" dirty="0">
                <a:solidFill>
                  <a:srgbClr val="006FC0"/>
                </a:solidFill>
              </a:rPr>
              <a:t>il</a:t>
            </a:r>
            <a:r>
              <a:rPr dirty="0">
                <a:solidFill>
                  <a:srgbClr val="006FC0"/>
                </a:solidFill>
              </a:rPr>
              <a:t>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P</a:t>
            </a:r>
            <a:r>
              <a:rPr spc="-13" dirty="0"/>
              <a:t>r</a:t>
            </a:r>
            <a:r>
              <a:rPr dirty="0"/>
              <a:t>ess</a:t>
            </a:r>
            <a:r>
              <a:rPr spc="-13" dirty="0"/>
              <a:t>ur</a:t>
            </a:r>
            <a:r>
              <a:rPr dirty="0"/>
              <a:t>e</a:t>
            </a:r>
            <a:r>
              <a:rPr spc="-22" dirty="0"/>
              <a:t> </a:t>
            </a:r>
            <a:r>
              <a:rPr spc="-18" dirty="0"/>
              <a:t>S</a:t>
            </a:r>
            <a:r>
              <a:rPr spc="-13" dirty="0"/>
              <a:t>upply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pc="-18" dirty="0"/>
              <a:t>S</a:t>
            </a:r>
            <a:r>
              <a:rPr dirty="0"/>
              <a:t>o</a:t>
            </a:r>
            <a:r>
              <a:rPr spc="-13" dirty="0"/>
              <a:t>l</a:t>
            </a:r>
            <a:r>
              <a:rPr dirty="0"/>
              <a:t>eno</a:t>
            </a:r>
            <a:r>
              <a:rPr spc="-13" dirty="0"/>
              <a:t>i</a:t>
            </a:r>
            <a:r>
              <a:rPr dirty="0"/>
              <a:t>d</a:t>
            </a:r>
            <a:r>
              <a:rPr spc="-13" dirty="0"/>
              <a:t> </a:t>
            </a:r>
            <a:r>
              <a:rPr spc="4" dirty="0"/>
              <a:t>V</a:t>
            </a:r>
            <a:r>
              <a:rPr spc="-18" dirty="0"/>
              <a:t>alv</a:t>
            </a:r>
            <a:r>
              <a:rPr dirty="0"/>
              <a:t>es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H</a:t>
            </a:r>
            <a:r>
              <a:rPr spc="-13" dirty="0"/>
              <a:t>i</a:t>
            </a:r>
            <a:r>
              <a:rPr dirty="0"/>
              <a:t>gh </a:t>
            </a:r>
            <a:r>
              <a:rPr spc="-18" dirty="0"/>
              <a:t>S</a:t>
            </a:r>
            <a:r>
              <a:rPr dirty="0"/>
              <a:t>peed</a:t>
            </a:r>
            <a:r>
              <a:rPr spc="-13" dirty="0"/>
              <a:t> </a:t>
            </a:r>
            <a:r>
              <a:rPr spc="-18" dirty="0"/>
              <a:t>Ca</a:t>
            </a:r>
            <a:r>
              <a:rPr spc="-4" dirty="0"/>
              <a:t>m</a:t>
            </a:r>
            <a:r>
              <a:rPr dirty="0"/>
              <a:t>e</a:t>
            </a:r>
            <a:r>
              <a:rPr spc="-13" dirty="0"/>
              <a:t>ra</a:t>
            </a: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051176" y="2286000"/>
            <a:ext cx="1344706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74675" y="2364485"/>
                </a:moveTo>
                <a:lnTo>
                  <a:pt x="74675" y="74675"/>
                </a:lnTo>
                <a:lnTo>
                  <a:pt x="61382" y="89021"/>
                </a:lnTo>
                <a:lnTo>
                  <a:pt x="38215" y="120600"/>
                </a:lnTo>
                <a:lnTo>
                  <a:pt x="20050" y="155590"/>
                </a:lnTo>
                <a:lnTo>
                  <a:pt x="7416" y="193461"/>
                </a:lnTo>
                <a:lnTo>
                  <a:pt x="846" y="233682"/>
                </a:lnTo>
                <a:lnTo>
                  <a:pt x="0" y="254507"/>
                </a:lnTo>
                <a:lnTo>
                  <a:pt x="0" y="2185415"/>
                </a:lnTo>
                <a:lnTo>
                  <a:pt x="3340" y="2226570"/>
                </a:lnTo>
                <a:lnTo>
                  <a:pt x="13008" y="2265566"/>
                </a:lnTo>
                <a:lnTo>
                  <a:pt x="28474" y="2301892"/>
                </a:lnTo>
                <a:lnTo>
                  <a:pt x="49206" y="2335036"/>
                </a:lnTo>
                <a:lnTo>
                  <a:pt x="74675" y="2364485"/>
                </a:lnTo>
                <a:close/>
              </a:path>
              <a:path w="1524000" h="2438400">
                <a:moveTo>
                  <a:pt x="155590" y="2418587"/>
                </a:moveTo>
                <a:lnTo>
                  <a:pt x="155590" y="20050"/>
                </a:lnTo>
                <a:lnTo>
                  <a:pt x="137702" y="28474"/>
                </a:lnTo>
                <a:lnTo>
                  <a:pt x="120600" y="38215"/>
                </a:lnTo>
                <a:lnTo>
                  <a:pt x="120600" y="2400613"/>
                </a:lnTo>
                <a:lnTo>
                  <a:pt x="137702" y="2410254"/>
                </a:lnTo>
                <a:lnTo>
                  <a:pt x="155590" y="2418587"/>
                </a:lnTo>
                <a:close/>
              </a:path>
              <a:path w="1524000" h="2438400">
                <a:moveTo>
                  <a:pt x="193461" y="2431075"/>
                </a:moveTo>
                <a:lnTo>
                  <a:pt x="193461" y="7416"/>
                </a:lnTo>
                <a:lnTo>
                  <a:pt x="174199" y="13008"/>
                </a:lnTo>
                <a:lnTo>
                  <a:pt x="174199" y="2425549"/>
                </a:lnTo>
                <a:lnTo>
                  <a:pt x="193461" y="2431075"/>
                </a:lnTo>
                <a:close/>
              </a:path>
              <a:path w="1524000" h="2438400">
                <a:moveTo>
                  <a:pt x="1271015" y="2438399"/>
                </a:moveTo>
                <a:lnTo>
                  <a:pt x="1271015" y="0"/>
                </a:lnTo>
                <a:lnTo>
                  <a:pt x="254507" y="0"/>
                </a:lnTo>
                <a:lnTo>
                  <a:pt x="233682" y="846"/>
                </a:lnTo>
                <a:lnTo>
                  <a:pt x="213311" y="3340"/>
                </a:lnTo>
                <a:lnTo>
                  <a:pt x="213311" y="2435102"/>
                </a:lnTo>
                <a:lnTo>
                  <a:pt x="233682" y="2437564"/>
                </a:lnTo>
                <a:lnTo>
                  <a:pt x="254507" y="2438399"/>
                </a:lnTo>
                <a:lnTo>
                  <a:pt x="1271015" y="2438399"/>
                </a:lnTo>
                <a:close/>
              </a:path>
              <a:path w="1524000" h="2438400">
                <a:moveTo>
                  <a:pt x="1331969" y="2431075"/>
                </a:moveTo>
                <a:lnTo>
                  <a:pt x="1331969" y="7416"/>
                </a:lnTo>
                <a:lnTo>
                  <a:pt x="1312170" y="3340"/>
                </a:lnTo>
                <a:lnTo>
                  <a:pt x="1291830" y="846"/>
                </a:lnTo>
                <a:lnTo>
                  <a:pt x="1291830" y="2437564"/>
                </a:lnTo>
                <a:lnTo>
                  <a:pt x="1312170" y="2435102"/>
                </a:lnTo>
                <a:lnTo>
                  <a:pt x="1331969" y="2431075"/>
                </a:lnTo>
                <a:close/>
              </a:path>
              <a:path w="1524000" h="2438400">
                <a:moveTo>
                  <a:pt x="1387492" y="2410254"/>
                </a:moveTo>
                <a:lnTo>
                  <a:pt x="1387492" y="28474"/>
                </a:lnTo>
                <a:lnTo>
                  <a:pt x="1369694" y="20050"/>
                </a:lnTo>
                <a:lnTo>
                  <a:pt x="1351166" y="13008"/>
                </a:lnTo>
                <a:lnTo>
                  <a:pt x="1351166" y="2425549"/>
                </a:lnTo>
                <a:lnTo>
                  <a:pt x="1369694" y="2418587"/>
                </a:lnTo>
                <a:lnTo>
                  <a:pt x="1387492" y="2410254"/>
                </a:lnTo>
                <a:close/>
              </a:path>
              <a:path w="1524000" h="2438400">
                <a:moveTo>
                  <a:pt x="1420636" y="2389729"/>
                </a:moveTo>
                <a:lnTo>
                  <a:pt x="1420636" y="49206"/>
                </a:lnTo>
                <a:lnTo>
                  <a:pt x="1404493" y="38215"/>
                </a:lnTo>
                <a:lnTo>
                  <a:pt x="1404493" y="2400613"/>
                </a:lnTo>
                <a:lnTo>
                  <a:pt x="1420636" y="2389729"/>
                </a:lnTo>
                <a:close/>
              </a:path>
              <a:path w="1524000" h="2438400">
                <a:moveTo>
                  <a:pt x="1450085" y="2364485"/>
                </a:moveTo>
                <a:lnTo>
                  <a:pt x="1450085" y="74675"/>
                </a:lnTo>
                <a:lnTo>
                  <a:pt x="1435854" y="61382"/>
                </a:lnTo>
                <a:lnTo>
                  <a:pt x="1435854" y="2377665"/>
                </a:lnTo>
                <a:lnTo>
                  <a:pt x="1450085" y="2364485"/>
                </a:lnTo>
                <a:close/>
              </a:path>
              <a:path w="1524000" h="2438400">
                <a:moveTo>
                  <a:pt x="1523999" y="2185415"/>
                </a:moveTo>
                <a:lnTo>
                  <a:pt x="1523999" y="254507"/>
                </a:lnTo>
                <a:lnTo>
                  <a:pt x="1523164" y="233682"/>
                </a:lnTo>
                <a:lnTo>
                  <a:pt x="1516675" y="193461"/>
                </a:lnTo>
                <a:lnTo>
                  <a:pt x="1504187" y="155590"/>
                </a:lnTo>
                <a:lnTo>
                  <a:pt x="1486213" y="120600"/>
                </a:lnTo>
                <a:lnTo>
                  <a:pt x="1463265" y="89021"/>
                </a:lnTo>
                <a:lnTo>
                  <a:pt x="1463265" y="2350254"/>
                </a:lnTo>
                <a:lnTo>
                  <a:pt x="1486213" y="2318893"/>
                </a:lnTo>
                <a:lnTo>
                  <a:pt x="1504187" y="2284094"/>
                </a:lnTo>
                <a:lnTo>
                  <a:pt x="1516675" y="2246369"/>
                </a:lnTo>
                <a:lnTo>
                  <a:pt x="1523164" y="2206230"/>
                </a:lnTo>
                <a:lnTo>
                  <a:pt x="1523999" y="2185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6001421" y="2236245"/>
            <a:ext cx="1445559" cy="2252382"/>
          </a:xfrm>
          <a:custGeom>
            <a:avLst/>
            <a:gdLst/>
            <a:ahLst/>
            <a:cxnLst/>
            <a:rect l="l" t="t" r="r" b="b"/>
            <a:pathLst>
              <a:path w="1638300" h="2552700">
                <a:moveTo>
                  <a:pt x="1638299" y="2255519"/>
                </a:moveTo>
                <a:lnTo>
                  <a:pt x="1638299" y="294131"/>
                </a:lnTo>
                <a:lnTo>
                  <a:pt x="1636775" y="277367"/>
                </a:lnTo>
                <a:lnTo>
                  <a:pt x="1633727" y="262127"/>
                </a:lnTo>
                <a:lnTo>
                  <a:pt x="1632203" y="246887"/>
                </a:lnTo>
                <a:lnTo>
                  <a:pt x="1612391" y="187451"/>
                </a:lnTo>
                <a:lnTo>
                  <a:pt x="1583435" y="135635"/>
                </a:lnTo>
                <a:lnTo>
                  <a:pt x="1545335" y="89915"/>
                </a:lnTo>
                <a:lnTo>
                  <a:pt x="1498091" y="51815"/>
                </a:lnTo>
                <a:lnTo>
                  <a:pt x="1446275" y="22859"/>
                </a:lnTo>
                <a:lnTo>
                  <a:pt x="1403603" y="9143"/>
                </a:lnTo>
                <a:lnTo>
                  <a:pt x="1357883" y="1523"/>
                </a:lnTo>
                <a:lnTo>
                  <a:pt x="1341119" y="0"/>
                </a:lnTo>
                <a:lnTo>
                  <a:pt x="292607" y="0"/>
                </a:lnTo>
                <a:lnTo>
                  <a:pt x="278891" y="1523"/>
                </a:lnTo>
                <a:lnTo>
                  <a:pt x="262127" y="3047"/>
                </a:lnTo>
                <a:lnTo>
                  <a:pt x="216407" y="15239"/>
                </a:lnTo>
                <a:lnTo>
                  <a:pt x="160019" y="39623"/>
                </a:lnTo>
                <a:lnTo>
                  <a:pt x="111251" y="73151"/>
                </a:lnTo>
                <a:lnTo>
                  <a:pt x="68579" y="115823"/>
                </a:lnTo>
                <a:lnTo>
                  <a:pt x="36575" y="164591"/>
                </a:lnTo>
                <a:lnTo>
                  <a:pt x="13715" y="219455"/>
                </a:lnTo>
                <a:lnTo>
                  <a:pt x="3047" y="265175"/>
                </a:lnTo>
                <a:lnTo>
                  <a:pt x="0" y="297179"/>
                </a:lnTo>
                <a:lnTo>
                  <a:pt x="0" y="2258567"/>
                </a:lnTo>
                <a:lnTo>
                  <a:pt x="6095" y="2305811"/>
                </a:lnTo>
                <a:lnTo>
                  <a:pt x="25907" y="2365247"/>
                </a:lnTo>
                <a:lnTo>
                  <a:pt x="54863" y="2418587"/>
                </a:lnTo>
                <a:lnTo>
                  <a:pt x="92963" y="2462783"/>
                </a:lnTo>
                <a:lnTo>
                  <a:pt x="114299" y="2481275"/>
                </a:lnTo>
                <a:lnTo>
                  <a:pt x="114299" y="298703"/>
                </a:lnTo>
                <a:lnTo>
                  <a:pt x="117347" y="280415"/>
                </a:lnTo>
                <a:lnTo>
                  <a:pt x="131063" y="231647"/>
                </a:lnTo>
                <a:lnTo>
                  <a:pt x="149351" y="198119"/>
                </a:lnTo>
                <a:lnTo>
                  <a:pt x="187451" y="156971"/>
                </a:lnTo>
                <a:lnTo>
                  <a:pt x="237743" y="128015"/>
                </a:lnTo>
                <a:lnTo>
                  <a:pt x="263651" y="120395"/>
                </a:lnTo>
                <a:lnTo>
                  <a:pt x="272795" y="117347"/>
                </a:lnTo>
                <a:lnTo>
                  <a:pt x="281939" y="115823"/>
                </a:lnTo>
                <a:lnTo>
                  <a:pt x="292607" y="115823"/>
                </a:lnTo>
                <a:lnTo>
                  <a:pt x="303275" y="114299"/>
                </a:lnTo>
                <a:lnTo>
                  <a:pt x="1339595" y="114299"/>
                </a:lnTo>
                <a:lnTo>
                  <a:pt x="1357883" y="117347"/>
                </a:lnTo>
                <a:lnTo>
                  <a:pt x="1368551" y="118871"/>
                </a:lnTo>
                <a:lnTo>
                  <a:pt x="1406651" y="131063"/>
                </a:lnTo>
                <a:lnTo>
                  <a:pt x="1440179" y="149351"/>
                </a:lnTo>
                <a:lnTo>
                  <a:pt x="1481327" y="187451"/>
                </a:lnTo>
                <a:lnTo>
                  <a:pt x="1510283" y="237743"/>
                </a:lnTo>
                <a:lnTo>
                  <a:pt x="1517903" y="263651"/>
                </a:lnTo>
                <a:lnTo>
                  <a:pt x="1520951" y="272795"/>
                </a:lnTo>
                <a:lnTo>
                  <a:pt x="1522475" y="281939"/>
                </a:lnTo>
                <a:lnTo>
                  <a:pt x="1522475" y="292607"/>
                </a:lnTo>
                <a:lnTo>
                  <a:pt x="1523999" y="301751"/>
                </a:lnTo>
                <a:lnTo>
                  <a:pt x="1523999" y="2481986"/>
                </a:lnTo>
                <a:lnTo>
                  <a:pt x="1527047" y="2479547"/>
                </a:lnTo>
                <a:lnTo>
                  <a:pt x="1568195" y="2436875"/>
                </a:lnTo>
                <a:lnTo>
                  <a:pt x="1601723" y="2388107"/>
                </a:lnTo>
                <a:lnTo>
                  <a:pt x="1624583" y="2333243"/>
                </a:lnTo>
                <a:lnTo>
                  <a:pt x="1635251" y="2287523"/>
                </a:lnTo>
                <a:lnTo>
                  <a:pt x="1638299" y="2255519"/>
                </a:lnTo>
                <a:close/>
              </a:path>
              <a:path w="1638300" h="2552700">
                <a:moveTo>
                  <a:pt x="1523999" y="2481986"/>
                </a:moveTo>
                <a:lnTo>
                  <a:pt x="1523999" y="2253995"/>
                </a:lnTo>
                <a:lnTo>
                  <a:pt x="1520951" y="2272283"/>
                </a:lnTo>
                <a:lnTo>
                  <a:pt x="1519427" y="2282951"/>
                </a:lnTo>
                <a:lnTo>
                  <a:pt x="1517903" y="2292095"/>
                </a:lnTo>
                <a:lnTo>
                  <a:pt x="1499615" y="2337815"/>
                </a:lnTo>
                <a:lnTo>
                  <a:pt x="1464563" y="2382011"/>
                </a:lnTo>
                <a:lnTo>
                  <a:pt x="1418843" y="2415539"/>
                </a:lnTo>
                <a:lnTo>
                  <a:pt x="1382267" y="2430779"/>
                </a:lnTo>
                <a:lnTo>
                  <a:pt x="1374647" y="2432303"/>
                </a:lnTo>
                <a:lnTo>
                  <a:pt x="1365503" y="2435351"/>
                </a:lnTo>
                <a:lnTo>
                  <a:pt x="1356359" y="2436875"/>
                </a:lnTo>
                <a:lnTo>
                  <a:pt x="1345691" y="2436875"/>
                </a:lnTo>
                <a:lnTo>
                  <a:pt x="1336547" y="2438399"/>
                </a:lnTo>
                <a:lnTo>
                  <a:pt x="298703" y="2438399"/>
                </a:lnTo>
                <a:lnTo>
                  <a:pt x="280415" y="2435351"/>
                </a:lnTo>
                <a:lnTo>
                  <a:pt x="269747" y="2433827"/>
                </a:lnTo>
                <a:lnTo>
                  <a:pt x="231647" y="2421635"/>
                </a:lnTo>
                <a:lnTo>
                  <a:pt x="198119" y="2403347"/>
                </a:lnTo>
                <a:lnTo>
                  <a:pt x="156971" y="2365247"/>
                </a:lnTo>
                <a:lnTo>
                  <a:pt x="128015" y="2314955"/>
                </a:lnTo>
                <a:lnTo>
                  <a:pt x="120395" y="2289047"/>
                </a:lnTo>
                <a:lnTo>
                  <a:pt x="117347" y="2279903"/>
                </a:lnTo>
                <a:lnTo>
                  <a:pt x="115823" y="2269235"/>
                </a:lnTo>
                <a:lnTo>
                  <a:pt x="115823" y="2260091"/>
                </a:lnTo>
                <a:lnTo>
                  <a:pt x="114299" y="2249423"/>
                </a:lnTo>
                <a:lnTo>
                  <a:pt x="114299" y="2481275"/>
                </a:lnTo>
                <a:lnTo>
                  <a:pt x="115823" y="2482595"/>
                </a:lnTo>
                <a:lnTo>
                  <a:pt x="164591" y="2516123"/>
                </a:lnTo>
                <a:lnTo>
                  <a:pt x="219455" y="2538983"/>
                </a:lnTo>
                <a:lnTo>
                  <a:pt x="265175" y="2549651"/>
                </a:lnTo>
                <a:lnTo>
                  <a:pt x="297179" y="2552699"/>
                </a:lnTo>
                <a:lnTo>
                  <a:pt x="1344167" y="2552699"/>
                </a:lnTo>
                <a:lnTo>
                  <a:pt x="1360931" y="2551175"/>
                </a:lnTo>
                <a:lnTo>
                  <a:pt x="1376171" y="2548127"/>
                </a:lnTo>
                <a:lnTo>
                  <a:pt x="1391411" y="2546603"/>
                </a:lnTo>
                <a:lnTo>
                  <a:pt x="1421891" y="2537459"/>
                </a:lnTo>
                <a:lnTo>
                  <a:pt x="1450847" y="2526791"/>
                </a:lnTo>
                <a:lnTo>
                  <a:pt x="1478279" y="2513075"/>
                </a:lnTo>
                <a:lnTo>
                  <a:pt x="1504187" y="2497835"/>
                </a:lnTo>
                <a:lnTo>
                  <a:pt x="1523999" y="2481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4496696" y="1672814"/>
            <a:ext cx="3984363" cy="445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6279325" y="5634899"/>
            <a:ext cx="214592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dirty="0">
                <a:latin typeface="Rockwell"/>
                <a:cs typeface="Rockwell"/>
              </a:rPr>
              <a:t>1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1717" y="5634899"/>
            <a:ext cx="214592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dirty="0">
                <a:latin typeface="Rockwell"/>
                <a:cs typeface="Rockwell"/>
              </a:rPr>
              <a:t>2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2232" y="3752311"/>
            <a:ext cx="644338" cy="570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24952" algn="just"/>
            <a:r>
              <a:rPr sz="1235" b="1" dirty="0">
                <a:latin typeface="Rockwell"/>
                <a:cs typeface="Rockwell"/>
              </a:rPr>
              <a:t>H</a:t>
            </a:r>
            <a:r>
              <a:rPr sz="1235" b="1" spc="-4" dirty="0">
                <a:latin typeface="Rockwell"/>
                <a:cs typeface="Rockwell"/>
              </a:rPr>
              <a:t>ig</a:t>
            </a:r>
            <a:r>
              <a:rPr sz="1235" b="1" dirty="0">
                <a:latin typeface="Rockwell"/>
                <a:cs typeface="Rockwell"/>
              </a:rPr>
              <a:t>h </a:t>
            </a:r>
            <a:r>
              <a:rPr sz="1235" b="1" spc="-4" dirty="0">
                <a:latin typeface="Rockwell"/>
                <a:cs typeface="Rockwell"/>
              </a:rPr>
              <a:t>Spee</a:t>
            </a:r>
            <a:r>
              <a:rPr sz="1235" b="1" dirty="0">
                <a:latin typeface="Rockwell"/>
                <a:cs typeface="Rockwell"/>
              </a:rPr>
              <a:t>d </a:t>
            </a:r>
            <a:r>
              <a:rPr sz="1235" b="1" spc="-4" dirty="0">
                <a:latin typeface="Rockwell"/>
                <a:cs typeface="Rockwell"/>
              </a:rPr>
              <a:t>Ca</a:t>
            </a:r>
            <a:r>
              <a:rPr sz="1235" b="1" dirty="0">
                <a:latin typeface="Rockwell"/>
                <a:cs typeface="Rockwell"/>
              </a:rPr>
              <a:t>m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a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0107" y="1672813"/>
            <a:ext cx="1093694" cy="490818"/>
          </a:xfrm>
          <a:custGeom>
            <a:avLst/>
            <a:gdLst/>
            <a:ahLst/>
            <a:cxnLst/>
            <a:rect l="l" t="t" r="r" b="b"/>
            <a:pathLst>
              <a:path w="1239520" h="556260">
                <a:moveTo>
                  <a:pt x="1239011" y="556259"/>
                </a:moveTo>
                <a:lnTo>
                  <a:pt x="1239011" y="0"/>
                </a:lnTo>
                <a:lnTo>
                  <a:pt x="0" y="0"/>
                </a:lnTo>
                <a:lnTo>
                  <a:pt x="0" y="556259"/>
                </a:lnTo>
                <a:lnTo>
                  <a:pt x="9143" y="556259"/>
                </a:lnTo>
                <a:lnTo>
                  <a:pt x="9143" y="19811"/>
                </a:lnTo>
                <a:lnTo>
                  <a:pt x="19811" y="9143"/>
                </a:lnTo>
                <a:lnTo>
                  <a:pt x="19811" y="19811"/>
                </a:lnTo>
                <a:lnTo>
                  <a:pt x="1219199" y="19811"/>
                </a:lnTo>
                <a:lnTo>
                  <a:pt x="1219199" y="9143"/>
                </a:lnTo>
                <a:lnTo>
                  <a:pt x="1228343" y="19811"/>
                </a:lnTo>
                <a:lnTo>
                  <a:pt x="1228343" y="556259"/>
                </a:lnTo>
                <a:lnTo>
                  <a:pt x="1239011" y="556259"/>
                </a:lnTo>
                <a:close/>
              </a:path>
              <a:path w="1239520" h="556260">
                <a:moveTo>
                  <a:pt x="19811" y="19811"/>
                </a:moveTo>
                <a:lnTo>
                  <a:pt x="19811" y="9143"/>
                </a:lnTo>
                <a:lnTo>
                  <a:pt x="9143" y="19811"/>
                </a:lnTo>
                <a:lnTo>
                  <a:pt x="19811" y="19811"/>
                </a:lnTo>
                <a:close/>
              </a:path>
              <a:path w="1239520" h="556260">
                <a:moveTo>
                  <a:pt x="19811" y="536447"/>
                </a:moveTo>
                <a:lnTo>
                  <a:pt x="19811" y="19811"/>
                </a:lnTo>
                <a:lnTo>
                  <a:pt x="9143" y="19811"/>
                </a:lnTo>
                <a:lnTo>
                  <a:pt x="9143" y="536447"/>
                </a:lnTo>
                <a:lnTo>
                  <a:pt x="19811" y="536447"/>
                </a:lnTo>
                <a:close/>
              </a:path>
              <a:path w="1239520" h="556260">
                <a:moveTo>
                  <a:pt x="1228343" y="536447"/>
                </a:moveTo>
                <a:lnTo>
                  <a:pt x="9143" y="536447"/>
                </a:lnTo>
                <a:lnTo>
                  <a:pt x="19811" y="547115"/>
                </a:lnTo>
                <a:lnTo>
                  <a:pt x="19811" y="556259"/>
                </a:lnTo>
                <a:lnTo>
                  <a:pt x="1219199" y="556259"/>
                </a:lnTo>
                <a:lnTo>
                  <a:pt x="1219199" y="547115"/>
                </a:lnTo>
                <a:lnTo>
                  <a:pt x="1228343" y="536447"/>
                </a:lnTo>
                <a:close/>
              </a:path>
              <a:path w="1239520" h="556260">
                <a:moveTo>
                  <a:pt x="19811" y="556259"/>
                </a:moveTo>
                <a:lnTo>
                  <a:pt x="19811" y="547115"/>
                </a:lnTo>
                <a:lnTo>
                  <a:pt x="9143" y="536447"/>
                </a:lnTo>
                <a:lnTo>
                  <a:pt x="9143" y="556259"/>
                </a:lnTo>
                <a:lnTo>
                  <a:pt x="19811" y="556259"/>
                </a:lnTo>
                <a:close/>
              </a:path>
              <a:path w="1239520" h="556260">
                <a:moveTo>
                  <a:pt x="1228343" y="19811"/>
                </a:moveTo>
                <a:lnTo>
                  <a:pt x="1219199" y="9143"/>
                </a:lnTo>
                <a:lnTo>
                  <a:pt x="1219199" y="19811"/>
                </a:lnTo>
                <a:lnTo>
                  <a:pt x="1228343" y="19811"/>
                </a:lnTo>
                <a:close/>
              </a:path>
              <a:path w="1239520" h="556260">
                <a:moveTo>
                  <a:pt x="1228343" y="536447"/>
                </a:moveTo>
                <a:lnTo>
                  <a:pt x="1228343" y="19811"/>
                </a:lnTo>
                <a:lnTo>
                  <a:pt x="1219199" y="19811"/>
                </a:lnTo>
                <a:lnTo>
                  <a:pt x="1219199" y="536447"/>
                </a:lnTo>
                <a:lnTo>
                  <a:pt x="1228343" y="536447"/>
                </a:lnTo>
                <a:close/>
              </a:path>
              <a:path w="1239520" h="556260">
                <a:moveTo>
                  <a:pt x="1228343" y="556259"/>
                </a:moveTo>
                <a:lnTo>
                  <a:pt x="1228343" y="536447"/>
                </a:lnTo>
                <a:lnTo>
                  <a:pt x="1219199" y="547115"/>
                </a:lnTo>
                <a:lnTo>
                  <a:pt x="1219199" y="556259"/>
                </a:lnTo>
                <a:lnTo>
                  <a:pt x="1228343" y="55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5091950" y="1735254"/>
            <a:ext cx="707091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2" marR="4483" indent="-9693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u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e </a:t>
            </a:r>
            <a:r>
              <a:rPr sz="1235" b="1" spc="-124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l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93353" y="1913516"/>
            <a:ext cx="764241" cy="322729"/>
          </a:xfrm>
          <a:custGeom>
            <a:avLst/>
            <a:gdLst/>
            <a:ahLst/>
            <a:cxnLst/>
            <a:rect l="l" t="t" r="r" b="b"/>
            <a:pathLst>
              <a:path w="866140" h="365760">
                <a:moveTo>
                  <a:pt x="833627" y="289559"/>
                </a:moveTo>
                <a:lnTo>
                  <a:pt x="833627" y="0"/>
                </a:lnTo>
                <a:lnTo>
                  <a:pt x="0" y="0"/>
                </a:lnTo>
                <a:lnTo>
                  <a:pt x="0" y="10667"/>
                </a:lnTo>
                <a:lnTo>
                  <a:pt x="822959" y="10667"/>
                </a:lnTo>
                <a:lnTo>
                  <a:pt x="822959" y="6095"/>
                </a:lnTo>
                <a:lnTo>
                  <a:pt x="827531" y="10667"/>
                </a:lnTo>
                <a:lnTo>
                  <a:pt x="827531" y="289559"/>
                </a:lnTo>
                <a:lnTo>
                  <a:pt x="833627" y="289559"/>
                </a:lnTo>
                <a:close/>
              </a:path>
              <a:path w="866140" h="365760">
                <a:moveTo>
                  <a:pt x="865631" y="289559"/>
                </a:moveTo>
                <a:lnTo>
                  <a:pt x="789431" y="289559"/>
                </a:lnTo>
                <a:lnTo>
                  <a:pt x="822959" y="356615"/>
                </a:lnTo>
                <a:lnTo>
                  <a:pt x="822959" y="301751"/>
                </a:lnTo>
                <a:lnTo>
                  <a:pt x="833627" y="301751"/>
                </a:lnTo>
                <a:lnTo>
                  <a:pt x="833627" y="353567"/>
                </a:lnTo>
                <a:lnTo>
                  <a:pt x="865631" y="289559"/>
                </a:lnTo>
                <a:close/>
              </a:path>
              <a:path w="866140" h="365760">
                <a:moveTo>
                  <a:pt x="827531" y="10667"/>
                </a:moveTo>
                <a:lnTo>
                  <a:pt x="822959" y="6095"/>
                </a:lnTo>
                <a:lnTo>
                  <a:pt x="822959" y="10667"/>
                </a:lnTo>
                <a:lnTo>
                  <a:pt x="827531" y="10667"/>
                </a:lnTo>
                <a:close/>
              </a:path>
              <a:path w="866140" h="365760">
                <a:moveTo>
                  <a:pt x="827531" y="289559"/>
                </a:moveTo>
                <a:lnTo>
                  <a:pt x="827531" y="10667"/>
                </a:lnTo>
                <a:lnTo>
                  <a:pt x="822959" y="10667"/>
                </a:lnTo>
                <a:lnTo>
                  <a:pt x="822959" y="289559"/>
                </a:lnTo>
                <a:lnTo>
                  <a:pt x="827531" y="289559"/>
                </a:lnTo>
                <a:close/>
              </a:path>
              <a:path w="866140" h="365760">
                <a:moveTo>
                  <a:pt x="833627" y="353567"/>
                </a:moveTo>
                <a:lnTo>
                  <a:pt x="833627" y="301751"/>
                </a:lnTo>
                <a:lnTo>
                  <a:pt x="822959" y="301751"/>
                </a:lnTo>
                <a:lnTo>
                  <a:pt x="822959" y="356615"/>
                </a:lnTo>
                <a:lnTo>
                  <a:pt x="827531" y="365759"/>
                </a:lnTo>
                <a:lnTo>
                  <a:pt x="833627" y="353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4793425" y="2407606"/>
            <a:ext cx="632012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185" marR="4483" indent="-102539"/>
            <a:r>
              <a:rPr sz="1235" b="1" spc="-4" dirty="0">
                <a:solidFill>
                  <a:srgbClr val="006FC0"/>
                </a:solidFill>
                <a:latin typeface="Rockwell"/>
                <a:cs typeface="Rockwell"/>
              </a:rPr>
              <a:t>Coolin</a:t>
            </a:r>
            <a:r>
              <a:rPr sz="1235" b="1" dirty="0">
                <a:solidFill>
                  <a:srgbClr val="006FC0"/>
                </a:solidFill>
                <a:latin typeface="Rockwell"/>
                <a:cs typeface="Rockwell"/>
              </a:rPr>
              <a:t>g </a:t>
            </a:r>
            <a:r>
              <a:rPr sz="1235" b="1" spc="-4" dirty="0">
                <a:solidFill>
                  <a:srgbClr val="006FC0"/>
                </a:solidFill>
                <a:latin typeface="Rockwell"/>
                <a:cs typeface="Rockwell"/>
              </a:rPr>
              <a:t>Coil</a:t>
            </a:r>
            <a:r>
              <a:rPr sz="1235" b="1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71639" y="1735254"/>
            <a:ext cx="1052793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215" marR="4483" indent="-223569"/>
            <a:r>
              <a:rPr sz="1235" b="1" dirty="0">
                <a:latin typeface="Rockwell"/>
                <a:cs typeface="Rockwell"/>
              </a:rPr>
              <a:t>Ac</a:t>
            </a:r>
            <a:r>
              <a:rPr sz="1235" b="1" spc="-4" dirty="0">
                <a:latin typeface="Rockwell"/>
                <a:cs typeface="Rockwell"/>
              </a:rPr>
              <a:t>t</a:t>
            </a:r>
            <a:r>
              <a:rPr sz="1235" b="1" spc="-9" dirty="0">
                <a:latin typeface="Rockwell"/>
                <a:cs typeface="Rockwell"/>
              </a:rPr>
              <a:t>i</a:t>
            </a:r>
            <a:r>
              <a:rPr sz="1235" b="1" spc="-35" dirty="0">
                <a:latin typeface="Rockwell"/>
                <a:cs typeface="Rockwell"/>
              </a:rPr>
              <a:t>v</a:t>
            </a:r>
            <a:r>
              <a:rPr sz="1235" b="1" dirty="0">
                <a:latin typeface="Rockwell"/>
                <a:cs typeface="Rockwell"/>
              </a:rPr>
              <a:t>e</a:t>
            </a:r>
            <a:r>
              <a:rPr sz="1235" b="1" spc="-4" dirty="0">
                <a:latin typeface="Rockwell"/>
                <a:cs typeface="Rockwell"/>
              </a:rPr>
              <a:t> </a:t>
            </a:r>
            <a:r>
              <a:rPr sz="1235" b="1" spc="4" dirty="0">
                <a:latin typeface="Rockwell"/>
                <a:cs typeface="Rockwell"/>
              </a:rPr>
              <a:t>L</a:t>
            </a:r>
            <a:r>
              <a:rPr sz="1235" b="1" spc="-4" dirty="0">
                <a:latin typeface="Rockwell"/>
                <a:cs typeface="Rockwell"/>
              </a:rPr>
              <a:t>iqui</a:t>
            </a:r>
            <a:r>
              <a:rPr sz="1235" b="1" dirty="0">
                <a:latin typeface="Rockwell"/>
                <a:cs typeface="Rockwell"/>
              </a:rPr>
              <a:t>d </a:t>
            </a:r>
            <a:r>
              <a:rPr sz="1235" b="1" spc="-124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olu</a:t>
            </a:r>
            <a:r>
              <a:rPr sz="1235" b="1" dirty="0">
                <a:latin typeface="Rockwell"/>
                <a:cs typeface="Rockwell"/>
              </a:rPr>
              <a:t>me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6980" y="4693605"/>
            <a:ext cx="1308313" cy="570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53" marR="4483" indent="-11206" algn="just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u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e </a:t>
            </a:r>
            <a:r>
              <a:rPr lang="en-US" sz="1235" b="1" spc="-4" dirty="0" smtClean="0">
                <a:latin typeface="Rockwell"/>
                <a:cs typeface="Rockwell"/>
              </a:rPr>
              <a:t>Equalizing </a:t>
            </a:r>
            <a:r>
              <a:rPr sz="1235" b="1" dirty="0" smtClean="0">
                <a:latin typeface="Rockwell"/>
                <a:cs typeface="Rockwell"/>
              </a:rPr>
              <a:t>B</a:t>
            </a:r>
            <a:r>
              <a:rPr sz="1235" b="1" spc="-4" dirty="0" smtClean="0">
                <a:latin typeface="Rockwell"/>
                <a:cs typeface="Rockwell"/>
              </a:rPr>
              <a:t>ell</a:t>
            </a:r>
            <a:r>
              <a:rPr sz="1235" b="1" spc="-26" dirty="0" smtClean="0">
                <a:latin typeface="Rockwell"/>
                <a:cs typeface="Rockwell"/>
              </a:rPr>
              <a:t>o</a:t>
            </a:r>
            <a:r>
              <a:rPr sz="1235" b="1" spc="-4" dirty="0" smtClean="0">
                <a:latin typeface="Rockwell"/>
                <a:cs typeface="Rockwell"/>
              </a:rPr>
              <a:t>w</a:t>
            </a:r>
            <a:r>
              <a:rPr sz="1235" b="1" dirty="0" smtClean="0">
                <a:latin typeface="Rockwell"/>
                <a:cs typeface="Rockwell"/>
              </a:rPr>
              <a:t>s</a:t>
            </a:r>
            <a:endParaRPr sz="1235" dirty="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8539" y="5702134"/>
            <a:ext cx="707091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212" marR="4483" indent="-7956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u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e </a:t>
            </a:r>
            <a:r>
              <a:rPr sz="1235" b="1" spc="-4" dirty="0">
                <a:latin typeface="Rockwell"/>
                <a:cs typeface="Rockwell"/>
              </a:rPr>
              <a:t>Supp</a:t>
            </a:r>
            <a:r>
              <a:rPr sz="1235" b="1" spc="-26" dirty="0">
                <a:latin typeface="Rockwell"/>
                <a:cs typeface="Rockwell"/>
              </a:rPr>
              <a:t>l</a:t>
            </a:r>
            <a:r>
              <a:rPr sz="1235" b="1" dirty="0">
                <a:latin typeface="Rockwell"/>
                <a:cs typeface="Rockwell"/>
              </a:rPr>
              <a:t>y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0641" y="4760840"/>
            <a:ext cx="682999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333" marR="4483" indent="-80687"/>
            <a:r>
              <a:rPr sz="1235" b="1" spc="-4" dirty="0">
                <a:latin typeface="Rockwell"/>
                <a:cs typeface="Rockwell"/>
              </a:rPr>
              <a:t>Solenoi</a:t>
            </a:r>
            <a:r>
              <a:rPr sz="1235" b="1" dirty="0">
                <a:latin typeface="Rockwell"/>
                <a:cs typeface="Rockwell"/>
              </a:rPr>
              <a:t>d </a:t>
            </a:r>
            <a:r>
              <a:rPr sz="1235" b="1" spc="-124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a</a:t>
            </a:r>
            <a:r>
              <a:rPr sz="1235" b="1" spc="-9" dirty="0">
                <a:latin typeface="Rockwell"/>
                <a:cs typeface="Rockwell"/>
              </a:rPr>
              <a:t>l</a:t>
            </a:r>
            <a:r>
              <a:rPr sz="1235" b="1" spc="-35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</a:t>
            </a:r>
            <a:endParaRPr sz="1235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183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057510"/>
            <a:r>
              <a:rPr dirty="0"/>
              <a:t>Bu</a:t>
            </a:r>
            <a:r>
              <a:rPr spc="-4" dirty="0"/>
              <a:t>bbl</a:t>
            </a:r>
            <a:r>
              <a:rPr dirty="0"/>
              <a:t>e</a:t>
            </a:r>
            <a:r>
              <a:rPr spc="-26" dirty="0"/>
              <a:t> </a:t>
            </a:r>
            <a:r>
              <a:rPr dirty="0"/>
              <a:t>C</a:t>
            </a:r>
            <a:r>
              <a:rPr spc="-9" dirty="0"/>
              <a:t>h</a:t>
            </a:r>
            <a:r>
              <a:rPr dirty="0"/>
              <a:t>am</a:t>
            </a:r>
            <a:r>
              <a:rPr spc="-4" dirty="0"/>
              <a:t>b</a:t>
            </a:r>
            <a:r>
              <a:rPr spc="-9" dirty="0"/>
              <a:t>e</a:t>
            </a:r>
            <a:r>
              <a:rPr dirty="0"/>
              <a:t>r</a:t>
            </a: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37882" y="1882588"/>
            <a:ext cx="2763371" cy="4303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988526" y="1815353"/>
            <a:ext cx="4676503" cy="344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21" marR="330031" indent="-30201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Th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18" dirty="0">
                <a:latin typeface="Rockwell"/>
                <a:cs typeface="Rockwell"/>
              </a:rPr>
              <a:t>G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26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Ve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Ho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dirty="0">
                <a:latin typeface="Rockwell"/>
                <a:cs typeface="Rockwell"/>
              </a:rPr>
              <a:t>ds A</a:t>
            </a:r>
            <a:r>
              <a:rPr sz="1588" spc="-13" dirty="0">
                <a:latin typeface="Rockwell"/>
                <a:cs typeface="Rockwell"/>
              </a:rPr>
              <a:t>ct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v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L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q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9" dirty="0">
                <a:latin typeface="Rockwell"/>
                <a:cs typeface="Rockwell"/>
              </a:rPr>
              <a:t>,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19" baseline="-20833" dirty="0">
                <a:solidFill>
                  <a:srgbClr val="006FC0"/>
                </a:solidFill>
                <a:latin typeface="Rockwell"/>
                <a:cs typeface="Rockwell"/>
              </a:rPr>
              <a:t>2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endParaRPr sz="1588" dirty="0">
              <a:latin typeface="Rockwell"/>
              <a:cs typeface="Rockwell"/>
            </a:endParaRPr>
          </a:p>
          <a:p>
            <a:pPr marL="313781" marR="395588" indent="-302575">
              <a:lnSpc>
                <a:spcPct val="80000"/>
              </a:lnSpc>
              <a:spcBef>
                <a:spcPts val="1438"/>
              </a:spcBef>
              <a:buFont typeface="Rockwell"/>
              <a:buChar char="•"/>
              <a:tabLst>
                <a:tab pos="313781" algn="l"/>
              </a:tabLst>
            </a:pP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19" baseline="-20833" dirty="0">
                <a:solidFill>
                  <a:srgbClr val="006FC0"/>
                </a:solidFill>
                <a:latin typeface="Rockwell"/>
                <a:cs typeface="Rockwell"/>
              </a:rPr>
              <a:t>2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lang="en-US" sz="1588" dirty="0" smtClean="0">
                <a:solidFill>
                  <a:srgbClr val="006FC0"/>
                </a:solidFill>
                <a:latin typeface="Rockwell"/>
                <a:cs typeface="Rockwell"/>
              </a:rPr>
              <a:t>40-60 ml </a:t>
            </a:r>
            <a:r>
              <a:rPr sz="1588" spc="-9" dirty="0" smtClean="0">
                <a:latin typeface="Rockwell"/>
                <a:cs typeface="Rockwell"/>
              </a:rPr>
              <a:t>Fl</a:t>
            </a:r>
            <a:r>
              <a:rPr sz="1588" spc="-4" dirty="0" smtClean="0">
                <a:latin typeface="Rockwell"/>
                <a:cs typeface="Rockwell"/>
              </a:rPr>
              <a:t>oa</a:t>
            </a:r>
            <a:r>
              <a:rPr sz="1588" spc="-13" dirty="0" smtClean="0">
                <a:latin typeface="Rockwell"/>
                <a:cs typeface="Rockwell"/>
              </a:rPr>
              <a:t>t</a:t>
            </a:r>
            <a:r>
              <a:rPr sz="1588" dirty="0" smtClean="0">
                <a:latin typeface="Rockwell"/>
                <a:cs typeface="Rockwell"/>
              </a:rPr>
              <a:t>s</a:t>
            </a:r>
            <a:r>
              <a:rPr sz="1588" spc="-26" dirty="0" smtClean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4" dirty="0" smtClean="0">
                <a:solidFill>
                  <a:srgbClr val="006FC0"/>
                </a:solidFill>
                <a:latin typeface="Rockwell"/>
                <a:cs typeface="Rockwell"/>
              </a:rPr>
              <a:t>Mer</a:t>
            </a:r>
            <a:r>
              <a:rPr sz="1588" spc="-13" dirty="0" smtClean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588" spc="-22" dirty="0" smtClean="0">
                <a:solidFill>
                  <a:srgbClr val="006FC0"/>
                </a:solidFill>
                <a:latin typeface="Rockwell"/>
                <a:cs typeface="Rockwell"/>
              </a:rPr>
              <a:t>u</a:t>
            </a:r>
            <a:r>
              <a:rPr sz="1588" spc="-4" dirty="0" smtClean="0">
                <a:solidFill>
                  <a:srgbClr val="006FC0"/>
                </a:solidFill>
                <a:latin typeface="Rockwell"/>
                <a:cs typeface="Rockwell"/>
              </a:rPr>
              <a:t>r</a:t>
            </a:r>
            <a:r>
              <a:rPr sz="1588" spc="-18" dirty="0" smtClean="0">
                <a:solidFill>
                  <a:srgbClr val="006FC0"/>
                </a:solidFill>
                <a:latin typeface="Rockwell"/>
                <a:cs typeface="Rockwell"/>
              </a:rPr>
              <a:t>y</a:t>
            </a:r>
            <a:r>
              <a:rPr lang="en-US" sz="1588" spc="-18" dirty="0" smtClean="0">
                <a:solidFill>
                  <a:srgbClr val="006FC0"/>
                </a:solidFill>
                <a:latin typeface="Rockwell"/>
                <a:cs typeface="Rockwell"/>
              </a:rPr>
              <a:t> 150 ml</a:t>
            </a:r>
            <a:r>
              <a:rPr sz="1588" spc="-9" dirty="0" smtClean="0">
                <a:latin typeface="Rockwell"/>
                <a:cs typeface="Rockwell"/>
              </a:rPr>
              <a:t>,</a:t>
            </a:r>
            <a:r>
              <a:rPr sz="1588" spc="-4" dirty="0" smtClean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W</a:t>
            </a:r>
            <a:r>
              <a:rPr sz="1588" spc="-4" dirty="0">
                <a:latin typeface="Rockwell"/>
                <a:cs typeface="Rockwell"/>
              </a:rPr>
              <a:t>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dirty="0">
                <a:latin typeface="Rockwell"/>
                <a:cs typeface="Rockwell"/>
              </a:rPr>
              <a:t>h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Fill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dirty="0">
                <a:latin typeface="Rockwell"/>
                <a:cs typeface="Rockwell"/>
              </a:rPr>
              <a:t>g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nne</a:t>
            </a:r>
            <a:r>
              <a:rPr sz="1588" spc="-9" dirty="0">
                <a:latin typeface="Rockwell"/>
                <a:cs typeface="Rockwell"/>
              </a:rPr>
              <a:t>r</a:t>
            </a:r>
            <a:r>
              <a:rPr sz="1588" spc="9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Vo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me</a:t>
            </a:r>
          </a:p>
          <a:p>
            <a:pPr>
              <a:spcBef>
                <a:spcPts val="19"/>
              </a:spcBef>
              <a:buFont typeface="Rockwell"/>
              <a:buChar char="•"/>
            </a:pPr>
            <a:endParaRPr sz="1235" dirty="0">
              <a:latin typeface="Times New Roman"/>
              <a:cs typeface="Times New Roman"/>
            </a:endParaRPr>
          </a:p>
          <a:p>
            <a:pPr marL="313781" marR="4483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p</a:t>
            </a:r>
            <a:r>
              <a:rPr sz="1588" spc="-4" dirty="0">
                <a:latin typeface="Rockwell"/>
                <a:cs typeface="Rockwell"/>
              </a:rPr>
              <a:t>erhea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L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q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18" dirty="0">
                <a:latin typeface="Rockwell"/>
                <a:cs typeface="Rockwell"/>
              </a:rPr>
              <a:t>O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ly</a:t>
            </a:r>
            <a:r>
              <a:rPr sz="1588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 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on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9" dirty="0">
                <a:latin typeface="Rockwell"/>
                <a:cs typeface="Rockwell"/>
              </a:rPr>
              <a:t>t </a:t>
            </a:r>
            <a:r>
              <a:rPr sz="1588" spc="-13" dirty="0">
                <a:latin typeface="Rockwell"/>
                <a:cs typeface="Rockwell"/>
              </a:rPr>
              <a:t>Wit</a:t>
            </a:r>
            <a:r>
              <a:rPr sz="1588" dirty="0">
                <a:latin typeface="Rockwell"/>
                <a:cs typeface="Rockwell"/>
              </a:rPr>
              <a:t>h</a:t>
            </a:r>
            <a:r>
              <a:rPr sz="1588" spc="-9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oo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dirty="0">
                <a:latin typeface="Rockwell"/>
                <a:cs typeface="Rockwell"/>
              </a:rPr>
              <a:t>h </a:t>
            </a: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</a:t>
            </a:r>
          </a:p>
          <a:p>
            <a:pPr>
              <a:spcBef>
                <a:spcPts val="19"/>
              </a:spcBef>
              <a:buFont typeface="Rockwell"/>
              <a:buChar char="•"/>
            </a:pPr>
            <a:endParaRPr sz="1235" dirty="0">
              <a:latin typeface="Times New Roman"/>
              <a:cs typeface="Times New Roman"/>
            </a:endParaRPr>
          </a:p>
          <a:p>
            <a:pPr marL="313781" marR="19947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Th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Sen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v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Edge W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B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ll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spc="-9" dirty="0">
                <a:latin typeface="Rockwell"/>
                <a:cs typeface="Rockwell"/>
              </a:rPr>
              <a:t>w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-4" dirty="0">
                <a:latin typeface="Rockwell"/>
                <a:cs typeface="Rockwell"/>
              </a:rPr>
              <a:t>q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li</a:t>
            </a:r>
            <a:r>
              <a:rPr sz="1588" spc="-4" dirty="0">
                <a:latin typeface="Rockwell"/>
                <a:cs typeface="Rockwell"/>
              </a:rPr>
              <a:t>z</a:t>
            </a:r>
            <a:r>
              <a:rPr sz="1588" dirty="0">
                <a:latin typeface="Rockwell"/>
                <a:cs typeface="Rockwell"/>
              </a:rPr>
              <a:t>e </a:t>
            </a:r>
            <a:r>
              <a:rPr sz="1588" spc="-4" dirty="0" smtClean="0">
                <a:latin typeface="Rockwell"/>
                <a:cs typeface="Rockwell"/>
              </a:rPr>
              <a:t>Pre</a:t>
            </a:r>
            <a:r>
              <a:rPr sz="1588" dirty="0" smtClean="0">
                <a:latin typeface="Rockwell"/>
                <a:cs typeface="Rockwell"/>
              </a:rPr>
              <a:t>ss</a:t>
            </a:r>
            <a:r>
              <a:rPr sz="1588" spc="-22" dirty="0" smtClean="0">
                <a:latin typeface="Rockwell"/>
                <a:cs typeface="Rockwell"/>
              </a:rPr>
              <a:t>u</a:t>
            </a:r>
            <a:r>
              <a:rPr sz="1588" spc="-4" dirty="0" smtClean="0">
                <a:latin typeface="Rockwell"/>
                <a:cs typeface="Rockwell"/>
              </a:rPr>
              <a:t>r</a:t>
            </a:r>
            <a:r>
              <a:rPr lang="en-US" sz="1588" spc="-4" dirty="0" smtClean="0">
                <a:latin typeface="Rockwell"/>
                <a:cs typeface="Rockwell"/>
              </a:rPr>
              <a:t>e</a:t>
            </a:r>
          </a:p>
          <a:p>
            <a:pPr marL="313781" marR="19947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endParaRPr sz="1235" dirty="0">
              <a:latin typeface="Times New Roman"/>
              <a:cs typeface="Times New Roman"/>
            </a:endParaRPr>
          </a:p>
          <a:p>
            <a:pPr marL="313781" marR="136719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T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b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9" dirty="0">
                <a:latin typeface="Rockwell"/>
                <a:cs typeface="Rockwell"/>
              </a:rPr>
              <a:t>ili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 E</a:t>
            </a:r>
            <a:r>
              <a:rPr sz="1588" spc="-9" dirty="0">
                <a:latin typeface="Rockwell"/>
                <a:cs typeface="Rockwell"/>
              </a:rPr>
              <a:t>x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erna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18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onne</a:t>
            </a:r>
            <a:r>
              <a:rPr sz="1588" spc="-13" dirty="0">
                <a:latin typeface="Rockwell"/>
                <a:cs typeface="Rockwell"/>
              </a:rPr>
              <a:t>ct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 Pre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Tran</a:t>
            </a:r>
            <a:r>
              <a:rPr sz="1588" dirty="0">
                <a:latin typeface="Rockwell"/>
                <a:cs typeface="Rockwell"/>
              </a:rPr>
              <a:t>sd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er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4" dirty="0">
                <a:latin typeface="Rockwell"/>
                <a:cs typeface="Rockwell"/>
              </a:rPr>
              <a:t> an</a:t>
            </a:r>
            <a:r>
              <a:rPr sz="1588" dirty="0">
                <a:latin typeface="Rockwell"/>
                <a:cs typeface="Rockwell"/>
              </a:rPr>
              <a:t>d </a:t>
            </a:r>
            <a:r>
              <a:rPr sz="1588" spc="-9" dirty="0">
                <a:latin typeface="Rockwell"/>
                <a:cs typeface="Rockwell"/>
              </a:rPr>
              <a:t>Filli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dirty="0">
                <a:latin typeface="Rockwell"/>
                <a:cs typeface="Rockwell"/>
              </a:rPr>
              <a:t>g</a:t>
            </a:r>
            <a:r>
              <a:rPr sz="1588" spc="-18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13" dirty="0">
                <a:latin typeface="Rockwell"/>
                <a:cs typeface="Rockwell"/>
              </a:rPr>
              <a:t>v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</a:t>
            </a:r>
          </a:p>
          <a:p>
            <a:pPr>
              <a:spcBef>
                <a:spcPts val="19"/>
              </a:spcBef>
              <a:buFont typeface="Rockwell"/>
              <a:buChar char="•"/>
            </a:pPr>
            <a:endParaRPr sz="1235" dirty="0">
              <a:latin typeface="Times New Roman"/>
              <a:cs typeface="Times New Roman"/>
            </a:endParaRPr>
          </a:p>
          <a:p>
            <a:pPr marL="313781" marR="4314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W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d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Ma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er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:</a:t>
            </a:r>
            <a:r>
              <a:rPr sz="1588" spc="-26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ss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ee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l,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K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v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ar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,</a:t>
            </a:r>
            <a:r>
              <a:rPr sz="1588" spc="-1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8" dirty="0" smtClean="0">
                <a:solidFill>
                  <a:srgbClr val="006FC0"/>
                </a:solidFill>
                <a:latin typeface="Rockwell"/>
                <a:cs typeface="Rockwell"/>
              </a:rPr>
              <a:t>G</a:t>
            </a:r>
            <a:r>
              <a:rPr sz="1588" spc="-9" dirty="0" smtClean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spc="-4" dirty="0" smtClean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dirty="0" smtClean="0">
                <a:solidFill>
                  <a:srgbClr val="006FC0"/>
                </a:solidFill>
                <a:latin typeface="Rockwell"/>
                <a:cs typeface="Rockwell"/>
              </a:rPr>
              <a:t>ss</a:t>
            </a:r>
            <a:endParaRPr lang="en-US" sz="1588" dirty="0" smtClean="0">
              <a:solidFill>
                <a:srgbClr val="006FC0"/>
              </a:solidFill>
              <a:latin typeface="Rockwell"/>
              <a:cs typeface="Rockwell"/>
            </a:endParaRPr>
          </a:p>
          <a:p>
            <a:pPr marL="313781" marR="4314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endParaRPr lang="en-US" sz="1588" dirty="0">
              <a:solidFill>
                <a:srgbClr val="006FC0"/>
              </a:solidFill>
              <a:latin typeface="Rockwell"/>
              <a:cs typeface="Rockwell"/>
            </a:endParaRPr>
          </a:p>
          <a:p>
            <a:pPr marL="313781" marR="4314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lang="en-US" sz="1588" dirty="0" smtClean="0">
                <a:latin typeface="Rockwell"/>
                <a:cs typeface="Rockwell"/>
              </a:rPr>
              <a:t>Copper cooling coils (not shown) supplied by commercial refrigerator.</a:t>
            </a:r>
            <a:endParaRPr sz="1588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9675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198711"/>
            <a:r>
              <a:rPr spc="-9" dirty="0"/>
              <a:t>P</a:t>
            </a:r>
            <a:r>
              <a:rPr spc="-4" dirty="0"/>
              <a:t>r</a:t>
            </a:r>
            <a:r>
              <a:rPr spc="-9" dirty="0"/>
              <a:t>e</a:t>
            </a:r>
            <a:r>
              <a:rPr spc="-4" dirty="0"/>
              <a:t>ss</a:t>
            </a:r>
            <a:r>
              <a:rPr dirty="0"/>
              <a:t>u</a:t>
            </a:r>
            <a:r>
              <a:rPr spc="-4" dirty="0"/>
              <a:t>r</a:t>
            </a:r>
            <a:r>
              <a:rPr dirty="0"/>
              <a:t>e</a:t>
            </a:r>
            <a:r>
              <a:rPr spc="-4" dirty="0"/>
              <a:t> </a:t>
            </a:r>
            <a:r>
              <a:rPr dirty="0"/>
              <a:t>V</a:t>
            </a:r>
            <a:r>
              <a:rPr spc="-9" dirty="0"/>
              <a:t>e</a:t>
            </a:r>
            <a:r>
              <a:rPr spc="-4" dirty="0"/>
              <a:t>ss</a:t>
            </a:r>
            <a:r>
              <a:rPr spc="-9" dirty="0"/>
              <a:t>e</a:t>
            </a:r>
            <a:r>
              <a:rPr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672353" y="2084294"/>
            <a:ext cx="2471569" cy="3563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229534" y="1637558"/>
            <a:ext cx="5330992" cy="4265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721136" indent="-302575">
              <a:lnSpc>
                <a:spcPts val="1694"/>
              </a:lnSpc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H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dirty="0">
                <a:latin typeface="Rockwell"/>
                <a:cs typeface="Rockwell"/>
              </a:rPr>
              <a:t>es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Bu</a:t>
            </a:r>
            <a:r>
              <a:rPr sz="1765" dirty="0">
                <a:latin typeface="Rockwell"/>
                <a:cs typeface="Rockwell"/>
              </a:rPr>
              <a:t>bble Cha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ber</a:t>
            </a:r>
          </a:p>
          <a:p>
            <a:pPr marL="313781" marR="939103" indent="-302575">
              <a:lnSpc>
                <a:spcPct val="80000"/>
              </a:lnSpc>
              <a:spcBef>
                <a:spcPts val="1390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One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Piece Con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c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</a:p>
          <a:p>
            <a:pPr marL="667346" lvl="1" indent="-252706">
              <a:spcBef>
                <a:spcPts val="4"/>
              </a:spcBef>
              <a:buFont typeface="Rockwell"/>
              <a:buChar char="–"/>
              <a:tabLst>
                <a:tab pos="667906" algn="l"/>
              </a:tabLst>
            </a:pPr>
            <a:r>
              <a:rPr sz="1588" dirty="0">
                <a:latin typeface="Rockwell"/>
                <a:cs typeface="Rockwell"/>
              </a:rPr>
              <a:t>No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W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dirty="0">
                <a:latin typeface="Rockwell"/>
                <a:cs typeface="Rockwell"/>
              </a:rPr>
              <a:t>g</a:t>
            </a:r>
          </a:p>
          <a:p>
            <a:pPr marL="667346" marR="388865" lvl="1" indent="-252706">
              <a:lnSpc>
                <a:spcPct val="80000"/>
              </a:lnSpc>
              <a:spcBef>
                <a:spcPts val="379"/>
              </a:spcBef>
              <a:buFont typeface="Rockwell"/>
              <a:buChar char="–"/>
              <a:tabLst>
                <a:tab pos="667906" algn="l"/>
              </a:tabLst>
            </a:pPr>
            <a:r>
              <a:rPr sz="1588" spc="-4" dirty="0">
                <a:latin typeface="Rockwell"/>
                <a:cs typeface="Rockwell"/>
              </a:rPr>
              <a:t>M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erna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 Vo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me</a:t>
            </a:r>
          </a:p>
          <a:p>
            <a:pPr marL="313781" marR="21292" indent="-302575">
              <a:lnSpc>
                <a:spcPct val="80000"/>
              </a:lnSpc>
              <a:spcBef>
                <a:spcPts val="1368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achined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rom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 Solid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30</a:t>
            </a:r>
            <a:r>
              <a:rPr sz="1765" dirty="0">
                <a:latin typeface="Rockwell"/>
                <a:cs typeface="Rockwell"/>
              </a:rPr>
              <a:t>4</a:t>
            </a:r>
            <a:r>
              <a:rPr sz="1765" spc="-4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S.S.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or</a:t>
            </a:r>
            <a:r>
              <a:rPr sz="1765" spc="-4" dirty="0">
                <a:latin typeface="Rockwell"/>
                <a:cs typeface="Rockwell"/>
              </a:rPr>
              <a:t>g</a:t>
            </a:r>
            <a:r>
              <a:rPr sz="1765" dirty="0">
                <a:latin typeface="Rockwell"/>
                <a:cs typeface="Rockwell"/>
              </a:rPr>
              <a:t>ing</a:t>
            </a:r>
          </a:p>
          <a:p>
            <a:pPr marL="313781" marR="374857" indent="-302575">
              <a:lnSpc>
                <a:spcPct val="80000"/>
              </a:lnSpc>
              <a:spcBef>
                <a:spcPts val="1377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lan</a:t>
            </a:r>
            <a:r>
              <a:rPr sz="1765" spc="-4" dirty="0">
                <a:latin typeface="Rockwell"/>
                <a:cs typeface="Rockwell"/>
              </a:rPr>
              <a:t>g</a:t>
            </a:r>
            <a:r>
              <a:rPr sz="1765" dirty="0">
                <a:latin typeface="Rockwell"/>
                <a:cs typeface="Rockwell"/>
              </a:rPr>
              <a:t>es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achined </a:t>
            </a: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rom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31</a:t>
            </a:r>
            <a:r>
              <a:rPr sz="1765" dirty="0">
                <a:latin typeface="Rockwell"/>
                <a:cs typeface="Rockwell"/>
              </a:rPr>
              <a:t>6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S.S.</a:t>
            </a:r>
          </a:p>
          <a:p>
            <a:pPr marL="667346" marR="4483" lvl="1" indent="-252706">
              <a:lnSpc>
                <a:spcPct val="80000"/>
              </a:lnSpc>
              <a:spcBef>
                <a:spcPts val="387"/>
              </a:spcBef>
              <a:buFont typeface="Rockwell"/>
              <a:buChar char="–"/>
              <a:tabLst>
                <a:tab pos="667906" algn="l"/>
              </a:tabLst>
            </a:pPr>
            <a:r>
              <a:rPr sz="1588" spc="-9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9" dirty="0">
                <a:latin typeface="Rockwell"/>
                <a:cs typeface="Rockwell"/>
              </a:rPr>
              <a:t>ili</a:t>
            </a:r>
            <a:r>
              <a:rPr sz="1588" spc="-4" dirty="0">
                <a:latin typeface="Rockwell"/>
                <a:cs typeface="Rockwell"/>
              </a:rPr>
              <a:t>z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 a</a:t>
            </a:r>
            <a:r>
              <a:rPr sz="1588" spc="-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P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g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De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gn 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dirty="0">
                <a:latin typeface="Rockwell"/>
                <a:cs typeface="Rockwell"/>
              </a:rPr>
              <a:t>o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nne</a:t>
            </a:r>
            <a:r>
              <a:rPr sz="1588" spc="-9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4" dirty="0" smtClean="0">
                <a:latin typeface="Rockwell"/>
                <a:cs typeface="Rockwell"/>
              </a:rPr>
              <a:t>Vo</a:t>
            </a:r>
            <a:r>
              <a:rPr sz="1588" spc="-9" dirty="0" smtClean="0">
                <a:latin typeface="Rockwell"/>
                <a:cs typeface="Rockwell"/>
              </a:rPr>
              <a:t>l</a:t>
            </a:r>
            <a:r>
              <a:rPr sz="1588" spc="-22" dirty="0" smtClean="0">
                <a:latin typeface="Rockwell"/>
                <a:cs typeface="Rockwell"/>
              </a:rPr>
              <a:t>u</a:t>
            </a:r>
            <a:r>
              <a:rPr sz="1588" dirty="0" smtClean="0">
                <a:latin typeface="Rockwell"/>
                <a:cs typeface="Rockwell"/>
              </a:rPr>
              <a:t>me</a:t>
            </a:r>
            <a:endParaRPr lang="en-US" sz="1588" dirty="0" smtClean="0">
              <a:latin typeface="Rockwell"/>
              <a:cs typeface="Rockwell"/>
            </a:endParaRPr>
          </a:p>
          <a:p>
            <a:pPr marL="667346" marR="4483" lvl="1" indent="-252706">
              <a:lnSpc>
                <a:spcPct val="80000"/>
              </a:lnSpc>
              <a:spcBef>
                <a:spcPts val="387"/>
              </a:spcBef>
              <a:buFont typeface="Rockwell"/>
              <a:buChar char="–"/>
              <a:tabLst>
                <a:tab pos="667906" algn="l"/>
              </a:tabLst>
            </a:pPr>
            <a:endParaRPr lang="en-US" sz="1588" dirty="0">
              <a:latin typeface="Rockwell"/>
              <a:cs typeface="Rockwell"/>
            </a:endParaRPr>
          </a:p>
          <a:p>
            <a:pPr marL="285750" marR="4483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Maximum allowable design pressure 1700 psi.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Component has 5.75” bore 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Treated as B31.3 (using 304.7.2)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err="1" smtClean="0">
                <a:latin typeface="Rockwell"/>
                <a:cs typeface="Rockwell"/>
              </a:rPr>
              <a:t>Div</a:t>
            </a:r>
            <a:r>
              <a:rPr lang="en-US" sz="1588" dirty="0" smtClean="0">
                <a:latin typeface="Rockwell"/>
                <a:cs typeface="Rockwell"/>
              </a:rPr>
              <a:t> 2 analysis using elastic plastic</a:t>
            </a:r>
          </a:p>
          <a:p>
            <a:pPr marL="1200150" marR="4483" lvl="2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Plastic collapse/local failure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Fatigue screening indicates cycles required to squish bubbles not deep enough to consider for 500 psi ∆P maximum. </a:t>
            </a:r>
            <a:r>
              <a:rPr lang="en-US" sz="1588" dirty="0" err="1" smtClean="0">
                <a:latin typeface="Rockwell"/>
                <a:cs typeface="Rockwell"/>
              </a:rPr>
              <a:t>Div</a:t>
            </a:r>
            <a:r>
              <a:rPr lang="en-US" sz="1588" dirty="0" smtClean="0">
                <a:latin typeface="Rockwell"/>
                <a:cs typeface="Rockwell"/>
              </a:rPr>
              <a:t> 2 Part 5.5.2.4</a:t>
            </a:r>
          </a:p>
        </p:txBody>
      </p:sp>
    </p:spTree>
    <p:extLst>
      <p:ext uri="{BB962C8B-B14F-4D97-AF65-F5344CB8AC3E}">
        <p14:creationId xmlns:p14="http://schemas.microsoft.com/office/powerpoint/2010/main" val="174239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69484"/>
            <a:ext cx="7261412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93049"/>
            <a:r>
              <a:rPr dirty="0"/>
              <a:t>V</a:t>
            </a:r>
            <a:r>
              <a:rPr spc="-4" dirty="0"/>
              <a:t>i</a:t>
            </a:r>
            <a:r>
              <a:rPr spc="-9" dirty="0"/>
              <a:t>e</a:t>
            </a:r>
            <a:r>
              <a:rPr dirty="0"/>
              <a:t>w</a:t>
            </a:r>
            <a:r>
              <a:rPr spc="-4" dirty="0"/>
              <a:t>p</a:t>
            </a:r>
            <a:r>
              <a:rPr spc="-9" dirty="0"/>
              <a:t>o</a:t>
            </a:r>
            <a:r>
              <a:rPr spc="-4" dirty="0"/>
              <a:t>r</a:t>
            </a:r>
            <a:r>
              <a:rPr dirty="0"/>
              <a:t>t,</a:t>
            </a:r>
            <a:r>
              <a:rPr spc="-9" dirty="0"/>
              <a:t> </a:t>
            </a:r>
            <a:r>
              <a:rPr dirty="0"/>
              <a:t>Cam</a:t>
            </a:r>
            <a:r>
              <a:rPr spc="-9" dirty="0"/>
              <a:t>e</a:t>
            </a:r>
            <a:r>
              <a:rPr spc="-4" dirty="0"/>
              <a:t>r</a:t>
            </a:r>
            <a:r>
              <a:rPr dirty="0"/>
              <a:t>a,</a:t>
            </a:r>
            <a:r>
              <a:rPr spc="-9" dirty="0"/>
              <a:t> </a:t>
            </a:r>
            <a:r>
              <a:rPr dirty="0"/>
              <a:t>a</a:t>
            </a:r>
            <a:r>
              <a:rPr spc="-9" dirty="0"/>
              <a:t>n</a:t>
            </a:r>
            <a:r>
              <a:rPr dirty="0"/>
              <a:t>d</a:t>
            </a:r>
            <a:r>
              <a:rPr spc="-4" dirty="0"/>
              <a:t> Lig</a:t>
            </a:r>
            <a:r>
              <a:rPr spc="-9" dirty="0"/>
              <a:t>h</a:t>
            </a:r>
            <a:r>
              <a:rPr dirty="0"/>
              <a:t>t</a:t>
            </a:r>
            <a:r>
              <a:rPr spc="-4" dirty="0"/>
              <a:t>i</a:t>
            </a:r>
            <a:r>
              <a:rPr spc="-9" dirty="0"/>
              <a:t>n</a:t>
            </a:r>
            <a:r>
              <a:rPr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4652" y="1559664"/>
            <a:ext cx="4526616" cy="1981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359167" indent="-302575">
              <a:lnSpc>
                <a:spcPct val="80000"/>
              </a:lnSpc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w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De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</a:t>
            </a:r>
            <a:r>
              <a:rPr sz="1588" spc="-4" dirty="0">
                <a:latin typeface="Rockwell"/>
                <a:cs typeface="Rockwell"/>
              </a:rPr>
              <a:t>ne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an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b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22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26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by</a:t>
            </a:r>
            <a:r>
              <a:rPr sz="1588" spc="-4" dirty="0">
                <a:latin typeface="Rockwell"/>
                <a:cs typeface="Rockwell"/>
              </a:rPr>
              <a:t> In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spc="-13" dirty="0">
                <a:latin typeface="Rockwell"/>
                <a:cs typeface="Rockwell"/>
              </a:rPr>
              <a:t>y L</a:t>
            </a:r>
            <a:r>
              <a:rPr sz="1588" spc="-4" dirty="0">
                <a:latin typeface="Rockwell"/>
                <a:cs typeface="Rockwell"/>
              </a:rPr>
              <a:t>ea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gh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P</a:t>
            </a:r>
            <a:r>
              <a:rPr sz="1588" spc="-9" dirty="0">
                <a:latin typeface="Rockwell"/>
                <a:cs typeface="Rockwell"/>
              </a:rPr>
              <a:t>&amp;</a:t>
            </a:r>
            <a:r>
              <a:rPr sz="1588" dirty="0">
                <a:latin typeface="Rockwell"/>
                <a:cs typeface="Rockwell"/>
              </a:rPr>
              <a:t>T</a:t>
            </a:r>
            <a:r>
              <a:rPr sz="1588" spc="-9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w</a:t>
            </a:r>
            <a:r>
              <a:rPr sz="1588" dirty="0">
                <a:latin typeface="Rockwell"/>
                <a:cs typeface="Rockwell"/>
              </a:rPr>
              <a:t>p</a:t>
            </a:r>
            <a:r>
              <a:rPr sz="1588" spc="-4" dirty="0">
                <a:latin typeface="Rockwell"/>
                <a:cs typeface="Rockwell"/>
              </a:rPr>
              <a:t>or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dirty="0">
                <a:latin typeface="Rockwell"/>
                <a:cs typeface="Rockwell"/>
              </a:rPr>
              <a:t>s</a:t>
            </a:r>
          </a:p>
          <a:p>
            <a:pPr marL="313781" indent="-302575">
              <a:spcBef>
                <a:spcPts val="1059"/>
              </a:spcBef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De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gn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Para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er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:</a:t>
            </a:r>
            <a:endParaRPr sz="1588" dirty="0">
              <a:latin typeface="Rockwell"/>
              <a:cs typeface="Rockwell"/>
            </a:endParaRPr>
          </a:p>
          <a:p>
            <a:pPr marL="414079">
              <a:spcBef>
                <a:spcPts val="4"/>
              </a:spcBef>
              <a:tabLst>
                <a:tab pos="667346" algn="l"/>
              </a:tabLst>
            </a:pPr>
            <a:r>
              <a:rPr sz="1412" spc="-9" dirty="0">
                <a:latin typeface="Rockwell"/>
                <a:cs typeface="Rockwell"/>
              </a:rPr>
              <a:t>–	</a:t>
            </a:r>
            <a:r>
              <a:rPr sz="1412" spc="-13" dirty="0" smtClean="0">
                <a:latin typeface="Rockwell"/>
                <a:cs typeface="Rockwell"/>
              </a:rPr>
              <a:t>260</a:t>
            </a:r>
            <a:r>
              <a:rPr sz="1412" spc="-9" dirty="0" smtClean="0">
                <a:latin typeface="Rockwell"/>
                <a:cs typeface="Rockwell"/>
              </a:rPr>
              <a:t>ºC</a:t>
            </a:r>
            <a:r>
              <a:rPr lang="en-US" sz="1412" spc="-9" dirty="0" smtClean="0">
                <a:latin typeface="Rockwell"/>
                <a:cs typeface="Rockwell"/>
              </a:rPr>
              <a:t> Operating temperature</a:t>
            </a:r>
            <a:endParaRPr sz="1412" dirty="0">
              <a:latin typeface="Rockwell"/>
              <a:cs typeface="Rockwell"/>
            </a:endParaRPr>
          </a:p>
          <a:p>
            <a:pPr marL="414079">
              <a:tabLst>
                <a:tab pos="667346" algn="l"/>
              </a:tabLst>
            </a:pPr>
            <a:r>
              <a:rPr sz="1412" spc="-9" dirty="0">
                <a:latin typeface="Rockwell"/>
                <a:cs typeface="Rockwell"/>
              </a:rPr>
              <a:t>–	</a:t>
            </a:r>
            <a:r>
              <a:rPr sz="1412" spc="-13" dirty="0">
                <a:latin typeface="Rockwell"/>
                <a:cs typeface="Rockwell"/>
              </a:rPr>
              <a:t>8</a:t>
            </a:r>
            <a:r>
              <a:rPr sz="1412" spc="-9" dirty="0">
                <a:latin typeface="Rockwell"/>
                <a:cs typeface="Rockwell"/>
              </a:rPr>
              <a:t>8 </a:t>
            </a:r>
            <a:r>
              <a:rPr sz="1412" spc="-13" dirty="0" smtClean="0">
                <a:latin typeface="Rockwell"/>
                <a:cs typeface="Rockwell"/>
              </a:rPr>
              <a:t>ATM</a:t>
            </a:r>
            <a:r>
              <a:rPr lang="en-US" sz="1412" spc="-13" dirty="0" smtClean="0">
                <a:latin typeface="Rockwell"/>
                <a:cs typeface="Rockwell"/>
              </a:rPr>
              <a:t>  (1300 psi) Operating pressure</a:t>
            </a:r>
            <a:endParaRPr sz="1412" dirty="0">
              <a:latin typeface="Rockwell"/>
              <a:cs typeface="Rockwell"/>
            </a:endParaRPr>
          </a:p>
          <a:p>
            <a:pPr marL="313781" indent="-302575">
              <a:spcBef>
                <a:spcPts val="1050"/>
              </a:spcBef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18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Ho</a:t>
            </a:r>
            <a:r>
              <a:rPr sz="1588" spc="-22" dirty="0">
                <a:solidFill>
                  <a:srgbClr val="006FC0"/>
                </a:solidFill>
                <a:latin typeface="Rockwell"/>
                <a:cs typeface="Rockwell"/>
              </a:rPr>
              <a:t>u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1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p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d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100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F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P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m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er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endParaRPr sz="1588" dirty="0">
              <a:latin typeface="Rockwell"/>
              <a:cs typeface="Rockwell"/>
            </a:endParaRPr>
          </a:p>
          <a:p>
            <a:pPr marL="313781" indent="-302575">
              <a:spcBef>
                <a:spcPts val="1059"/>
              </a:spcBef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18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Ho</a:t>
            </a:r>
            <a:r>
              <a:rPr sz="1588" spc="-22" dirty="0">
                <a:solidFill>
                  <a:srgbClr val="006FC0"/>
                </a:solidFill>
                <a:latin typeface="Rockwell"/>
                <a:cs typeface="Rockwell"/>
              </a:rPr>
              <a:t>u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1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 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ty</a:t>
            </a:r>
            <a:r>
              <a:rPr sz="1588" spc="9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ED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B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k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</a:t>
            </a:r>
            <a:endParaRPr sz="1588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303059" y="3715422"/>
            <a:ext cx="3496234" cy="262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1008530" y="1546412"/>
            <a:ext cx="2454087" cy="477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11272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4358"/>
            <a:r>
              <a:rPr dirty="0"/>
              <a:t>Hy</a:t>
            </a:r>
            <a:r>
              <a:rPr spc="-4" dirty="0"/>
              <a:t>dr</a:t>
            </a:r>
            <a:r>
              <a:rPr dirty="0"/>
              <a:t>au</a:t>
            </a:r>
            <a:r>
              <a:rPr spc="-4" dirty="0"/>
              <a:t>li</a:t>
            </a:r>
            <a:r>
              <a:rPr dirty="0"/>
              <a:t>c</a:t>
            </a:r>
            <a:r>
              <a:rPr spc="-22" dirty="0"/>
              <a:t> </a:t>
            </a:r>
            <a:r>
              <a:rPr dirty="0"/>
              <a:t>C</a:t>
            </a:r>
            <a:r>
              <a:rPr spc="-9" dirty="0"/>
              <a:t>on</a:t>
            </a:r>
            <a:r>
              <a:rPr dirty="0"/>
              <a:t>t</a:t>
            </a:r>
            <a:r>
              <a:rPr spc="-4" dirty="0"/>
              <a:t>r</a:t>
            </a:r>
            <a:r>
              <a:rPr spc="-9" dirty="0"/>
              <a:t>o</a:t>
            </a:r>
            <a:r>
              <a:rPr dirty="0"/>
              <a:t>l Sy</a:t>
            </a:r>
            <a:r>
              <a:rPr spc="-4" dirty="0"/>
              <a:t>s</a:t>
            </a:r>
            <a:r>
              <a:rPr dirty="0"/>
              <a:t>t</a:t>
            </a:r>
            <a:r>
              <a:rPr spc="-9" dirty="0"/>
              <a:t>e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829" y="1848412"/>
            <a:ext cx="4475629" cy="4424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Constructed of standard fittings and components with minimum working ratings of 1500 psi.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Piping is SST tube and flex lines with lowest design P=2500 psi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Accumulators are charged with N2 circuit design P=1000 psi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Pump supplies 1 gpm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Multiple hydraulic regulators and reliefs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Vented reservoir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Screened for cyclic loading</a:t>
            </a:r>
            <a:endParaRPr sz="2118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446059" y="3966883"/>
            <a:ext cx="2420470" cy="230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446059" y="1613647"/>
            <a:ext cx="2420470" cy="2178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87038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1315</Words>
  <Application>Microsoft Office PowerPoint</Application>
  <PresentationFormat>On-screen Show (4:3)</PresentationFormat>
  <Paragraphs>229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ANL Bubble Chamber</vt:lpstr>
      <vt:lpstr>PowerPoint Presentation</vt:lpstr>
      <vt:lpstr>Systems and Components</vt:lpstr>
      <vt:lpstr>Basic Components</vt:lpstr>
      <vt:lpstr>Bubble Chamber</vt:lpstr>
      <vt:lpstr>Pressure Vessel</vt:lpstr>
      <vt:lpstr>Viewport, Camera, and Lighting</vt:lpstr>
      <vt:lpstr>Hydraulic Control System</vt:lpstr>
      <vt:lpstr>Hydraulic Control System</vt:lpstr>
      <vt:lpstr>Overpressure Protection</vt:lpstr>
      <vt:lpstr>HazMat</vt:lpstr>
      <vt:lpstr>Mercury</vt:lpstr>
      <vt:lpstr>N2O</vt:lpstr>
      <vt:lpstr>Electrical Safety</vt:lpstr>
      <vt:lpstr>Control and Instrumentation Chassis</vt:lpstr>
      <vt:lpstr>PowerPoint Presentation</vt:lpstr>
      <vt:lpstr>Failure Modes and Effects</vt:lpstr>
      <vt:lpstr>Failure of glass bubble chamber</vt:lpstr>
      <vt:lpstr>Failure of Pump Cut off</vt:lpstr>
      <vt:lpstr>Accumulator Failure</vt:lpstr>
      <vt:lpstr>Regulator Failure</vt:lpstr>
      <vt:lpstr>Refrigerator Failure</vt:lpstr>
      <vt:lpstr>Power Failure</vt:lpstr>
      <vt:lpstr>Required Training</vt:lpstr>
      <vt:lpstr>Operating Procedures</vt:lpstr>
      <vt:lpstr>PowerPoint Presentation</vt:lpstr>
      <vt:lpstr>Running Adjustments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Ugalde</dc:creator>
  <cp:lastModifiedBy>suleiman</cp:lastModifiedBy>
  <cp:revision>31</cp:revision>
  <dcterms:created xsi:type="dcterms:W3CDTF">2015-08-11T16:28:02Z</dcterms:created>
  <dcterms:modified xsi:type="dcterms:W3CDTF">2015-08-16T22:21:44Z</dcterms:modified>
</cp:coreProperties>
</file>