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9" r:id="rId3"/>
    <p:sldId id="290" r:id="rId4"/>
    <p:sldId id="280" r:id="rId5"/>
    <p:sldId id="283" r:id="rId6"/>
    <p:sldId id="258" r:id="rId7"/>
    <p:sldId id="257" r:id="rId8"/>
    <p:sldId id="268" r:id="rId9"/>
    <p:sldId id="293" r:id="rId10"/>
    <p:sldId id="273" r:id="rId11"/>
    <p:sldId id="274" r:id="rId12"/>
    <p:sldId id="266" r:id="rId13"/>
    <p:sldId id="259" r:id="rId14"/>
    <p:sldId id="262" r:id="rId15"/>
    <p:sldId id="260" r:id="rId16"/>
    <p:sldId id="263" r:id="rId17"/>
    <p:sldId id="267" r:id="rId18"/>
    <p:sldId id="261" r:id="rId19"/>
    <p:sldId id="264" r:id="rId20"/>
    <p:sldId id="265" r:id="rId21"/>
    <p:sldId id="271" r:id="rId22"/>
    <p:sldId id="275" r:id="rId23"/>
    <p:sldId id="281" r:id="rId24"/>
    <p:sldId id="286" r:id="rId25"/>
    <p:sldId id="285" r:id="rId26"/>
    <p:sldId id="284" r:id="rId27"/>
    <p:sldId id="287" r:id="rId28"/>
    <p:sldId id="300" r:id="rId29"/>
    <p:sldId id="301" r:id="rId30"/>
    <p:sldId id="302" r:id="rId31"/>
    <p:sldId id="276" r:id="rId32"/>
    <p:sldId id="288" r:id="rId33"/>
    <p:sldId id="291" r:id="rId3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3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20CC2-D2BA-4D1D-8A25-C4A6BC6FD73E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A9C4C-A098-49ED-AC02-BBF1BC9E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27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4B0E575-A536-4189-AD36-40A603478BF9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1BC38D-3730-4A3F-ABAA-9E42D2F13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6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BC38D-3730-4A3F-ABAA-9E42D2F135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8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002B-8799-43FD-B36F-D1707F08F57A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EC0A-BDE7-45D4-9D9F-832580930B0D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2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C59B-F127-4943-869A-53D30B4E2A1D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4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B7B6-3171-46E3-9063-6C81AF2A27E2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2C95-C962-40DA-96A5-B8DE088320D1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1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F7FC-64ED-4CA3-AC05-548CA5781974}" type="datetime1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3BAE-6473-4FA0-90B2-1FE0D6884AC6}" type="datetime1">
              <a:rPr lang="en-US" smtClean="0"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F8D-CC79-4439-BFD8-0A55A3337DFC}" type="datetime1">
              <a:rPr lang="en-US" smtClean="0"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1BF8-4378-46E6-B2B5-016863632385}" type="datetime1">
              <a:rPr lang="en-US" smtClean="0"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0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EF5C-8AB4-4208-B996-2F288D260026}" type="datetime1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1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6280-11B0-4230-84FC-07E746499F41}" type="datetime1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0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3F12-EA77-4B03-964E-3D67CF372E29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1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Mott DAQ Speed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5181600"/>
            <a:ext cx="188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February 16,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19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Energy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030"/>
            <a:ext cx="4549140" cy="5554980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11" y="1303020"/>
            <a:ext cx="4549140" cy="55549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838199"/>
            <a:ext cx="189827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/>
              <a:t>σ</a:t>
            </a:r>
            <a:r>
              <a:rPr lang="en-US" sz="3600" baseline="-25000" dirty="0" smtClean="0"/>
              <a:t>E </a:t>
            </a:r>
            <a:r>
              <a:rPr lang="en-US" sz="3600" dirty="0" smtClean="0"/>
              <a:t>~ 3.0%</a:t>
            </a:r>
            <a:endParaRPr lang="en-US" sz="3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3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Time-of-flight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5" name="TextBox 4"/>
          <p:cNvSpPr txBox="1"/>
          <p:nvPr/>
        </p:nvSpPr>
        <p:spPr>
          <a:xfrm>
            <a:off x="152400" y="3352800"/>
            <a:ext cx="204735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/>
              <a:t>σ</a:t>
            </a:r>
            <a:r>
              <a:rPr lang="en-US" sz="3600" baseline="-25000" dirty="0" smtClean="0"/>
              <a:t>t </a:t>
            </a:r>
            <a:r>
              <a:rPr lang="en-US" sz="3600" dirty="0" smtClean="0"/>
              <a:t>~ 0.3 ns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1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Pulse </a:t>
            </a:r>
            <a:r>
              <a:rPr lang="en-US" dirty="0"/>
              <a:t>Integral and High Resolution </a:t>
            </a:r>
            <a:r>
              <a:rPr lang="en-US" dirty="0" smtClean="0"/>
              <a:t>Time – Runs 8224, 8235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3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Pulse </a:t>
            </a:r>
            <a:r>
              <a:rPr lang="en-US" dirty="0"/>
              <a:t>Integral </a:t>
            </a:r>
            <a:r>
              <a:rPr lang="en-US" dirty="0" smtClean="0"/>
              <a:t>&amp; High </a:t>
            </a:r>
            <a:r>
              <a:rPr lang="en-US" dirty="0"/>
              <a:t>Resolution </a:t>
            </a:r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70560" y="1074158"/>
            <a:ext cx="7772400" cy="3962400"/>
            <a:chOff x="685800" y="1600200"/>
            <a:chExt cx="7772400" cy="3962400"/>
          </a:xfrm>
        </p:grpSpPr>
        <p:sp>
          <p:nvSpPr>
            <p:cNvPr id="4" name="Rectangle 3"/>
            <p:cNvSpPr/>
            <p:nvPr/>
          </p:nvSpPr>
          <p:spPr>
            <a:xfrm>
              <a:off x="685800" y="1600200"/>
              <a:ext cx="7772400" cy="396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14400" y="2057400"/>
              <a:ext cx="7315200" cy="443484"/>
              <a:chOff x="762000" y="2026920"/>
              <a:chExt cx="7315200" cy="44348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762000" y="2026920"/>
                <a:ext cx="5905500" cy="6096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667500" y="2036064"/>
                <a:ext cx="0" cy="4343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667500" y="2470404"/>
                <a:ext cx="6858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353300" y="2048256"/>
                <a:ext cx="7239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353300" y="2048256"/>
                <a:ext cx="0" cy="42214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6819900" y="2500884"/>
              <a:ext cx="0" cy="26807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14400" y="2057400"/>
              <a:ext cx="0" cy="3124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486400" y="2057400"/>
              <a:ext cx="0" cy="2286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926592" y="2332865"/>
              <a:ext cx="4559808" cy="1735069"/>
            </a:xfrm>
            <a:custGeom>
              <a:avLst/>
              <a:gdLst>
                <a:gd name="connsiteX0" fmla="*/ 0 w 4559808"/>
                <a:gd name="connsiteY0" fmla="*/ 1694688 h 1735069"/>
                <a:gd name="connsiteX1" fmla="*/ 97536 w 4559808"/>
                <a:gd name="connsiteY1" fmla="*/ 1682496 h 1735069"/>
                <a:gd name="connsiteX2" fmla="*/ 195072 w 4559808"/>
                <a:gd name="connsiteY2" fmla="*/ 1694688 h 1735069"/>
                <a:gd name="connsiteX3" fmla="*/ 231648 w 4559808"/>
                <a:gd name="connsiteY3" fmla="*/ 1706880 h 1735069"/>
                <a:gd name="connsiteX4" fmla="*/ 451104 w 4559808"/>
                <a:gd name="connsiteY4" fmla="*/ 1719072 h 1735069"/>
                <a:gd name="connsiteX5" fmla="*/ 865632 w 4559808"/>
                <a:gd name="connsiteY5" fmla="*/ 1694688 h 1735069"/>
                <a:gd name="connsiteX6" fmla="*/ 902208 w 4559808"/>
                <a:gd name="connsiteY6" fmla="*/ 1682496 h 1735069"/>
                <a:gd name="connsiteX7" fmla="*/ 926592 w 4559808"/>
                <a:gd name="connsiteY7" fmla="*/ 1609344 h 1735069"/>
                <a:gd name="connsiteX8" fmla="*/ 938784 w 4559808"/>
                <a:gd name="connsiteY8" fmla="*/ 1572768 h 1735069"/>
                <a:gd name="connsiteX9" fmla="*/ 963168 w 4559808"/>
                <a:gd name="connsiteY9" fmla="*/ 1536192 h 1735069"/>
                <a:gd name="connsiteX10" fmla="*/ 987552 w 4559808"/>
                <a:gd name="connsiteY10" fmla="*/ 1463040 h 1735069"/>
                <a:gd name="connsiteX11" fmla="*/ 1011936 w 4559808"/>
                <a:gd name="connsiteY11" fmla="*/ 1426464 h 1735069"/>
                <a:gd name="connsiteX12" fmla="*/ 1024128 w 4559808"/>
                <a:gd name="connsiteY12" fmla="*/ 1389888 h 1735069"/>
                <a:gd name="connsiteX13" fmla="*/ 1048512 w 4559808"/>
                <a:gd name="connsiteY13" fmla="*/ 1267968 h 1735069"/>
                <a:gd name="connsiteX14" fmla="*/ 1072896 w 4559808"/>
                <a:gd name="connsiteY14" fmla="*/ 1011936 h 1735069"/>
                <a:gd name="connsiteX15" fmla="*/ 1097280 w 4559808"/>
                <a:gd name="connsiteY15" fmla="*/ 926592 h 1735069"/>
                <a:gd name="connsiteX16" fmla="*/ 1109472 w 4559808"/>
                <a:gd name="connsiteY16" fmla="*/ 865632 h 1735069"/>
                <a:gd name="connsiteX17" fmla="*/ 1133856 w 4559808"/>
                <a:gd name="connsiteY17" fmla="*/ 658368 h 1735069"/>
                <a:gd name="connsiteX18" fmla="*/ 1146048 w 4559808"/>
                <a:gd name="connsiteY18" fmla="*/ 573024 h 1735069"/>
                <a:gd name="connsiteX19" fmla="*/ 1158240 w 4559808"/>
                <a:gd name="connsiteY19" fmla="*/ 426720 h 1735069"/>
                <a:gd name="connsiteX20" fmla="*/ 1194816 w 4559808"/>
                <a:gd name="connsiteY20" fmla="*/ 256032 h 1735069"/>
                <a:gd name="connsiteX21" fmla="*/ 1219200 w 4559808"/>
                <a:gd name="connsiteY21" fmla="*/ 182880 h 1735069"/>
                <a:gd name="connsiteX22" fmla="*/ 1231392 w 4559808"/>
                <a:gd name="connsiteY22" fmla="*/ 146304 h 1735069"/>
                <a:gd name="connsiteX23" fmla="*/ 1292352 w 4559808"/>
                <a:gd name="connsiteY23" fmla="*/ 36576 h 1735069"/>
                <a:gd name="connsiteX24" fmla="*/ 1365504 w 4559808"/>
                <a:gd name="connsiteY24" fmla="*/ 0 h 1735069"/>
                <a:gd name="connsiteX25" fmla="*/ 1402080 w 4559808"/>
                <a:gd name="connsiteY25" fmla="*/ 12192 h 1735069"/>
                <a:gd name="connsiteX26" fmla="*/ 1450848 w 4559808"/>
                <a:gd name="connsiteY26" fmla="*/ 121920 h 1735069"/>
                <a:gd name="connsiteX27" fmla="*/ 1487424 w 4559808"/>
                <a:gd name="connsiteY27" fmla="*/ 231648 h 1735069"/>
                <a:gd name="connsiteX28" fmla="*/ 1499616 w 4559808"/>
                <a:gd name="connsiteY28" fmla="*/ 268224 h 1735069"/>
                <a:gd name="connsiteX29" fmla="*/ 1511808 w 4559808"/>
                <a:gd name="connsiteY29" fmla="*/ 304800 h 1735069"/>
                <a:gd name="connsiteX30" fmla="*/ 1536192 w 4559808"/>
                <a:gd name="connsiteY30" fmla="*/ 426720 h 1735069"/>
                <a:gd name="connsiteX31" fmla="*/ 1548384 w 4559808"/>
                <a:gd name="connsiteY31" fmla="*/ 487680 h 1735069"/>
                <a:gd name="connsiteX32" fmla="*/ 1584960 w 4559808"/>
                <a:gd name="connsiteY32" fmla="*/ 597408 h 1735069"/>
                <a:gd name="connsiteX33" fmla="*/ 1597152 w 4559808"/>
                <a:gd name="connsiteY33" fmla="*/ 633984 h 1735069"/>
                <a:gd name="connsiteX34" fmla="*/ 1609344 w 4559808"/>
                <a:gd name="connsiteY34" fmla="*/ 670560 h 1735069"/>
                <a:gd name="connsiteX35" fmla="*/ 1645920 w 4559808"/>
                <a:gd name="connsiteY35" fmla="*/ 743712 h 1735069"/>
                <a:gd name="connsiteX36" fmla="*/ 1670304 w 4559808"/>
                <a:gd name="connsiteY36" fmla="*/ 780288 h 1735069"/>
                <a:gd name="connsiteX37" fmla="*/ 1694688 w 4559808"/>
                <a:gd name="connsiteY37" fmla="*/ 853440 h 1735069"/>
                <a:gd name="connsiteX38" fmla="*/ 1706880 w 4559808"/>
                <a:gd name="connsiteY38" fmla="*/ 890016 h 1735069"/>
                <a:gd name="connsiteX39" fmla="*/ 1731264 w 4559808"/>
                <a:gd name="connsiteY39" fmla="*/ 926592 h 1735069"/>
                <a:gd name="connsiteX40" fmla="*/ 1755648 w 4559808"/>
                <a:gd name="connsiteY40" fmla="*/ 999744 h 1735069"/>
                <a:gd name="connsiteX41" fmla="*/ 1767840 w 4559808"/>
                <a:gd name="connsiteY41" fmla="*/ 1036320 h 1735069"/>
                <a:gd name="connsiteX42" fmla="*/ 1792224 w 4559808"/>
                <a:gd name="connsiteY42" fmla="*/ 1121664 h 1735069"/>
                <a:gd name="connsiteX43" fmla="*/ 1840992 w 4559808"/>
                <a:gd name="connsiteY43" fmla="*/ 1194816 h 1735069"/>
                <a:gd name="connsiteX44" fmla="*/ 1865376 w 4559808"/>
                <a:gd name="connsiteY44" fmla="*/ 1231392 h 1735069"/>
                <a:gd name="connsiteX45" fmla="*/ 1901952 w 4559808"/>
                <a:gd name="connsiteY45" fmla="*/ 1255776 h 1735069"/>
                <a:gd name="connsiteX46" fmla="*/ 1999488 w 4559808"/>
                <a:gd name="connsiteY46" fmla="*/ 1341120 h 1735069"/>
                <a:gd name="connsiteX47" fmla="*/ 2036064 w 4559808"/>
                <a:gd name="connsiteY47" fmla="*/ 1365504 h 1735069"/>
                <a:gd name="connsiteX48" fmla="*/ 2072640 w 4559808"/>
                <a:gd name="connsiteY48" fmla="*/ 1389888 h 1735069"/>
                <a:gd name="connsiteX49" fmla="*/ 2145792 w 4559808"/>
                <a:gd name="connsiteY49" fmla="*/ 1414272 h 1735069"/>
                <a:gd name="connsiteX50" fmla="*/ 2182368 w 4559808"/>
                <a:gd name="connsiteY50" fmla="*/ 1426464 h 1735069"/>
                <a:gd name="connsiteX51" fmla="*/ 2304288 w 4559808"/>
                <a:gd name="connsiteY51" fmla="*/ 1463040 h 1735069"/>
                <a:gd name="connsiteX52" fmla="*/ 2633472 w 4559808"/>
                <a:gd name="connsiteY52" fmla="*/ 1572768 h 1735069"/>
                <a:gd name="connsiteX53" fmla="*/ 2743200 w 4559808"/>
                <a:gd name="connsiteY53" fmla="*/ 1609344 h 1735069"/>
                <a:gd name="connsiteX54" fmla="*/ 2828544 w 4559808"/>
                <a:gd name="connsiteY54" fmla="*/ 1633728 h 1735069"/>
                <a:gd name="connsiteX55" fmla="*/ 2901696 w 4559808"/>
                <a:gd name="connsiteY55" fmla="*/ 1645920 h 1735069"/>
                <a:gd name="connsiteX56" fmla="*/ 3084576 w 4559808"/>
                <a:gd name="connsiteY56" fmla="*/ 1670304 h 1735069"/>
                <a:gd name="connsiteX57" fmla="*/ 3425952 w 4559808"/>
                <a:gd name="connsiteY57" fmla="*/ 1706880 h 1735069"/>
                <a:gd name="connsiteX58" fmla="*/ 3901440 w 4559808"/>
                <a:gd name="connsiteY58" fmla="*/ 1719072 h 1735069"/>
                <a:gd name="connsiteX59" fmla="*/ 4559808 w 4559808"/>
                <a:gd name="connsiteY59" fmla="*/ 1731264 h 173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559808" h="1735069">
                  <a:moveTo>
                    <a:pt x="0" y="1694688"/>
                  </a:moveTo>
                  <a:cubicBezTo>
                    <a:pt x="32512" y="1690624"/>
                    <a:pt x="64771" y="1682496"/>
                    <a:pt x="97536" y="1682496"/>
                  </a:cubicBezTo>
                  <a:cubicBezTo>
                    <a:pt x="130301" y="1682496"/>
                    <a:pt x="162835" y="1688827"/>
                    <a:pt x="195072" y="1694688"/>
                  </a:cubicBezTo>
                  <a:cubicBezTo>
                    <a:pt x="207716" y="1696987"/>
                    <a:pt x="218854" y="1705662"/>
                    <a:pt x="231648" y="1706880"/>
                  </a:cubicBezTo>
                  <a:cubicBezTo>
                    <a:pt x="304583" y="1713826"/>
                    <a:pt x="377952" y="1715008"/>
                    <a:pt x="451104" y="1719072"/>
                  </a:cubicBezTo>
                  <a:cubicBezTo>
                    <a:pt x="549020" y="1715445"/>
                    <a:pt x="739630" y="1719888"/>
                    <a:pt x="865632" y="1694688"/>
                  </a:cubicBezTo>
                  <a:cubicBezTo>
                    <a:pt x="878234" y="1692168"/>
                    <a:pt x="890016" y="1686560"/>
                    <a:pt x="902208" y="1682496"/>
                  </a:cubicBezTo>
                  <a:lnTo>
                    <a:pt x="926592" y="1609344"/>
                  </a:lnTo>
                  <a:cubicBezTo>
                    <a:pt x="930656" y="1597152"/>
                    <a:pt x="931655" y="1583461"/>
                    <a:pt x="938784" y="1572768"/>
                  </a:cubicBezTo>
                  <a:cubicBezTo>
                    <a:pt x="946912" y="1560576"/>
                    <a:pt x="957217" y="1549582"/>
                    <a:pt x="963168" y="1536192"/>
                  </a:cubicBezTo>
                  <a:cubicBezTo>
                    <a:pt x="973607" y="1512704"/>
                    <a:pt x="973295" y="1484426"/>
                    <a:pt x="987552" y="1463040"/>
                  </a:cubicBezTo>
                  <a:cubicBezTo>
                    <a:pt x="995680" y="1450848"/>
                    <a:pt x="1005383" y="1439570"/>
                    <a:pt x="1011936" y="1426464"/>
                  </a:cubicBezTo>
                  <a:cubicBezTo>
                    <a:pt x="1017683" y="1414969"/>
                    <a:pt x="1020597" y="1402245"/>
                    <a:pt x="1024128" y="1389888"/>
                  </a:cubicBezTo>
                  <a:cubicBezTo>
                    <a:pt x="1038678" y="1338963"/>
                    <a:pt x="1038932" y="1325450"/>
                    <a:pt x="1048512" y="1267968"/>
                  </a:cubicBezTo>
                  <a:cubicBezTo>
                    <a:pt x="1054547" y="1189517"/>
                    <a:pt x="1059493" y="1092355"/>
                    <a:pt x="1072896" y="1011936"/>
                  </a:cubicBezTo>
                  <a:cubicBezTo>
                    <a:pt x="1084299" y="943520"/>
                    <a:pt x="1082785" y="984571"/>
                    <a:pt x="1097280" y="926592"/>
                  </a:cubicBezTo>
                  <a:cubicBezTo>
                    <a:pt x="1102306" y="906488"/>
                    <a:pt x="1105408" y="885952"/>
                    <a:pt x="1109472" y="865632"/>
                  </a:cubicBezTo>
                  <a:cubicBezTo>
                    <a:pt x="1127851" y="663465"/>
                    <a:pt x="1112110" y="799718"/>
                    <a:pt x="1133856" y="658368"/>
                  </a:cubicBezTo>
                  <a:cubicBezTo>
                    <a:pt x="1138226" y="629965"/>
                    <a:pt x="1143040" y="601603"/>
                    <a:pt x="1146048" y="573024"/>
                  </a:cubicBezTo>
                  <a:cubicBezTo>
                    <a:pt x="1151171" y="524356"/>
                    <a:pt x="1152836" y="475358"/>
                    <a:pt x="1158240" y="426720"/>
                  </a:cubicBezTo>
                  <a:cubicBezTo>
                    <a:pt x="1163356" y="380677"/>
                    <a:pt x="1181498" y="295985"/>
                    <a:pt x="1194816" y="256032"/>
                  </a:cubicBezTo>
                  <a:lnTo>
                    <a:pt x="1219200" y="182880"/>
                  </a:lnTo>
                  <a:lnTo>
                    <a:pt x="1231392" y="146304"/>
                  </a:lnTo>
                  <a:cubicBezTo>
                    <a:pt x="1244097" y="108189"/>
                    <a:pt x="1256418" y="60532"/>
                    <a:pt x="1292352" y="36576"/>
                  </a:cubicBezTo>
                  <a:cubicBezTo>
                    <a:pt x="1339621" y="5063"/>
                    <a:pt x="1315027" y="16826"/>
                    <a:pt x="1365504" y="0"/>
                  </a:cubicBezTo>
                  <a:cubicBezTo>
                    <a:pt x="1377696" y="4064"/>
                    <a:pt x="1392045" y="4164"/>
                    <a:pt x="1402080" y="12192"/>
                  </a:cubicBezTo>
                  <a:cubicBezTo>
                    <a:pt x="1428426" y="33269"/>
                    <a:pt x="1443397" y="99568"/>
                    <a:pt x="1450848" y="121920"/>
                  </a:cubicBezTo>
                  <a:lnTo>
                    <a:pt x="1487424" y="231648"/>
                  </a:lnTo>
                  <a:lnTo>
                    <a:pt x="1499616" y="268224"/>
                  </a:lnTo>
                  <a:cubicBezTo>
                    <a:pt x="1503680" y="280416"/>
                    <a:pt x="1508691" y="292332"/>
                    <a:pt x="1511808" y="304800"/>
                  </a:cubicBezTo>
                  <a:cubicBezTo>
                    <a:pt x="1533373" y="391059"/>
                    <a:pt x="1516263" y="317111"/>
                    <a:pt x="1536192" y="426720"/>
                  </a:cubicBezTo>
                  <a:cubicBezTo>
                    <a:pt x="1539899" y="447108"/>
                    <a:pt x="1542932" y="467688"/>
                    <a:pt x="1548384" y="487680"/>
                  </a:cubicBezTo>
                  <a:lnTo>
                    <a:pt x="1584960" y="597408"/>
                  </a:lnTo>
                  <a:lnTo>
                    <a:pt x="1597152" y="633984"/>
                  </a:lnTo>
                  <a:cubicBezTo>
                    <a:pt x="1601216" y="646176"/>
                    <a:pt x="1602215" y="659867"/>
                    <a:pt x="1609344" y="670560"/>
                  </a:cubicBezTo>
                  <a:cubicBezTo>
                    <a:pt x="1679225" y="775382"/>
                    <a:pt x="1595443" y="642758"/>
                    <a:pt x="1645920" y="743712"/>
                  </a:cubicBezTo>
                  <a:cubicBezTo>
                    <a:pt x="1652473" y="756818"/>
                    <a:pt x="1664353" y="766898"/>
                    <a:pt x="1670304" y="780288"/>
                  </a:cubicBezTo>
                  <a:cubicBezTo>
                    <a:pt x="1680743" y="803776"/>
                    <a:pt x="1686560" y="829056"/>
                    <a:pt x="1694688" y="853440"/>
                  </a:cubicBezTo>
                  <a:cubicBezTo>
                    <a:pt x="1698752" y="865632"/>
                    <a:pt x="1699751" y="879323"/>
                    <a:pt x="1706880" y="890016"/>
                  </a:cubicBezTo>
                  <a:cubicBezTo>
                    <a:pt x="1715008" y="902208"/>
                    <a:pt x="1725313" y="913202"/>
                    <a:pt x="1731264" y="926592"/>
                  </a:cubicBezTo>
                  <a:cubicBezTo>
                    <a:pt x="1741703" y="950080"/>
                    <a:pt x="1747520" y="975360"/>
                    <a:pt x="1755648" y="999744"/>
                  </a:cubicBezTo>
                  <a:cubicBezTo>
                    <a:pt x="1759712" y="1011936"/>
                    <a:pt x="1764723" y="1023852"/>
                    <a:pt x="1767840" y="1036320"/>
                  </a:cubicBezTo>
                  <a:cubicBezTo>
                    <a:pt x="1770710" y="1047799"/>
                    <a:pt x="1784274" y="1107353"/>
                    <a:pt x="1792224" y="1121664"/>
                  </a:cubicBezTo>
                  <a:cubicBezTo>
                    <a:pt x="1806456" y="1147282"/>
                    <a:pt x="1824736" y="1170432"/>
                    <a:pt x="1840992" y="1194816"/>
                  </a:cubicBezTo>
                  <a:cubicBezTo>
                    <a:pt x="1849120" y="1207008"/>
                    <a:pt x="1853184" y="1223264"/>
                    <a:pt x="1865376" y="1231392"/>
                  </a:cubicBezTo>
                  <a:lnTo>
                    <a:pt x="1901952" y="1255776"/>
                  </a:lnTo>
                  <a:cubicBezTo>
                    <a:pt x="1942592" y="1316736"/>
                    <a:pt x="1914144" y="1284224"/>
                    <a:pt x="1999488" y="1341120"/>
                  </a:cubicBezTo>
                  <a:lnTo>
                    <a:pt x="2036064" y="1365504"/>
                  </a:lnTo>
                  <a:cubicBezTo>
                    <a:pt x="2048256" y="1373632"/>
                    <a:pt x="2058739" y="1385254"/>
                    <a:pt x="2072640" y="1389888"/>
                  </a:cubicBezTo>
                  <a:lnTo>
                    <a:pt x="2145792" y="1414272"/>
                  </a:lnTo>
                  <a:cubicBezTo>
                    <a:pt x="2157984" y="1418336"/>
                    <a:pt x="2169900" y="1423347"/>
                    <a:pt x="2182368" y="1426464"/>
                  </a:cubicBezTo>
                  <a:cubicBezTo>
                    <a:pt x="2256072" y="1444890"/>
                    <a:pt x="2215240" y="1433357"/>
                    <a:pt x="2304288" y="1463040"/>
                  </a:cubicBezTo>
                  <a:lnTo>
                    <a:pt x="2633472" y="1572768"/>
                  </a:lnTo>
                  <a:lnTo>
                    <a:pt x="2743200" y="1609344"/>
                  </a:lnTo>
                  <a:cubicBezTo>
                    <a:pt x="2778060" y="1620964"/>
                    <a:pt x="2790272" y="1626074"/>
                    <a:pt x="2828544" y="1633728"/>
                  </a:cubicBezTo>
                  <a:cubicBezTo>
                    <a:pt x="2852784" y="1638576"/>
                    <a:pt x="2877263" y="1642161"/>
                    <a:pt x="2901696" y="1645920"/>
                  </a:cubicBezTo>
                  <a:cubicBezTo>
                    <a:pt x="3017303" y="1663706"/>
                    <a:pt x="2961003" y="1653453"/>
                    <a:pt x="3084576" y="1670304"/>
                  </a:cubicBezTo>
                  <a:cubicBezTo>
                    <a:pt x="3248203" y="1692617"/>
                    <a:pt x="3260987" y="1700655"/>
                    <a:pt x="3425952" y="1706880"/>
                  </a:cubicBezTo>
                  <a:cubicBezTo>
                    <a:pt x="3584387" y="1712859"/>
                    <a:pt x="3742944" y="1715008"/>
                    <a:pt x="3901440" y="1719072"/>
                  </a:cubicBezTo>
                  <a:cubicBezTo>
                    <a:pt x="4217842" y="1745439"/>
                    <a:pt x="3998807" y="1731264"/>
                    <a:pt x="4559808" y="1731264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926592" y="5193792"/>
              <a:ext cx="59055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678806" y="48122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96667" y="4343400"/>
              <a:ext cx="619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PTW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902207" y="4343400"/>
              <a:ext cx="458419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688713" y="5091482"/>
            <a:ext cx="57912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Mott Settings: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PL = 60 samples, PTW = 50 samples, NW = NSB + NSA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Programmable Trigger Energy Threshold (TET)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Number of pulses (NP) in PTW = 1 (up to 3 pulses)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Number of Samples Before </a:t>
            </a:r>
            <a:r>
              <a:rPr lang="en-US" dirty="0"/>
              <a:t>t</a:t>
            </a:r>
            <a:r>
              <a:rPr lang="en-US" dirty="0" smtClean="0"/>
              <a:t>hreshold crossing (NSB) = 5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Number of Samples </a:t>
            </a:r>
            <a:r>
              <a:rPr lang="en-US" dirty="0" smtClean="0"/>
              <a:t>After threshold </a:t>
            </a:r>
            <a:r>
              <a:rPr lang="en-US" dirty="0"/>
              <a:t>crossing (</a:t>
            </a:r>
            <a:r>
              <a:rPr lang="en-US" dirty="0" smtClean="0"/>
              <a:t>NSA) </a:t>
            </a:r>
            <a:r>
              <a:rPr lang="en-US" dirty="0"/>
              <a:t>= </a:t>
            </a:r>
            <a:r>
              <a:rPr lang="en-US" dirty="0" smtClean="0"/>
              <a:t>28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3097768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57900" y="291310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745877" y="2875001"/>
            <a:ext cx="0" cy="95833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56760" y="2859023"/>
            <a:ext cx="0" cy="95833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427012" y="248969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NSB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19600" y="2505669"/>
            <a:ext cx="57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NSA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4" name="Straight Connector 43"/>
          <p:cNvCxnSpPr>
            <a:endCxn id="29" idx="13"/>
          </p:cNvCxnSpPr>
          <p:nvPr/>
        </p:nvCxnSpPr>
        <p:spPr>
          <a:xfrm flipV="1">
            <a:off x="1959864" y="3074791"/>
            <a:ext cx="0" cy="7585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43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4" y="1600200"/>
            <a:ext cx="6599192" cy="391477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14</a:t>
            </a:fld>
            <a:endParaRPr lang="en-US"/>
          </a:p>
        </p:txBody>
      </p:sp>
      <p:cxnSp>
        <p:nvCxnSpPr>
          <p:cNvPr id="5" name="Straight Arrow Connector 4"/>
          <p:cNvCxnSpPr>
            <a:stCxn id="12" idx="1"/>
          </p:cNvCxnSpPr>
          <p:nvPr/>
        </p:nvCxnSpPr>
        <p:spPr>
          <a:xfrm flipH="1" flipV="1">
            <a:off x="6400800" y="3924300"/>
            <a:ext cx="1066800" cy="190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2" idx="1"/>
          </p:cNvCxnSpPr>
          <p:nvPr/>
        </p:nvCxnSpPr>
        <p:spPr>
          <a:xfrm flipH="1">
            <a:off x="6400800" y="41148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7467600" y="3695700"/>
            <a:ext cx="1524000" cy="838200"/>
          </a:xfrm>
          <a:prstGeom prst="wedgeRoundRectCallout">
            <a:avLst>
              <a:gd name="adj1" fmla="val -18235"/>
              <a:gd name="adj2" fmla="val 4893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Threshold was 100 for Run 8224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00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Pulse </a:t>
            </a:r>
            <a:r>
              <a:rPr lang="en-US" dirty="0"/>
              <a:t>Integral </a:t>
            </a:r>
            <a:r>
              <a:rPr lang="en-US" dirty="0" smtClean="0"/>
              <a:t>&amp; High </a:t>
            </a:r>
            <a:r>
              <a:rPr lang="en-US" dirty="0"/>
              <a:t>Resolution </a:t>
            </a:r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70560" y="1074158"/>
            <a:ext cx="7772400" cy="3962400"/>
            <a:chOff x="685800" y="1600200"/>
            <a:chExt cx="7772400" cy="3962400"/>
          </a:xfrm>
        </p:grpSpPr>
        <p:sp>
          <p:nvSpPr>
            <p:cNvPr id="4" name="Rectangle 3"/>
            <p:cNvSpPr/>
            <p:nvPr/>
          </p:nvSpPr>
          <p:spPr>
            <a:xfrm>
              <a:off x="685800" y="1600200"/>
              <a:ext cx="7772400" cy="396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14400" y="2057400"/>
              <a:ext cx="7315200" cy="443484"/>
              <a:chOff x="762000" y="2026920"/>
              <a:chExt cx="7315200" cy="44348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762000" y="2026920"/>
                <a:ext cx="5905500" cy="6096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667500" y="2036064"/>
                <a:ext cx="0" cy="4343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667500" y="2470404"/>
                <a:ext cx="6858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353300" y="2048256"/>
                <a:ext cx="7239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353300" y="2048256"/>
                <a:ext cx="0" cy="42214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6819900" y="2500884"/>
              <a:ext cx="0" cy="26807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14400" y="2057400"/>
              <a:ext cx="0" cy="3124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486400" y="2057400"/>
              <a:ext cx="0" cy="2286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926592" y="2332865"/>
              <a:ext cx="4559808" cy="1735069"/>
            </a:xfrm>
            <a:custGeom>
              <a:avLst/>
              <a:gdLst>
                <a:gd name="connsiteX0" fmla="*/ 0 w 4559808"/>
                <a:gd name="connsiteY0" fmla="*/ 1694688 h 1735069"/>
                <a:gd name="connsiteX1" fmla="*/ 97536 w 4559808"/>
                <a:gd name="connsiteY1" fmla="*/ 1682496 h 1735069"/>
                <a:gd name="connsiteX2" fmla="*/ 195072 w 4559808"/>
                <a:gd name="connsiteY2" fmla="*/ 1694688 h 1735069"/>
                <a:gd name="connsiteX3" fmla="*/ 231648 w 4559808"/>
                <a:gd name="connsiteY3" fmla="*/ 1706880 h 1735069"/>
                <a:gd name="connsiteX4" fmla="*/ 451104 w 4559808"/>
                <a:gd name="connsiteY4" fmla="*/ 1719072 h 1735069"/>
                <a:gd name="connsiteX5" fmla="*/ 865632 w 4559808"/>
                <a:gd name="connsiteY5" fmla="*/ 1694688 h 1735069"/>
                <a:gd name="connsiteX6" fmla="*/ 902208 w 4559808"/>
                <a:gd name="connsiteY6" fmla="*/ 1682496 h 1735069"/>
                <a:gd name="connsiteX7" fmla="*/ 926592 w 4559808"/>
                <a:gd name="connsiteY7" fmla="*/ 1609344 h 1735069"/>
                <a:gd name="connsiteX8" fmla="*/ 938784 w 4559808"/>
                <a:gd name="connsiteY8" fmla="*/ 1572768 h 1735069"/>
                <a:gd name="connsiteX9" fmla="*/ 963168 w 4559808"/>
                <a:gd name="connsiteY9" fmla="*/ 1536192 h 1735069"/>
                <a:gd name="connsiteX10" fmla="*/ 987552 w 4559808"/>
                <a:gd name="connsiteY10" fmla="*/ 1463040 h 1735069"/>
                <a:gd name="connsiteX11" fmla="*/ 1011936 w 4559808"/>
                <a:gd name="connsiteY11" fmla="*/ 1426464 h 1735069"/>
                <a:gd name="connsiteX12" fmla="*/ 1024128 w 4559808"/>
                <a:gd name="connsiteY12" fmla="*/ 1389888 h 1735069"/>
                <a:gd name="connsiteX13" fmla="*/ 1048512 w 4559808"/>
                <a:gd name="connsiteY13" fmla="*/ 1267968 h 1735069"/>
                <a:gd name="connsiteX14" fmla="*/ 1072896 w 4559808"/>
                <a:gd name="connsiteY14" fmla="*/ 1011936 h 1735069"/>
                <a:gd name="connsiteX15" fmla="*/ 1097280 w 4559808"/>
                <a:gd name="connsiteY15" fmla="*/ 926592 h 1735069"/>
                <a:gd name="connsiteX16" fmla="*/ 1109472 w 4559808"/>
                <a:gd name="connsiteY16" fmla="*/ 865632 h 1735069"/>
                <a:gd name="connsiteX17" fmla="*/ 1133856 w 4559808"/>
                <a:gd name="connsiteY17" fmla="*/ 658368 h 1735069"/>
                <a:gd name="connsiteX18" fmla="*/ 1146048 w 4559808"/>
                <a:gd name="connsiteY18" fmla="*/ 573024 h 1735069"/>
                <a:gd name="connsiteX19" fmla="*/ 1158240 w 4559808"/>
                <a:gd name="connsiteY19" fmla="*/ 426720 h 1735069"/>
                <a:gd name="connsiteX20" fmla="*/ 1194816 w 4559808"/>
                <a:gd name="connsiteY20" fmla="*/ 256032 h 1735069"/>
                <a:gd name="connsiteX21" fmla="*/ 1219200 w 4559808"/>
                <a:gd name="connsiteY21" fmla="*/ 182880 h 1735069"/>
                <a:gd name="connsiteX22" fmla="*/ 1231392 w 4559808"/>
                <a:gd name="connsiteY22" fmla="*/ 146304 h 1735069"/>
                <a:gd name="connsiteX23" fmla="*/ 1292352 w 4559808"/>
                <a:gd name="connsiteY23" fmla="*/ 36576 h 1735069"/>
                <a:gd name="connsiteX24" fmla="*/ 1365504 w 4559808"/>
                <a:gd name="connsiteY24" fmla="*/ 0 h 1735069"/>
                <a:gd name="connsiteX25" fmla="*/ 1402080 w 4559808"/>
                <a:gd name="connsiteY25" fmla="*/ 12192 h 1735069"/>
                <a:gd name="connsiteX26" fmla="*/ 1450848 w 4559808"/>
                <a:gd name="connsiteY26" fmla="*/ 121920 h 1735069"/>
                <a:gd name="connsiteX27" fmla="*/ 1487424 w 4559808"/>
                <a:gd name="connsiteY27" fmla="*/ 231648 h 1735069"/>
                <a:gd name="connsiteX28" fmla="*/ 1499616 w 4559808"/>
                <a:gd name="connsiteY28" fmla="*/ 268224 h 1735069"/>
                <a:gd name="connsiteX29" fmla="*/ 1511808 w 4559808"/>
                <a:gd name="connsiteY29" fmla="*/ 304800 h 1735069"/>
                <a:gd name="connsiteX30" fmla="*/ 1536192 w 4559808"/>
                <a:gd name="connsiteY30" fmla="*/ 426720 h 1735069"/>
                <a:gd name="connsiteX31" fmla="*/ 1548384 w 4559808"/>
                <a:gd name="connsiteY31" fmla="*/ 487680 h 1735069"/>
                <a:gd name="connsiteX32" fmla="*/ 1584960 w 4559808"/>
                <a:gd name="connsiteY32" fmla="*/ 597408 h 1735069"/>
                <a:gd name="connsiteX33" fmla="*/ 1597152 w 4559808"/>
                <a:gd name="connsiteY33" fmla="*/ 633984 h 1735069"/>
                <a:gd name="connsiteX34" fmla="*/ 1609344 w 4559808"/>
                <a:gd name="connsiteY34" fmla="*/ 670560 h 1735069"/>
                <a:gd name="connsiteX35" fmla="*/ 1645920 w 4559808"/>
                <a:gd name="connsiteY35" fmla="*/ 743712 h 1735069"/>
                <a:gd name="connsiteX36" fmla="*/ 1670304 w 4559808"/>
                <a:gd name="connsiteY36" fmla="*/ 780288 h 1735069"/>
                <a:gd name="connsiteX37" fmla="*/ 1694688 w 4559808"/>
                <a:gd name="connsiteY37" fmla="*/ 853440 h 1735069"/>
                <a:gd name="connsiteX38" fmla="*/ 1706880 w 4559808"/>
                <a:gd name="connsiteY38" fmla="*/ 890016 h 1735069"/>
                <a:gd name="connsiteX39" fmla="*/ 1731264 w 4559808"/>
                <a:gd name="connsiteY39" fmla="*/ 926592 h 1735069"/>
                <a:gd name="connsiteX40" fmla="*/ 1755648 w 4559808"/>
                <a:gd name="connsiteY40" fmla="*/ 999744 h 1735069"/>
                <a:gd name="connsiteX41" fmla="*/ 1767840 w 4559808"/>
                <a:gd name="connsiteY41" fmla="*/ 1036320 h 1735069"/>
                <a:gd name="connsiteX42" fmla="*/ 1792224 w 4559808"/>
                <a:gd name="connsiteY42" fmla="*/ 1121664 h 1735069"/>
                <a:gd name="connsiteX43" fmla="*/ 1840992 w 4559808"/>
                <a:gd name="connsiteY43" fmla="*/ 1194816 h 1735069"/>
                <a:gd name="connsiteX44" fmla="*/ 1865376 w 4559808"/>
                <a:gd name="connsiteY44" fmla="*/ 1231392 h 1735069"/>
                <a:gd name="connsiteX45" fmla="*/ 1901952 w 4559808"/>
                <a:gd name="connsiteY45" fmla="*/ 1255776 h 1735069"/>
                <a:gd name="connsiteX46" fmla="*/ 1999488 w 4559808"/>
                <a:gd name="connsiteY46" fmla="*/ 1341120 h 1735069"/>
                <a:gd name="connsiteX47" fmla="*/ 2036064 w 4559808"/>
                <a:gd name="connsiteY47" fmla="*/ 1365504 h 1735069"/>
                <a:gd name="connsiteX48" fmla="*/ 2072640 w 4559808"/>
                <a:gd name="connsiteY48" fmla="*/ 1389888 h 1735069"/>
                <a:gd name="connsiteX49" fmla="*/ 2145792 w 4559808"/>
                <a:gd name="connsiteY49" fmla="*/ 1414272 h 1735069"/>
                <a:gd name="connsiteX50" fmla="*/ 2182368 w 4559808"/>
                <a:gd name="connsiteY50" fmla="*/ 1426464 h 1735069"/>
                <a:gd name="connsiteX51" fmla="*/ 2304288 w 4559808"/>
                <a:gd name="connsiteY51" fmla="*/ 1463040 h 1735069"/>
                <a:gd name="connsiteX52" fmla="*/ 2633472 w 4559808"/>
                <a:gd name="connsiteY52" fmla="*/ 1572768 h 1735069"/>
                <a:gd name="connsiteX53" fmla="*/ 2743200 w 4559808"/>
                <a:gd name="connsiteY53" fmla="*/ 1609344 h 1735069"/>
                <a:gd name="connsiteX54" fmla="*/ 2828544 w 4559808"/>
                <a:gd name="connsiteY54" fmla="*/ 1633728 h 1735069"/>
                <a:gd name="connsiteX55" fmla="*/ 2901696 w 4559808"/>
                <a:gd name="connsiteY55" fmla="*/ 1645920 h 1735069"/>
                <a:gd name="connsiteX56" fmla="*/ 3084576 w 4559808"/>
                <a:gd name="connsiteY56" fmla="*/ 1670304 h 1735069"/>
                <a:gd name="connsiteX57" fmla="*/ 3425952 w 4559808"/>
                <a:gd name="connsiteY57" fmla="*/ 1706880 h 1735069"/>
                <a:gd name="connsiteX58" fmla="*/ 3901440 w 4559808"/>
                <a:gd name="connsiteY58" fmla="*/ 1719072 h 1735069"/>
                <a:gd name="connsiteX59" fmla="*/ 4559808 w 4559808"/>
                <a:gd name="connsiteY59" fmla="*/ 1731264 h 173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559808" h="1735069">
                  <a:moveTo>
                    <a:pt x="0" y="1694688"/>
                  </a:moveTo>
                  <a:cubicBezTo>
                    <a:pt x="32512" y="1690624"/>
                    <a:pt x="64771" y="1682496"/>
                    <a:pt x="97536" y="1682496"/>
                  </a:cubicBezTo>
                  <a:cubicBezTo>
                    <a:pt x="130301" y="1682496"/>
                    <a:pt x="162835" y="1688827"/>
                    <a:pt x="195072" y="1694688"/>
                  </a:cubicBezTo>
                  <a:cubicBezTo>
                    <a:pt x="207716" y="1696987"/>
                    <a:pt x="218854" y="1705662"/>
                    <a:pt x="231648" y="1706880"/>
                  </a:cubicBezTo>
                  <a:cubicBezTo>
                    <a:pt x="304583" y="1713826"/>
                    <a:pt x="377952" y="1715008"/>
                    <a:pt x="451104" y="1719072"/>
                  </a:cubicBezTo>
                  <a:cubicBezTo>
                    <a:pt x="549020" y="1715445"/>
                    <a:pt x="739630" y="1719888"/>
                    <a:pt x="865632" y="1694688"/>
                  </a:cubicBezTo>
                  <a:cubicBezTo>
                    <a:pt x="878234" y="1692168"/>
                    <a:pt x="890016" y="1686560"/>
                    <a:pt x="902208" y="1682496"/>
                  </a:cubicBezTo>
                  <a:lnTo>
                    <a:pt x="926592" y="1609344"/>
                  </a:lnTo>
                  <a:cubicBezTo>
                    <a:pt x="930656" y="1597152"/>
                    <a:pt x="931655" y="1583461"/>
                    <a:pt x="938784" y="1572768"/>
                  </a:cubicBezTo>
                  <a:cubicBezTo>
                    <a:pt x="946912" y="1560576"/>
                    <a:pt x="957217" y="1549582"/>
                    <a:pt x="963168" y="1536192"/>
                  </a:cubicBezTo>
                  <a:cubicBezTo>
                    <a:pt x="973607" y="1512704"/>
                    <a:pt x="973295" y="1484426"/>
                    <a:pt x="987552" y="1463040"/>
                  </a:cubicBezTo>
                  <a:cubicBezTo>
                    <a:pt x="995680" y="1450848"/>
                    <a:pt x="1005383" y="1439570"/>
                    <a:pt x="1011936" y="1426464"/>
                  </a:cubicBezTo>
                  <a:cubicBezTo>
                    <a:pt x="1017683" y="1414969"/>
                    <a:pt x="1020597" y="1402245"/>
                    <a:pt x="1024128" y="1389888"/>
                  </a:cubicBezTo>
                  <a:cubicBezTo>
                    <a:pt x="1038678" y="1338963"/>
                    <a:pt x="1038932" y="1325450"/>
                    <a:pt x="1048512" y="1267968"/>
                  </a:cubicBezTo>
                  <a:cubicBezTo>
                    <a:pt x="1054547" y="1189517"/>
                    <a:pt x="1059493" y="1092355"/>
                    <a:pt x="1072896" y="1011936"/>
                  </a:cubicBezTo>
                  <a:cubicBezTo>
                    <a:pt x="1084299" y="943520"/>
                    <a:pt x="1082785" y="984571"/>
                    <a:pt x="1097280" y="926592"/>
                  </a:cubicBezTo>
                  <a:cubicBezTo>
                    <a:pt x="1102306" y="906488"/>
                    <a:pt x="1105408" y="885952"/>
                    <a:pt x="1109472" y="865632"/>
                  </a:cubicBezTo>
                  <a:cubicBezTo>
                    <a:pt x="1127851" y="663465"/>
                    <a:pt x="1112110" y="799718"/>
                    <a:pt x="1133856" y="658368"/>
                  </a:cubicBezTo>
                  <a:cubicBezTo>
                    <a:pt x="1138226" y="629965"/>
                    <a:pt x="1143040" y="601603"/>
                    <a:pt x="1146048" y="573024"/>
                  </a:cubicBezTo>
                  <a:cubicBezTo>
                    <a:pt x="1151171" y="524356"/>
                    <a:pt x="1152836" y="475358"/>
                    <a:pt x="1158240" y="426720"/>
                  </a:cubicBezTo>
                  <a:cubicBezTo>
                    <a:pt x="1163356" y="380677"/>
                    <a:pt x="1181498" y="295985"/>
                    <a:pt x="1194816" y="256032"/>
                  </a:cubicBezTo>
                  <a:lnTo>
                    <a:pt x="1219200" y="182880"/>
                  </a:lnTo>
                  <a:lnTo>
                    <a:pt x="1231392" y="146304"/>
                  </a:lnTo>
                  <a:cubicBezTo>
                    <a:pt x="1244097" y="108189"/>
                    <a:pt x="1256418" y="60532"/>
                    <a:pt x="1292352" y="36576"/>
                  </a:cubicBezTo>
                  <a:cubicBezTo>
                    <a:pt x="1339621" y="5063"/>
                    <a:pt x="1315027" y="16826"/>
                    <a:pt x="1365504" y="0"/>
                  </a:cubicBezTo>
                  <a:cubicBezTo>
                    <a:pt x="1377696" y="4064"/>
                    <a:pt x="1392045" y="4164"/>
                    <a:pt x="1402080" y="12192"/>
                  </a:cubicBezTo>
                  <a:cubicBezTo>
                    <a:pt x="1428426" y="33269"/>
                    <a:pt x="1443397" y="99568"/>
                    <a:pt x="1450848" y="121920"/>
                  </a:cubicBezTo>
                  <a:lnTo>
                    <a:pt x="1487424" y="231648"/>
                  </a:lnTo>
                  <a:lnTo>
                    <a:pt x="1499616" y="268224"/>
                  </a:lnTo>
                  <a:cubicBezTo>
                    <a:pt x="1503680" y="280416"/>
                    <a:pt x="1508691" y="292332"/>
                    <a:pt x="1511808" y="304800"/>
                  </a:cubicBezTo>
                  <a:cubicBezTo>
                    <a:pt x="1533373" y="391059"/>
                    <a:pt x="1516263" y="317111"/>
                    <a:pt x="1536192" y="426720"/>
                  </a:cubicBezTo>
                  <a:cubicBezTo>
                    <a:pt x="1539899" y="447108"/>
                    <a:pt x="1542932" y="467688"/>
                    <a:pt x="1548384" y="487680"/>
                  </a:cubicBezTo>
                  <a:lnTo>
                    <a:pt x="1584960" y="597408"/>
                  </a:lnTo>
                  <a:lnTo>
                    <a:pt x="1597152" y="633984"/>
                  </a:lnTo>
                  <a:cubicBezTo>
                    <a:pt x="1601216" y="646176"/>
                    <a:pt x="1602215" y="659867"/>
                    <a:pt x="1609344" y="670560"/>
                  </a:cubicBezTo>
                  <a:cubicBezTo>
                    <a:pt x="1679225" y="775382"/>
                    <a:pt x="1595443" y="642758"/>
                    <a:pt x="1645920" y="743712"/>
                  </a:cubicBezTo>
                  <a:cubicBezTo>
                    <a:pt x="1652473" y="756818"/>
                    <a:pt x="1664353" y="766898"/>
                    <a:pt x="1670304" y="780288"/>
                  </a:cubicBezTo>
                  <a:cubicBezTo>
                    <a:pt x="1680743" y="803776"/>
                    <a:pt x="1686560" y="829056"/>
                    <a:pt x="1694688" y="853440"/>
                  </a:cubicBezTo>
                  <a:cubicBezTo>
                    <a:pt x="1698752" y="865632"/>
                    <a:pt x="1699751" y="879323"/>
                    <a:pt x="1706880" y="890016"/>
                  </a:cubicBezTo>
                  <a:cubicBezTo>
                    <a:pt x="1715008" y="902208"/>
                    <a:pt x="1725313" y="913202"/>
                    <a:pt x="1731264" y="926592"/>
                  </a:cubicBezTo>
                  <a:cubicBezTo>
                    <a:pt x="1741703" y="950080"/>
                    <a:pt x="1747520" y="975360"/>
                    <a:pt x="1755648" y="999744"/>
                  </a:cubicBezTo>
                  <a:cubicBezTo>
                    <a:pt x="1759712" y="1011936"/>
                    <a:pt x="1764723" y="1023852"/>
                    <a:pt x="1767840" y="1036320"/>
                  </a:cubicBezTo>
                  <a:cubicBezTo>
                    <a:pt x="1770710" y="1047799"/>
                    <a:pt x="1784274" y="1107353"/>
                    <a:pt x="1792224" y="1121664"/>
                  </a:cubicBezTo>
                  <a:cubicBezTo>
                    <a:pt x="1806456" y="1147282"/>
                    <a:pt x="1824736" y="1170432"/>
                    <a:pt x="1840992" y="1194816"/>
                  </a:cubicBezTo>
                  <a:cubicBezTo>
                    <a:pt x="1849120" y="1207008"/>
                    <a:pt x="1853184" y="1223264"/>
                    <a:pt x="1865376" y="1231392"/>
                  </a:cubicBezTo>
                  <a:lnTo>
                    <a:pt x="1901952" y="1255776"/>
                  </a:lnTo>
                  <a:cubicBezTo>
                    <a:pt x="1942592" y="1316736"/>
                    <a:pt x="1914144" y="1284224"/>
                    <a:pt x="1999488" y="1341120"/>
                  </a:cubicBezTo>
                  <a:lnTo>
                    <a:pt x="2036064" y="1365504"/>
                  </a:lnTo>
                  <a:cubicBezTo>
                    <a:pt x="2048256" y="1373632"/>
                    <a:pt x="2058739" y="1385254"/>
                    <a:pt x="2072640" y="1389888"/>
                  </a:cubicBezTo>
                  <a:lnTo>
                    <a:pt x="2145792" y="1414272"/>
                  </a:lnTo>
                  <a:cubicBezTo>
                    <a:pt x="2157984" y="1418336"/>
                    <a:pt x="2169900" y="1423347"/>
                    <a:pt x="2182368" y="1426464"/>
                  </a:cubicBezTo>
                  <a:cubicBezTo>
                    <a:pt x="2256072" y="1444890"/>
                    <a:pt x="2215240" y="1433357"/>
                    <a:pt x="2304288" y="1463040"/>
                  </a:cubicBezTo>
                  <a:lnTo>
                    <a:pt x="2633472" y="1572768"/>
                  </a:lnTo>
                  <a:lnTo>
                    <a:pt x="2743200" y="1609344"/>
                  </a:lnTo>
                  <a:cubicBezTo>
                    <a:pt x="2778060" y="1620964"/>
                    <a:pt x="2790272" y="1626074"/>
                    <a:pt x="2828544" y="1633728"/>
                  </a:cubicBezTo>
                  <a:cubicBezTo>
                    <a:pt x="2852784" y="1638576"/>
                    <a:pt x="2877263" y="1642161"/>
                    <a:pt x="2901696" y="1645920"/>
                  </a:cubicBezTo>
                  <a:cubicBezTo>
                    <a:pt x="3017303" y="1663706"/>
                    <a:pt x="2961003" y="1653453"/>
                    <a:pt x="3084576" y="1670304"/>
                  </a:cubicBezTo>
                  <a:cubicBezTo>
                    <a:pt x="3248203" y="1692617"/>
                    <a:pt x="3260987" y="1700655"/>
                    <a:pt x="3425952" y="1706880"/>
                  </a:cubicBezTo>
                  <a:cubicBezTo>
                    <a:pt x="3584387" y="1712859"/>
                    <a:pt x="3742944" y="1715008"/>
                    <a:pt x="3901440" y="1719072"/>
                  </a:cubicBezTo>
                  <a:cubicBezTo>
                    <a:pt x="4217842" y="1745439"/>
                    <a:pt x="3998807" y="1731264"/>
                    <a:pt x="4559808" y="1731264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926592" y="5193792"/>
              <a:ext cx="59055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678806" y="48122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96667" y="4343400"/>
              <a:ext cx="619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PTW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902207" y="4343400"/>
              <a:ext cx="458419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688712" y="5091482"/>
            <a:ext cx="8455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Mott Readout: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Pedestal = Average of </a:t>
            </a:r>
            <a:r>
              <a:rPr lang="en-US" dirty="0" smtClean="0"/>
              <a:t>first 4 </a:t>
            </a:r>
            <a:r>
              <a:rPr lang="en-US" dirty="0"/>
              <a:t>samples of window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Peak Value (V</a:t>
            </a:r>
            <a:r>
              <a:rPr lang="en-US" baseline="-25000" dirty="0"/>
              <a:t>P</a:t>
            </a:r>
            <a:r>
              <a:rPr lang="en-US" dirty="0"/>
              <a:t>)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Pulse </a:t>
            </a:r>
            <a:r>
              <a:rPr lang="en-US" dirty="0"/>
              <a:t>Integral </a:t>
            </a:r>
            <a:r>
              <a:rPr lang="en-US" dirty="0" smtClean="0"/>
              <a:t>= Sum of raw samples MIN(NSB+NSA, PTW)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Pulse Coarse Time = Sample number N1 such that V(N1) ≤(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</a:t>
            </a:r>
            <a:r>
              <a:rPr lang="en-US" dirty="0" err="1" smtClean="0"/>
              <a:t>-Ped</a:t>
            </a:r>
            <a:r>
              <a:rPr lang="en-US" dirty="0" smtClean="0"/>
              <a:t>)/2)&lt;V(N2)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Pulse Fine Time = 64 (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mid</a:t>
            </a:r>
            <a:r>
              <a:rPr lang="en-US" dirty="0" smtClean="0"/>
              <a:t> – V(N1) )/( V(N2)-V(N1) ). From 0 to 63 in steps of 62.5 ps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3097768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57900" y="291310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745877" y="2875001"/>
            <a:ext cx="0" cy="95833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56760" y="2859023"/>
            <a:ext cx="0" cy="95833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248241" y="258202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NSB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85834" y="2670230"/>
            <a:ext cx="57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NSA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4" name="Straight Connector 43"/>
          <p:cNvCxnSpPr>
            <a:endCxn id="29" idx="13"/>
          </p:cNvCxnSpPr>
          <p:nvPr/>
        </p:nvCxnSpPr>
        <p:spPr>
          <a:xfrm flipV="1">
            <a:off x="1959864" y="3074791"/>
            <a:ext cx="0" cy="7585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86000" y="1716022"/>
            <a:ext cx="0" cy="210133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51075" y="160551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V</a:t>
            </a:r>
            <a:r>
              <a:rPr lang="en-US" baseline="-25000" dirty="0" smtClean="0">
                <a:solidFill>
                  <a:srgbClr val="7030A0"/>
                </a:solidFill>
              </a:rPr>
              <a:t>P</a:t>
            </a:r>
            <a:endParaRPr lang="en-US" baseline="-25000" dirty="0">
              <a:solidFill>
                <a:srgbClr val="7030A0"/>
              </a:solidFill>
            </a:endParaRPr>
          </a:p>
        </p:txBody>
      </p:sp>
      <p:cxnSp>
        <p:nvCxnSpPr>
          <p:cNvPr id="6" name="Straight Connector 5"/>
          <p:cNvCxnSpPr>
            <a:stCxn id="29" idx="0"/>
          </p:cNvCxnSpPr>
          <p:nvPr/>
        </p:nvCxnSpPr>
        <p:spPr>
          <a:xfrm>
            <a:off x="911352" y="3501511"/>
            <a:ext cx="0" cy="3318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50605" y="3916894"/>
            <a:ext cx="9952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Pedestal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831594" y="3851822"/>
            <a:ext cx="41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Cloud Callout 46"/>
          <p:cNvSpPr/>
          <p:nvPr/>
        </p:nvSpPr>
        <p:spPr>
          <a:xfrm>
            <a:off x="6941424" y="5359730"/>
            <a:ext cx="1494312" cy="909076"/>
          </a:xfrm>
          <a:prstGeom prst="cloudCallout">
            <a:avLst>
              <a:gd name="adj1" fmla="val -75590"/>
              <a:gd name="adj2" fmla="val 2887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</a:t>
            </a:r>
          </a:p>
          <a:p>
            <a:pPr algn="ctr"/>
            <a:r>
              <a:rPr lang="en-US" dirty="0" smtClean="0"/>
              <a:t>Note 2</a:t>
            </a:r>
            <a:endParaRPr lang="en-US" dirty="0"/>
          </a:p>
        </p:txBody>
      </p:sp>
      <p:sp>
        <p:nvSpPr>
          <p:cNvPr id="48" name="Cloud Callout 47"/>
          <p:cNvSpPr/>
          <p:nvPr/>
        </p:nvSpPr>
        <p:spPr>
          <a:xfrm>
            <a:off x="5996148" y="4667750"/>
            <a:ext cx="1494312" cy="909076"/>
          </a:xfrm>
          <a:prstGeom prst="cloudCallout">
            <a:avLst>
              <a:gd name="adj1" fmla="val -66054"/>
              <a:gd name="adj2" fmla="val 3932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</a:t>
            </a:r>
          </a:p>
          <a:p>
            <a:pPr algn="ctr"/>
            <a:r>
              <a:rPr lang="en-US" dirty="0" smtClean="0"/>
              <a:t>Note 1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1181100" y="2566021"/>
            <a:ext cx="48768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151191" y="2305026"/>
            <a:ext cx="54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</a:t>
            </a:r>
            <a:r>
              <a:rPr lang="en-US" baseline="-25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mid</a:t>
            </a:r>
            <a:endParaRPr lang="en-US" baseline="-25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46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Pulse Pedestal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57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Pulse Peak Value (VP)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Pulse Integral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77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Pulse Coarse Time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6867764" y="2057400"/>
            <a:ext cx="1494312" cy="909076"/>
          </a:xfrm>
          <a:prstGeom prst="cloudCallout">
            <a:avLst>
              <a:gd name="adj1" fmla="val -34266"/>
              <a:gd name="adj2" fmla="val 1203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</a:t>
            </a:r>
          </a:p>
          <a:p>
            <a:pPr algn="ctr"/>
            <a:r>
              <a:rPr lang="en-US" dirty="0" smtClean="0"/>
              <a:t>Note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7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sz="2000" dirty="0" smtClean="0"/>
              <a:t>VME </a:t>
            </a:r>
            <a:r>
              <a:rPr lang="en-US" sz="2000" dirty="0"/>
              <a:t>CRATE </a:t>
            </a:r>
            <a:r>
              <a:rPr lang="en-US" sz="2000" dirty="0" smtClean="0"/>
              <a:t>(VME8200 </a:t>
            </a:r>
            <a:r>
              <a:rPr lang="en-US" sz="2000" dirty="0"/>
              <a:t>9U 21Slot </a:t>
            </a:r>
            <a:r>
              <a:rPr lang="en-US" sz="2000" dirty="0" smtClean="0"/>
              <a:t>- VME64x </a:t>
            </a:r>
            <a:r>
              <a:rPr lang="en-US" sz="2000" dirty="0"/>
              <a:t>backplane with no P0 connector</a:t>
            </a:r>
            <a:r>
              <a:rPr lang="en-US" sz="2000" dirty="0" smtClean="0"/>
              <a:t>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623407"/>
              </p:ext>
            </p:extLst>
          </p:nvPr>
        </p:nvGraphicFramePr>
        <p:xfrm>
          <a:off x="268235" y="1106677"/>
          <a:ext cx="8418564" cy="4913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989"/>
                <a:gridCol w="443989"/>
                <a:gridCol w="321713"/>
                <a:gridCol w="566265"/>
                <a:gridCol w="316237"/>
                <a:gridCol w="571741"/>
                <a:gridCol w="443989"/>
                <a:gridCol w="247038"/>
                <a:gridCol w="247038"/>
                <a:gridCol w="448101"/>
                <a:gridCol w="469674"/>
                <a:gridCol w="247038"/>
                <a:gridCol w="247038"/>
                <a:gridCol w="247038"/>
                <a:gridCol w="413316"/>
                <a:gridCol w="441495"/>
                <a:gridCol w="247038"/>
                <a:gridCol w="288228"/>
                <a:gridCol w="790875"/>
                <a:gridCol w="255148"/>
                <a:gridCol w="247038"/>
                <a:gridCol w="474538"/>
              </a:tblGrid>
              <a:tr h="4913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VME SBC – </a:t>
                      </a:r>
                      <a:r>
                        <a:rPr lang="en-US" sz="1200" b="1" i="0" dirty="0" err="1" smtClean="0"/>
                        <a:t>sbcmdaqo</a:t>
                      </a:r>
                      <a:r>
                        <a:rPr lang="en-US" sz="1200" b="1" i="0" dirty="0" smtClean="0"/>
                        <a:t>        </a:t>
                      </a:r>
                      <a:r>
                        <a:rPr lang="en-US" sz="1200" b="0" i="0" dirty="0" smtClean="0"/>
                        <a:t> 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TID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CAEN V538A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DB 1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Mott FADC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DB 2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baseline="0" dirty="0" smtClean="0"/>
                        <a:t>INT FADC</a:t>
                      </a:r>
                      <a:endParaRPr lang="en-US" sz="1200" b="1" i="0" dirty="0" smtClean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S1 (</a:t>
                      </a:r>
                      <a:r>
                        <a:rPr lang="en-US" sz="1200" b="1" dirty="0" smtClean="0"/>
                        <a:t>SIS3801)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S2 (</a:t>
                      </a:r>
                      <a:r>
                        <a:rPr lang="en-US" sz="1200" b="1" dirty="0" smtClean="0"/>
                        <a:t>SIS3801)</a:t>
                      </a:r>
                      <a:endParaRPr lang="en-US" sz="1200" b="1" i="0" dirty="0" smtClean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TDC CAEN V775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FT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4" name="Straight Arrow Connector 113"/>
          <p:cNvCxnSpPr/>
          <p:nvPr/>
        </p:nvCxnSpPr>
        <p:spPr>
          <a:xfrm>
            <a:off x="631825" y="4273550"/>
            <a:ext cx="0" cy="1944688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5" name="TextBox 118"/>
          <p:cNvSpPr txBox="1">
            <a:spLocks noChangeArrowheads="1"/>
          </p:cNvSpPr>
          <p:nvPr/>
        </p:nvSpPr>
        <p:spPr bwMode="auto">
          <a:xfrm>
            <a:off x="209550" y="6218238"/>
            <a:ext cx="1050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Opsmdaq0</a:t>
            </a:r>
          </a:p>
        </p:txBody>
      </p:sp>
      <p:sp>
        <p:nvSpPr>
          <p:cNvPr id="5126" name="TextBox 140"/>
          <p:cNvSpPr txBox="1">
            <a:spLocks noChangeArrowheads="1"/>
          </p:cNvSpPr>
          <p:nvPr/>
        </p:nvSpPr>
        <p:spPr bwMode="auto">
          <a:xfrm>
            <a:off x="1466850" y="3576638"/>
            <a:ext cx="4683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latin typeface="Calibri" pitchFamily="34" charset="0"/>
              </a:rPr>
              <a:t>L1A</a:t>
            </a:r>
          </a:p>
          <a:p>
            <a:pPr eaLnBrk="1" hangingPunct="1"/>
            <a:r>
              <a:rPr lang="en-US" sz="800">
                <a:latin typeface="Calibri" pitchFamily="34" charset="0"/>
              </a:rPr>
              <a:t>LEMO</a:t>
            </a:r>
            <a:endParaRPr lang="en-US" sz="1000">
              <a:latin typeface="Calibri" pitchFamily="34" charset="0"/>
            </a:endParaRPr>
          </a:p>
          <a:p>
            <a:pPr eaLnBrk="1" hangingPunct="1"/>
            <a:r>
              <a:rPr lang="en-US" sz="1000">
                <a:latin typeface="Calibri" pitchFamily="34" charset="0"/>
              </a:rPr>
              <a:t>4</a:t>
            </a:r>
          </a:p>
        </p:txBody>
      </p:sp>
      <p:cxnSp>
        <p:nvCxnSpPr>
          <p:cNvPr id="142" name="Straight Arrow Connector 141"/>
          <p:cNvCxnSpPr>
            <a:stCxn id="5141" idx="0"/>
            <a:endCxn id="5128" idx="2"/>
          </p:cNvCxnSpPr>
          <p:nvPr/>
        </p:nvCxnSpPr>
        <p:spPr>
          <a:xfrm flipV="1">
            <a:off x="3487738" y="4554538"/>
            <a:ext cx="606425" cy="180181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8" name="TextBox 248"/>
          <p:cNvSpPr txBox="1">
            <a:spLocks noChangeArrowheads="1"/>
          </p:cNvSpPr>
          <p:nvPr/>
        </p:nvSpPr>
        <p:spPr bwMode="auto">
          <a:xfrm>
            <a:off x="3805238" y="4308475"/>
            <a:ext cx="5794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TRG IN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1687513" y="3940175"/>
            <a:ext cx="5495925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0" name="TextBox 144"/>
          <p:cNvSpPr txBox="1">
            <a:spLocks noChangeArrowheads="1"/>
          </p:cNvSpPr>
          <p:nvPr/>
        </p:nvSpPr>
        <p:spPr bwMode="auto">
          <a:xfrm>
            <a:off x="7015163" y="3940175"/>
            <a:ext cx="742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Common</a:t>
            </a:r>
          </a:p>
        </p:txBody>
      </p:sp>
      <p:sp>
        <p:nvSpPr>
          <p:cNvPr id="5131" name="TextBox 156"/>
          <p:cNvSpPr txBox="1">
            <a:spLocks noChangeArrowheads="1"/>
          </p:cNvSpPr>
          <p:nvPr/>
        </p:nvSpPr>
        <p:spPr bwMode="auto">
          <a:xfrm>
            <a:off x="2338388" y="4314825"/>
            <a:ext cx="606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TRG IN</a:t>
            </a:r>
          </a:p>
        </p:txBody>
      </p:sp>
      <p:cxnSp>
        <p:nvCxnSpPr>
          <p:cNvPr id="159" name="Straight Arrow Connector 158"/>
          <p:cNvCxnSpPr/>
          <p:nvPr/>
        </p:nvCxnSpPr>
        <p:spPr>
          <a:xfrm>
            <a:off x="1752600" y="4560888"/>
            <a:ext cx="95408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2706688" y="1965325"/>
            <a:ext cx="427037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4094163" y="1965325"/>
            <a:ext cx="428625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5" name="TextBox 184"/>
          <p:cNvSpPr txBox="1">
            <a:spLocks noChangeArrowheads="1"/>
          </p:cNvSpPr>
          <p:nvPr/>
        </p:nvSpPr>
        <p:spPr bwMode="auto">
          <a:xfrm>
            <a:off x="5927725" y="1719263"/>
            <a:ext cx="571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 In</a:t>
            </a:r>
          </a:p>
        </p:txBody>
      </p:sp>
      <p:sp>
        <p:nvSpPr>
          <p:cNvPr id="5136" name="TextBox 291"/>
          <p:cNvSpPr txBox="1">
            <a:spLocks noChangeArrowheads="1"/>
          </p:cNvSpPr>
          <p:nvPr/>
        </p:nvSpPr>
        <p:spPr bwMode="auto">
          <a:xfrm>
            <a:off x="6989763" y="2949575"/>
            <a:ext cx="768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17 BFM</a:t>
            </a:r>
          </a:p>
          <a:p>
            <a:pPr eaLnBrk="1" hangingPunct="1"/>
            <a:r>
              <a:rPr lang="en-US" sz="1000">
                <a:latin typeface="Calibri" pitchFamily="34" charset="0"/>
              </a:rPr>
              <a:t>18 Mott</a:t>
            </a:r>
          </a:p>
          <a:p>
            <a:pPr eaLnBrk="1" hangingPunct="1"/>
            <a:r>
              <a:rPr lang="en-US" sz="1000">
                <a:latin typeface="Calibri" pitchFamily="34" charset="0"/>
              </a:rPr>
              <a:t> DetTr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6213475" y="1839913"/>
            <a:ext cx="969963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8" name="TextBox 77"/>
          <p:cNvSpPr txBox="1">
            <a:spLocks noChangeArrowheads="1"/>
          </p:cNvSpPr>
          <p:nvPr/>
        </p:nvSpPr>
        <p:spPr bwMode="auto">
          <a:xfrm>
            <a:off x="7169150" y="1712913"/>
            <a:ext cx="43338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Gate</a:t>
            </a:r>
          </a:p>
        </p:txBody>
      </p:sp>
      <p:sp>
        <p:nvSpPr>
          <p:cNvPr id="5139" name="TextBox 66"/>
          <p:cNvSpPr txBox="1">
            <a:spLocks noChangeArrowheads="1"/>
          </p:cNvSpPr>
          <p:nvPr/>
        </p:nvSpPr>
        <p:spPr bwMode="auto">
          <a:xfrm>
            <a:off x="3910013" y="1839913"/>
            <a:ext cx="323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</a:t>
            </a:r>
          </a:p>
        </p:txBody>
      </p:sp>
      <p:sp>
        <p:nvSpPr>
          <p:cNvPr id="5140" name="TextBox 67"/>
          <p:cNvSpPr txBox="1">
            <a:spLocks noChangeArrowheads="1"/>
          </p:cNvSpPr>
          <p:nvPr/>
        </p:nvSpPr>
        <p:spPr bwMode="auto">
          <a:xfrm>
            <a:off x="2481263" y="1843088"/>
            <a:ext cx="32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</a:t>
            </a:r>
          </a:p>
        </p:txBody>
      </p:sp>
      <p:sp>
        <p:nvSpPr>
          <p:cNvPr id="5141" name="TextBox 71"/>
          <p:cNvSpPr txBox="1">
            <a:spLocks noChangeArrowheads="1"/>
          </p:cNvSpPr>
          <p:nvPr/>
        </p:nvSpPr>
        <p:spPr bwMode="auto">
          <a:xfrm>
            <a:off x="2887663" y="6356350"/>
            <a:ext cx="1198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nT_Settle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5FB8-D38E-4C1E-BD84-0E4661D03ED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143" name="TextBox 2"/>
          <p:cNvSpPr txBox="1">
            <a:spLocks noChangeArrowheads="1"/>
          </p:cNvSpPr>
          <p:nvPr/>
        </p:nvSpPr>
        <p:spPr bwMode="auto">
          <a:xfrm>
            <a:off x="268288" y="4062413"/>
            <a:ext cx="455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LN1</a:t>
            </a:r>
          </a:p>
        </p:txBody>
      </p:sp>
      <p:sp>
        <p:nvSpPr>
          <p:cNvPr id="5144" name="TextBox 140"/>
          <p:cNvSpPr txBox="1">
            <a:spLocks noChangeArrowheads="1"/>
          </p:cNvSpPr>
          <p:nvPr/>
        </p:nvSpPr>
        <p:spPr bwMode="auto">
          <a:xfrm>
            <a:off x="1493838" y="4192588"/>
            <a:ext cx="469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latin typeface="Calibri" pitchFamily="34" charset="0"/>
              </a:rPr>
              <a:t>L1A</a:t>
            </a:r>
          </a:p>
          <a:p>
            <a:pPr eaLnBrk="1" hangingPunct="1"/>
            <a:r>
              <a:rPr lang="en-US" sz="800">
                <a:latin typeface="Calibri" pitchFamily="34" charset="0"/>
              </a:rPr>
              <a:t>ECL</a:t>
            </a:r>
            <a:endParaRPr lang="en-US" sz="1000">
              <a:latin typeface="Calibri" pitchFamily="34" charset="0"/>
            </a:endParaRPr>
          </a:p>
          <a:p>
            <a:pPr eaLnBrk="1" hangingPunct="1"/>
            <a:r>
              <a:rPr lang="en-US" sz="1000">
                <a:latin typeface="Calibri" pitchFamily="34" charset="0"/>
              </a:rPr>
              <a:t>4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914401" y="4827181"/>
            <a:ext cx="626903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48"/>
          <p:cNvSpPr txBox="1">
            <a:spLocks noChangeArrowheads="1"/>
          </p:cNvSpPr>
          <p:nvPr/>
        </p:nvSpPr>
        <p:spPr bwMode="auto">
          <a:xfrm>
            <a:off x="723900" y="4585917"/>
            <a:ext cx="379118" cy="25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smtClean="0">
                <a:latin typeface="Calibri" pitchFamily="34" charset="0"/>
              </a:rPr>
              <a:t>INH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30" name="TextBox 248"/>
          <p:cNvSpPr txBox="1">
            <a:spLocks noChangeArrowheads="1"/>
          </p:cNvSpPr>
          <p:nvPr/>
        </p:nvSpPr>
        <p:spPr bwMode="auto">
          <a:xfrm>
            <a:off x="6958826" y="4581118"/>
            <a:ext cx="5794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smtClean="0">
                <a:latin typeface="Calibri" pitchFamily="34" charset="0"/>
              </a:rPr>
              <a:t>BUSY</a:t>
            </a:r>
            <a:endParaRPr lang="en-U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Pulse Fine Time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18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Pedestals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40105"/>
            <a:ext cx="4928235" cy="601789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4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Energy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0105"/>
            <a:ext cx="4928235" cy="6017895"/>
          </a:xfrm>
        </p:spPr>
      </p:pic>
      <p:sp>
        <p:nvSpPr>
          <p:cNvPr id="4" name="TextBox 3"/>
          <p:cNvSpPr txBox="1"/>
          <p:nvPr/>
        </p:nvSpPr>
        <p:spPr>
          <a:xfrm>
            <a:off x="304800" y="3429000"/>
            <a:ext cx="189827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/>
              <a:t>σ</a:t>
            </a:r>
            <a:r>
              <a:rPr lang="en-US" sz="3600" baseline="-25000" dirty="0" smtClean="0"/>
              <a:t>E </a:t>
            </a:r>
            <a:r>
              <a:rPr lang="en-US" sz="3600" dirty="0" smtClean="0"/>
              <a:t>~ 3.0%</a:t>
            </a:r>
            <a:endParaRPr lang="en-US"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22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Self Timing Peak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5" name="TextBox 4"/>
          <p:cNvSpPr txBox="1"/>
          <p:nvPr/>
        </p:nvSpPr>
        <p:spPr>
          <a:xfrm>
            <a:off x="152400" y="3352800"/>
            <a:ext cx="204735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/>
              <a:t>σ</a:t>
            </a:r>
            <a:r>
              <a:rPr lang="en-US" sz="3600" baseline="-25000" dirty="0" smtClean="0"/>
              <a:t>t </a:t>
            </a:r>
            <a:r>
              <a:rPr lang="en-US" sz="3600" dirty="0" smtClean="0"/>
              <a:t>~ 0.3 ns</a:t>
            </a:r>
            <a:endParaRPr lang="en-US" sz="36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700644"/>
            <a:ext cx="8534400" cy="307769"/>
          </a:xfrm>
          <a:prstGeom prst="wedgeRoundRectCallout">
            <a:avLst>
              <a:gd name="adj1" fmla="val -20127"/>
              <a:gd name="adj2" fmla="val 9383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</a:t>
            </a:r>
            <a:r>
              <a:rPr lang="en-US" sz="1100" dirty="0" smtClean="0"/>
              <a:t>TimeCoarse11*4.0 </a:t>
            </a:r>
            <a:r>
              <a:rPr lang="en-US" sz="1100" dirty="0"/>
              <a:t>+ </a:t>
            </a:r>
            <a:r>
              <a:rPr lang="en-US" sz="1100" dirty="0" smtClean="0"/>
              <a:t>TimeFine11*0.0625</a:t>
            </a:r>
            <a:r>
              <a:rPr lang="en-US" sz="1100" dirty="0"/>
              <a:t>) - (</a:t>
            </a:r>
            <a:r>
              <a:rPr lang="en-US" sz="1100" dirty="0" smtClean="0"/>
              <a:t>TimeCoarse1*4.0 </a:t>
            </a:r>
            <a:r>
              <a:rPr lang="en-US" sz="1100" dirty="0"/>
              <a:t>+ </a:t>
            </a:r>
            <a:r>
              <a:rPr lang="en-US" sz="1100" dirty="0" smtClean="0"/>
              <a:t>TimeFine1*0.0625) &gt;&gt; h1", "TimeCoarse1&gt;1.0 &amp;&amp;TimeCoarse11 &gt;</a:t>
            </a:r>
            <a:r>
              <a:rPr lang="en-US" sz="1100" dirty="0"/>
              <a:t>1.0</a:t>
            </a:r>
            <a:r>
              <a:rPr lang="en-US" sz="1100" dirty="0" smtClean="0"/>
              <a:t>")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94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E-</a:t>
            </a:r>
            <a:r>
              <a:rPr lang="en-US" dirty="0" err="1" smtClean="0"/>
              <a:t>dE</a:t>
            </a:r>
            <a:r>
              <a:rPr lang="en-US" dirty="0" smtClean="0"/>
              <a:t> Timing Peak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5" name="TextBox 4"/>
          <p:cNvSpPr txBox="1"/>
          <p:nvPr/>
        </p:nvSpPr>
        <p:spPr>
          <a:xfrm>
            <a:off x="152400" y="3352800"/>
            <a:ext cx="228139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/>
              <a:t>σ</a:t>
            </a:r>
            <a:r>
              <a:rPr lang="en-US" sz="3600" baseline="-25000" dirty="0" smtClean="0"/>
              <a:t>t </a:t>
            </a:r>
            <a:r>
              <a:rPr lang="en-US" sz="3600" dirty="0" smtClean="0"/>
              <a:t>~ 0.40 ns</a:t>
            </a:r>
            <a:endParaRPr lang="en-US" sz="36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700644"/>
            <a:ext cx="8534400" cy="307769"/>
          </a:xfrm>
          <a:prstGeom prst="wedgeRoundRectCallout">
            <a:avLst>
              <a:gd name="adj1" fmla="val -20127"/>
              <a:gd name="adj2" fmla="val 9383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</a:t>
            </a:r>
            <a:r>
              <a:rPr lang="en-US" sz="1100" dirty="0" smtClean="0"/>
              <a:t>TimeCoarse5*4.0 </a:t>
            </a:r>
            <a:r>
              <a:rPr lang="en-US" sz="1100" dirty="0"/>
              <a:t>+ </a:t>
            </a:r>
            <a:r>
              <a:rPr lang="en-US" sz="1100" dirty="0" smtClean="0"/>
              <a:t>TimeFine5*0.0625</a:t>
            </a:r>
            <a:r>
              <a:rPr lang="en-US" sz="1100" dirty="0"/>
              <a:t>) - (</a:t>
            </a:r>
            <a:r>
              <a:rPr lang="en-US" sz="1100" dirty="0" smtClean="0"/>
              <a:t>TimeCoarse1*4.0 </a:t>
            </a:r>
            <a:r>
              <a:rPr lang="en-US" sz="1100" dirty="0"/>
              <a:t>+ </a:t>
            </a:r>
            <a:r>
              <a:rPr lang="en-US" sz="1100" dirty="0" smtClean="0"/>
              <a:t>TimeFine1*0.0625) &gt;&gt; h1", "TimeCoarse1&gt;1.0 &amp;&amp;TimeCoarse5 &gt;</a:t>
            </a:r>
            <a:r>
              <a:rPr lang="en-US" sz="1100" dirty="0"/>
              <a:t>1.0</a:t>
            </a:r>
            <a:r>
              <a:rPr lang="en-US" sz="1100" dirty="0" smtClean="0"/>
              <a:t>")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Time-of-flight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6" name="Rounded Rectangular Callout 5"/>
          <p:cNvSpPr/>
          <p:nvPr/>
        </p:nvSpPr>
        <p:spPr>
          <a:xfrm>
            <a:off x="7222177" y="3505200"/>
            <a:ext cx="1774371" cy="649069"/>
          </a:xfrm>
          <a:prstGeom prst="wedgeRoundRectCallout">
            <a:avLst>
              <a:gd name="adj1" fmla="val -59822"/>
              <a:gd name="adj2" fmla="val 76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Use CH1-CH4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700644"/>
            <a:ext cx="8382000" cy="307769"/>
          </a:xfrm>
          <a:prstGeom prst="wedgeRoundRectCallout">
            <a:avLst>
              <a:gd name="adj1" fmla="val -20127"/>
              <a:gd name="adj2" fmla="val 9383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&gt;Draw("(TimeCoarse1*4.0 + TimeFine1*0.0625) - (TimeCoarse9*4.0 + TimeFine9*0.0625</a:t>
            </a:r>
            <a:r>
              <a:rPr lang="en-US" sz="1100" dirty="0" smtClean="0"/>
              <a:t>) &gt;&gt; h1", "TimeCoarse1&gt;1.0 &amp;&amp;TimeCoarse9 &gt;</a:t>
            </a:r>
            <a:r>
              <a:rPr lang="en-US" sz="1100" dirty="0"/>
              <a:t>1.0</a:t>
            </a:r>
            <a:r>
              <a:rPr lang="en-US" sz="1100" dirty="0" smtClean="0"/>
              <a:t>")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20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Time-of-flight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6" name="Rounded Rectangular Callout 5"/>
          <p:cNvSpPr/>
          <p:nvPr/>
        </p:nvSpPr>
        <p:spPr>
          <a:xfrm>
            <a:off x="7222177" y="3505200"/>
            <a:ext cx="1774371" cy="649069"/>
          </a:xfrm>
          <a:prstGeom prst="wedgeRoundRectCallout">
            <a:avLst>
              <a:gd name="adj1" fmla="val -59822"/>
              <a:gd name="adj2" fmla="val 76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Use CH11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52400" y="700644"/>
            <a:ext cx="8534400" cy="518556"/>
          </a:xfrm>
          <a:prstGeom prst="wedgeRoundRectCallout">
            <a:avLst>
              <a:gd name="adj1" fmla="val -15735"/>
              <a:gd name="adj2" fmla="val 8009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</a:t>
            </a:r>
            <a:r>
              <a:rPr lang="en-US" sz="1100" dirty="0" smtClean="0"/>
              <a:t>TimeCoarse11*4.0 </a:t>
            </a:r>
            <a:r>
              <a:rPr lang="en-US" sz="1100" dirty="0"/>
              <a:t>+ </a:t>
            </a:r>
            <a:r>
              <a:rPr lang="en-US" sz="1100" dirty="0" smtClean="0"/>
              <a:t>TimeFine11*0.0625</a:t>
            </a:r>
            <a:r>
              <a:rPr lang="en-US" sz="1100" dirty="0"/>
              <a:t>) - (TimeCoarse9*4.0 + TimeFine9*0.0625</a:t>
            </a:r>
            <a:r>
              <a:rPr lang="en-US" sz="1100" dirty="0" smtClean="0"/>
              <a:t>) &gt;&gt; h1", "TimeCoarse1&gt;1.0 &amp;&amp;TimeCoarse9 &gt;1.0 ")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36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Time-of-flight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6" name="Rounded Rectangular Callout 5"/>
          <p:cNvSpPr/>
          <p:nvPr/>
        </p:nvSpPr>
        <p:spPr>
          <a:xfrm>
            <a:off x="7222177" y="3505200"/>
            <a:ext cx="1774371" cy="649069"/>
          </a:xfrm>
          <a:prstGeom prst="wedgeRoundRectCallout">
            <a:avLst>
              <a:gd name="adj1" fmla="val -59822"/>
              <a:gd name="adj2" fmla="val 76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Use CH11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52400" y="700644"/>
            <a:ext cx="8534400" cy="518556"/>
          </a:xfrm>
          <a:prstGeom prst="wedgeRoundRectCallout">
            <a:avLst>
              <a:gd name="adj1" fmla="val -15735"/>
              <a:gd name="adj2" fmla="val 8009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</a:t>
            </a:r>
            <a:r>
              <a:rPr lang="en-US" sz="1100" dirty="0" smtClean="0"/>
              <a:t>TimeCoarse11*4.0 </a:t>
            </a:r>
            <a:r>
              <a:rPr lang="en-US" sz="1100" dirty="0"/>
              <a:t>+ </a:t>
            </a:r>
            <a:r>
              <a:rPr lang="en-US" sz="1100" dirty="0" smtClean="0"/>
              <a:t>TimeFine11*0.0625</a:t>
            </a:r>
            <a:r>
              <a:rPr lang="en-US" sz="1100" dirty="0"/>
              <a:t>) - (TimeCoarse9*4.0 + TimeFine9*0.0625</a:t>
            </a:r>
            <a:r>
              <a:rPr lang="en-US" sz="1100" dirty="0" smtClean="0"/>
              <a:t>) &gt;&gt; h1", "TimeCoarse1&gt;1.0 &amp;&amp;TimeCoarse9 &gt;1.0  &amp;&amp;VPeak9&gt;0.0")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87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Three Timing Signals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28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40105"/>
            <a:ext cx="4928235" cy="6017895"/>
          </a:xfrm>
        </p:spPr>
      </p:pic>
      <p:sp>
        <p:nvSpPr>
          <p:cNvPr id="6" name="Rectangle 5"/>
          <p:cNvSpPr/>
          <p:nvPr/>
        </p:nvSpPr>
        <p:spPr>
          <a:xfrm>
            <a:off x="152400" y="1066800"/>
            <a:ext cx="2667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Added </a:t>
            </a:r>
            <a:r>
              <a:rPr lang="en-US" dirty="0"/>
              <a:t>two more laser timing signals to </a:t>
            </a:r>
            <a:r>
              <a:rPr lang="en-US" dirty="0" smtClean="0"/>
              <a:t>FADC.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From </a:t>
            </a:r>
            <a:r>
              <a:rPr lang="en-US" dirty="0"/>
              <a:t>Disc 708, OUT signal was connected to FADC Ch10 and </a:t>
            </a:r>
            <a:r>
              <a:rPr lang="en-US" dirty="0" err="1"/>
              <a:t>OUT_bar</a:t>
            </a:r>
            <a:r>
              <a:rPr lang="en-US" dirty="0"/>
              <a:t> was connected to Ch12.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riginal </a:t>
            </a:r>
            <a:r>
              <a:rPr lang="en-US" dirty="0"/>
              <a:t>laser timing signal is still connected to Ch9. </a:t>
            </a:r>
          </a:p>
        </p:txBody>
      </p:sp>
    </p:spTree>
    <p:extLst>
      <p:ext uri="{BB962C8B-B14F-4D97-AF65-F5344CB8AC3E}">
        <p14:creationId xmlns:p14="http://schemas.microsoft.com/office/powerpoint/2010/main" val="3856094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</a:t>
            </a:r>
            <a:r>
              <a:rPr lang="en-US" dirty="0"/>
              <a:t>Time-of-flight - 8235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29</a:t>
            </a:fld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152400" y="700644"/>
            <a:ext cx="8534400" cy="518556"/>
          </a:xfrm>
          <a:prstGeom prst="wedgeRoundRectCallout">
            <a:avLst>
              <a:gd name="adj1" fmla="val -15735"/>
              <a:gd name="adj2" fmla="val 8009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 smtClean="0"/>
              <a:t>&gt;Draw(“(TDC17-TDC18)&gt;&gt;h1”,”VPeak1&gt;600”)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345363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087247"/>
              </p:ext>
            </p:extLst>
          </p:nvPr>
        </p:nvGraphicFramePr>
        <p:xfrm>
          <a:off x="1490396" y="1447800"/>
          <a:ext cx="6163208" cy="46700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4120"/>
                <a:gridCol w="3066781"/>
                <a:gridCol w="1672307"/>
              </a:tblGrid>
              <a:tr h="7593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Readout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Trigger</a:t>
                      </a:r>
                      <a:endParaRPr lang="en-US" sz="1400" dirty="0"/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Scalers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Scaler S1 (helicity</a:t>
                      </a:r>
                      <a:r>
                        <a:rPr lang="en-US" sz="1400" baseline="0" dirty="0" smtClean="0"/>
                        <a:t> gated</a:t>
                      </a:r>
                      <a:r>
                        <a:rPr lang="en-US" sz="1400" dirty="0" smtClean="0"/>
                        <a:t>)</a:t>
                      </a:r>
                      <a:r>
                        <a:rPr lang="en-US" sz="1400" baseline="0" dirty="0" smtClean="0"/>
                        <a:t>, S2 (un-gated)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Delayed nT_Settle</a:t>
                      </a:r>
                      <a:endParaRPr lang="en-US" sz="1400" dirty="0"/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Mott_Sample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Mott FADC (Mode=1), S1, S2, TDC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Mott Detector</a:t>
                      </a:r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Mott_SemiInt</a:t>
                      </a:r>
                      <a:endParaRPr lang="en-US" sz="14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Mott FADC (Mode=7), S1, S2, TDC</a:t>
                      </a:r>
                      <a:endParaRPr lang="en-US" sz="14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Mott Detector</a:t>
                      </a:r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PEPPo_Int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FADC,</a:t>
                      </a:r>
                      <a:r>
                        <a:rPr lang="fr-FR" sz="1400" dirty="0" smtClean="0"/>
                        <a:t> S1, S2</a:t>
                      </a:r>
                      <a:endParaRPr lang="en-US" sz="14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nT_Settle</a:t>
                      </a:r>
                      <a:endParaRPr lang="en-US" sz="1400" dirty="0"/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SemiIntFast</a:t>
                      </a:r>
                      <a:endParaRPr lang="en-US" sz="1400" b="1" dirty="0"/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Mott FADC (Mode=7), </a:t>
                      </a:r>
                      <a:r>
                        <a:rPr lang="en-US" sz="1400" b="1" dirty="0" err="1" smtClean="0"/>
                        <a:t>BlockLevel</a:t>
                      </a:r>
                      <a:r>
                        <a:rPr lang="en-US" sz="1400" b="1" dirty="0" smtClean="0"/>
                        <a:t>=1</a:t>
                      </a:r>
                      <a:endParaRPr lang="en-US" sz="1400" b="1" dirty="0"/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Mott Detector</a:t>
                      </a:r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SemiIntBlock</a:t>
                      </a:r>
                      <a:endParaRPr lang="en-US" sz="1400" b="1" dirty="0"/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Mott FADC (Mode=7), </a:t>
                      </a:r>
                      <a:r>
                        <a:rPr lang="en-US" sz="1400" b="1" dirty="0" err="1" smtClean="0"/>
                        <a:t>BlockLevel</a:t>
                      </a:r>
                      <a:r>
                        <a:rPr lang="en-US" sz="1400" b="1" dirty="0" smtClean="0"/>
                        <a:t>=50</a:t>
                      </a:r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Mott Detector</a:t>
                      </a:r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466" name="Title 1"/>
          <p:cNvSpPr txBox="1">
            <a:spLocks/>
          </p:cNvSpPr>
          <p:nvPr/>
        </p:nvSpPr>
        <p:spPr bwMode="auto">
          <a:xfrm>
            <a:off x="457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latin typeface="Calibri" pitchFamily="34" charset="0"/>
              </a:rPr>
              <a:t>Data Taking </a:t>
            </a:r>
            <a:r>
              <a:rPr lang="en-US" sz="2000" dirty="0" smtClean="0">
                <a:latin typeface="Calibri" pitchFamily="34" charset="0"/>
              </a:rPr>
              <a:t>Configurations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D223A-A815-4CDB-9007-2145A7217F05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</a:t>
            </a:r>
            <a:r>
              <a:rPr lang="en-US" dirty="0"/>
              <a:t>Time-of-flight - 8235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6" name="Rounded Rectangular Callout 5"/>
          <p:cNvSpPr/>
          <p:nvPr/>
        </p:nvSpPr>
        <p:spPr>
          <a:xfrm>
            <a:off x="7222176" y="3505200"/>
            <a:ext cx="1774371" cy="649069"/>
          </a:xfrm>
          <a:prstGeom prst="wedgeRoundRectCallout">
            <a:avLst>
              <a:gd name="adj1" fmla="val -59822"/>
              <a:gd name="adj2" fmla="val 76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Use CH10 or Ch12</a:t>
            </a:r>
          </a:p>
          <a:p>
            <a:endParaRPr lang="en-US" dirty="0"/>
          </a:p>
          <a:p>
            <a:r>
              <a:rPr lang="en-US" dirty="0" smtClean="0"/>
              <a:t>UPDATE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Rounded Rectangular Callout 6"/>
          <p:cNvSpPr/>
          <p:nvPr/>
        </p:nvSpPr>
        <p:spPr>
          <a:xfrm>
            <a:off x="152400" y="700644"/>
            <a:ext cx="8534400" cy="518556"/>
          </a:xfrm>
          <a:prstGeom prst="wedgeRoundRectCallout">
            <a:avLst>
              <a:gd name="adj1" fmla="val -15735"/>
              <a:gd name="adj2" fmla="val 8009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</a:t>
            </a:r>
            <a:r>
              <a:rPr lang="en-US" sz="1100" dirty="0" smtClean="0"/>
              <a:t>TimeCoarse11*4.0 </a:t>
            </a:r>
            <a:r>
              <a:rPr lang="en-US" sz="1100" dirty="0"/>
              <a:t>+ </a:t>
            </a:r>
            <a:r>
              <a:rPr lang="en-US" sz="1100" dirty="0" smtClean="0"/>
              <a:t>TimeFine11*0.0625</a:t>
            </a:r>
            <a:r>
              <a:rPr lang="en-US" sz="1100" dirty="0"/>
              <a:t>) - (TimeCoarse9*4.0 + TimeFine9*0.0625</a:t>
            </a:r>
            <a:r>
              <a:rPr lang="en-US" sz="1100" dirty="0" smtClean="0"/>
              <a:t>) &gt;&gt; h1", "TimeCoarse1&gt;1.0 &amp;&amp;TimeCoarse9 &gt;1.0  &amp;&amp;VPeak9&gt;0.0")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45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316504" y="1674105"/>
            <a:ext cx="1494312" cy="909076"/>
          </a:xfrm>
          <a:prstGeom prst="cloudCallout">
            <a:avLst>
              <a:gd name="adj1" fmla="val 77787"/>
              <a:gd name="adj2" fmla="val -390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2</a:t>
            </a:r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380367" y="2779809"/>
            <a:ext cx="1494312" cy="909076"/>
          </a:xfrm>
          <a:prstGeom prst="cloudCallout">
            <a:avLst>
              <a:gd name="adj1" fmla="val 84939"/>
              <a:gd name="adj2" fmla="val -4297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3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74738" y="1570633"/>
            <a:ext cx="61922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dirty="0"/>
              <a:t>MIN(NSB+NSA, PTW</a:t>
            </a:r>
            <a:r>
              <a:rPr lang="en-US" dirty="0" smtClean="0"/>
              <a:t>): Make sure NSB+NSA is less than PTW.</a:t>
            </a:r>
          </a:p>
          <a:p>
            <a:r>
              <a:rPr lang="en-US" dirty="0" smtClean="0"/>
              <a:t>Otherwise from CODA readout, cannot tell how many samples </a:t>
            </a:r>
          </a:p>
          <a:p>
            <a:r>
              <a:rPr lang="en-US" dirty="0" smtClean="0"/>
              <a:t>were summed; this is</a:t>
            </a:r>
            <a:r>
              <a:rPr lang="en-US" dirty="0"/>
              <a:t> </a:t>
            </a:r>
            <a:r>
              <a:rPr lang="en-US" dirty="0" smtClean="0"/>
              <a:t>needed for pedestal subtraction.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4738" y="2583181"/>
            <a:ext cx="65473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dirty="0" smtClean="0"/>
              <a:t>How FADC deal with a periodic square wave. Possible Solutions: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dirty="0"/>
              <a:t>Use signal and </a:t>
            </a:r>
            <a:r>
              <a:rPr lang="en-US" dirty="0" err="1" smtClean="0"/>
              <a:t>signal_bar</a:t>
            </a:r>
            <a:r>
              <a:rPr lang="en-US" dirty="0" smtClean="0"/>
              <a:t> – Run 8235 (</a:t>
            </a:r>
            <a:r>
              <a:rPr lang="en-US" b="1" u="sng" dirty="0" smtClean="0">
                <a:solidFill>
                  <a:srgbClr val="FF0000"/>
                </a:solidFill>
              </a:rPr>
              <a:t>do not know if it 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works; still analyzing</a:t>
            </a:r>
            <a:r>
              <a:rPr lang="en-US" dirty="0" smtClean="0"/>
              <a:t>)</a:t>
            </a:r>
            <a:endParaRPr lang="en-US" dirty="0"/>
          </a:p>
          <a:p>
            <a:pPr marL="857250" lvl="1" indent="-400050">
              <a:buFont typeface="+mj-lt"/>
              <a:buAutoNum type="romanUcPeriod"/>
            </a:pPr>
            <a:r>
              <a:rPr lang="en-US" dirty="0" smtClean="0"/>
              <a:t>Add same signal to another channel delayed by ½ period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90391" y="3828612"/>
            <a:ext cx="7772400" cy="2875938"/>
            <a:chOff x="644512" y="3296263"/>
            <a:chExt cx="7772400" cy="2875938"/>
          </a:xfrm>
        </p:grpSpPr>
        <p:sp>
          <p:nvSpPr>
            <p:cNvPr id="10" name="Rectangle 9"/>
            <p:cNvSpPr/>
            <p:nvPr/>
          </p:nvSpPr>
          <p:spPr>
            <a:xfrm>
              <a:off x="644512" y="3296263"/>
              <a:ext cx="7772400" cy="28759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108283" y="3709695"/>
              <a:ext cx="7080029" cy="390314"/>
              <a:chOff x="997171" y="2033016"/>
              <a:chExt cx="7080029" cy="437388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997171" y="2033016"/>
                <a:ext cx="5670329" cy="152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667500" y="2036064"/>
                <a:ext cx="0" cy="4343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667500" y="2470404"/>
                <a:ext cx="6858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53300" y="2048256"/>
                <a:ext cx="7239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353300" y="2048256"/>
                <a:ext cx="0" cy="42214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>
              <a:off x="6778612" y="3723295"/>
              <a:ext cx="9677" cy="230591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02187" y="3701542"/>
              <a:ext cx="12192" cy="232361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45112" y="3704255"/>
              <a:ext cx="0" cy="17059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1115567" y="6027874"/>
              <a:ext cx="5648227" cy="133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879973" y="5744223"/>
              <a:ext cx="401072" cy="329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43185" y="5414641"/>
              <a:ext cx="619657" cy="329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PTW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115567" y="5410200"/>
              <a:ext cx="4329544" cy="44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1115567" y="4669440"/>
              <a:ext cx="2862828" cy="567177"/>
              <a:chOff x="1115567" y="4690623"/>
              <a:chExt cx="2862828" cy="567177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828800" y="4693657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551929" y="4693657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1115567" y="4690623"/>
                <a:ext cx="2862828" cy="567177"/>
                <a:chOff x="1115567" y="4690623"/>
                <a:chExt cx="2862828" cy="567177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1115567" y="5257800"/>
                  <a:ext cx="713233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838696" y="4690623"/>
                  <a:ext cx="713233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551929" y="5257800"/>
                  <a:ext cx="713233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265162" y="4693657"/>
                  <a:ext cx="713233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3265162" y="4693657"/>
                  <a:ext cx="0" cy="564143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Group 3"/>
            <p:cNvGrpSpPr/>
            <p:nvPr/>
          </p:nvGrpSpPr>
          <p:grpSpPr>
            <a:xfrm>
              <a:off x="1115567" y="3906212"/>
              <a:ext cx="3165478" cy="581923"/>
              <a:chOff x="1115567" y="3745480"/>
              <a:chExt cx="3165478" cy="581923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2131450" y="3748514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854579" y="3748514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418217" y="4312657"/>
                <a:ext cx="713233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141346" y="3745480"/>
                <a:ext cx="713233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854579" y="4312657"/>
                <a:ext cx="713233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567812" y="3748514"/>
                <a:ext cx="713233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3567812" y="3748514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418217" y="3763260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115567" y="3763260"/>
                <a:ext cx="302650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/>
            <p:cNvSpPr txBox="1"/>
            <p:nvPr/>
          </p:nvSpPr>
          <p:spPr>
            <a:xfrm>
              <a:off x="4165900" y="3943325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bad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11044" y="4791062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good</a:t>
              </a:r>
              <a:endParaRPr lang="en-US" dirty="0"/>
            </a:p>
          </p:txBody>
        </p:sp>
      </p:grpSp>
      <p:sp>
        <p:nvSpPr>
          <p:cNvPr id="42" name="Cloud Callout 41"/>
          <p:cNvSpPr/>
          <p:nvPr/>
        </p:nvSpPr>
        <p:spPr>
          <a:xfrm>
            <a:off x="380367" y="664058"/>
            <a:ext cx="1494312" cy="909076"/>
          </a:xfrm>
          <a:prstGeom prst="cloudCallout">
            <a:avLst>
              <a:gd name="adj1" fmla="val 75403"/>
              <a:gd name="adj2" fmla="val -233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</a:t>
            </a:r>
            <a:r>
              <a:rPr lang="en-US" dirty="0"/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474738" y="795429"/>
            <a:ext cx="53975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dirty="0" smtClean="0"/>
              <a:t>If first sample above threshold then:</a:t>
            </a:r>
          </a:p>
          <a:p>
            <a:r>
              <a:rPr lang="en-US" dirty="0" smtClean="0"/>
              <a:t>  </a:t>
            </a:r>
            <a:r>
              <a:rPr lang="en-US" i="1" dirty="0"/>
              <a:t>course </a:t>
            </a:r>
            <a:r>
              <a:rPr lang="en-US" i="1" dirty="0" smtClean="0"/>
              <a:t>time =1,  </a:t>
            </a:r>
            <a:r>
              <a:rPr lang="en-US" i="1" dirty="0"/>
              <a:t>fine </a:t>
            </a:r>
            <a:r>
              <a:rPr lang="en-US" i="1" dirty="0" smtClean="0"/>
              <a:t>time = 0, </a:t>
            </a:r>
            <a:r>
              <a:rPr lang="en-US" i="1" dirty="0" err="1" smtClean="0"/>
              <a:t>ped</a:t>
            </a:r>
            <a:r>
              <a:rPr lang="en-US" i="1" dirty="0" smtClean="0"/>
              <a:t> = 0, and </a:t>
            </a:r>
            <a:r>
              <a:rPr lang="en-US" i="1" dirty="0" err="1" smtClean="0"/>
              <a:t>VPeak</a:t>
            </a:r>
            <a:r>
              <a:rPr lang="en-US" i="1" dirty="0" smtClean="0"/>
              <a:t> = 0 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22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 – so far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15400" cy="57150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Pulse Integral </a:t>
            </a:r>
            <a:r>
              <a:rPr lang="en-US" dirty="0"/>
              <a:t>and High Resolution </a:t>
            </a:r>
            <a:r>
              <a:rPr lang="en-US" dirty="0" smtClean="0"/>
              <a:t>Time Mode has good energy and time resolutions. Must have:</a:t>
            </a:r>
          </a:p>
          <a:p>
            <a:pPr lvl="1"/>
            <a:r>
              <a:rPr lang="en-US" dirty="0" smtClean="0"/>
              <a:t>Correct FADC parameters: Threshold, NSB, NSA</a:t>
            </a:r>
          </a:p>
          <a:p>
            <a:pPr lvl="1"/>
            <a:r>
              <a:rPr lang="en-US" dirty="0" smtClean="0"/>
              <a:t>How to deal with a periodic signal?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Again, what about scalers</a:t>
            </a:r>
            <a:r>
              <a:rPr lang="en-US" dirty="0"/>
              <a:t>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new CODA Configuration was created with this mode (no </a:t>
            </a:r>
            <a:r>
              <a:rPr lang="en-US" dirty="0"/>
              <a:t>CAEN v775 TDC </a:t>
            </a:r>
            <a:r>
              <a:rPr lang="en-US" dirty="0" smtClean="0"/>
              <a:t>and no SIS3801 Scalers) with block readout. Next 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92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 – so far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15400" cy="57150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Measure </a:t>
            </a:r>
            <a:r>
              <a:rPr lang="en-US" dirty="0"/>
              <a:t>deadtime with 2.2 </a:t>
            </a:r>
            <a:r>
              <a:rPr lang="en-US" dirty="0" err="1"/>
              <a:t>uA</a:t>
            </a:r>
            <a:r>
              <a:rPr lang="en-US" dirty="0"/>
              <a:t> on 1 um gold foil: </a:t>
            </a:r>
          </a:p>
          <a:p>
            <a:pPr marL="971550" lvl="1" indent="-571500">
              <a:buFont typeface="+mj-lt"/>
              <a:buAutoNum type="romanUcPeriod"/>
            </a:pPr>
            <a:endParaRPr lang="en-US" dirty="0" smtClean="0"/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Run </a:t>
            </a:r>
            <a:r>
              <a:rPr lang="en-US" dirty="0"/>
              <a:t>8225: Mott_SemiInt configuration (</a:t>
            </a:r>
            <a:r>
              <a:rPr lang="en-US" dirty="0" err="1"/>
              <a:t>FADC+TDC+Scalers</a:t>
            </a:r>
            <a:r>
              <a:rPr lang="en-US" dirty="0"/>
              <a:t>), Deadtime = 28% at 5.1 </a:t>
            </a:r>
            <a:r>
              <a:rPr lang="en-US" dirty="0" smtClean="0"/>
              <a:t>kHz.</a:t>
            </a:r>
          </a:p>
          <a:p>
            <a:pPr marL="971550" lvl="1" indent="-571500">
              <a:buFont typeface="+mj-lt"/>
              <a:buAutoNum type="romanUcPeriod"/>
            </a:pPr>
            <a:endParaRPr lang="en-US" dirty="0" smtClean="0"/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Run </a:t>
            </a:r>
            <a:r>
              <a:rPr lang="en-US" dirty="0"/>
              <a:t>8227: </a:t>
            </a:r>
            <a:r>
              <a:rPr lang="en-US" dirty="0" err="1"/>
              <a:t>SemiIntFast</a:t>
            </a:r>
            <a:r>
              <a:rPr lang="en-US" dirty="0"/>
              <a:t> configuration (only readout of FADC, </a:t>
            </a:r>
            <a:r>
              <a:rPr lang="en-US" dirty="0" err="1"/>
              <a:t>Blocklevel</a:t>
            </a:r>
            <a:r>
              <a:rPr lang="en-US" dirty="0"/>
              <a:t> = 1) , Deadtime = 17% at 5.1 kHz</a:t>
            </a:r>
            <a:r>
              <a:rPr lang="en-US" dirty="0" smtClean="0"/>
              <a:t>.</a:t>
            </a:r>
          </a:p>
          <a:p>
            <a:pPr marL="971550" lvl="1" indent="-571500">
              <a:buFont typeface="+mj-lt"/>
              <a:buAutoNum type="romanUcPeriod"/>
            </a:pPr>
            <a:endParaRPr lang="en-US" dirty="0"/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Run </a:t>
            </a:r>
            <a:r>
              <a:rPr lang="en-US" dirty="0"/>
              <a:t>8228: </a:t>
            </a:r>
            <a:r>
              <a:rPr lang="en-US" dirty="0" err="1"/>
              <a:t>SemiIntBlock</a:t>
            </a:r>
            <a:r>
              <a:rPr lang="en-US" dirty="0"/>
              <a:t> configuration (only readout of FADC, </a:t>
            </a:r>
            <a:r>
              <a:rPr lang="en-US" dirty="0" err="1"/>
              <a:t>Blocklevel</a:t>
            </a:r>
            <a:r>
              <a:rPr lang="en-US" dirty="0"/>
              <a:t> = 50) , Deadtime = 1% at 5.1 kHz</a:t>
            </a:r>
            <a:r>
              <a:rPr lang="en-US" dirty="0" smtClean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33</a:t>
            </a:fld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3886200" y="5804066"/>
            <a:ext cx="3200400" cy="990599"/>
          </a:xfrm>
          <a:prstGeom prst="cloudCallout">
            <a:avLst>
              <a:gd name="adj1" fmla="val -43251"/>
              <a:gd name="adj2" fmla="val -5161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Learn how to unblock and analyze </a:t>
            </a:r>
          </a:p>
        </p:txBody>
      </p:sp>
    </p:spTree>
    <p:extLst>
      <p:ext uri="{BB962C8B-B14F-4D97-AF65-F5344CB8AC3E}">
        <p14:creationId xmlns:p14="http://schemas.microsoft.com/office/powerpoint/2010/main" val="117487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Use Faster DAQ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dirty="0" smtClean="0"/>
              <a:t>For DAQ to be faster:</a:t>
            </a:r>
          </a:p>
          <a:p>
            <a:pPr lvl="1"/>
            <a:r>
              <a:rPr lang="en-US" dirty="0" smtClean="0"/>
              <a:t>No Readout of CAEN V775 TDC </a:t>
            </a:r>
            <a:r>
              <a:rPr lang="en-US" dirty="0"/>
              <a:t>or </a:t>
            </a:r>
            <a:r>
              <a:rPr lang="en-US" dirty="0" smtClean="0"/>
              <a:t>SIS3801 Scalers; only FADC readout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block readout</a:t>
            </a:r>
          </a:p>
          <a:p>
            <a:endParaRPr lang="en-US" dirty="0" smtClean="0"/>
          </a:p>
          <a:p>
            <a:r>
              <a:rPr lang="en-US" dirty="0" smtClean="0"/>
              <a:t>FADC has a mode with smaller data size and time readout: Pulse </a:t>
            </a:r>
            <a:r>
              <a:rPr lang="en-US" dirty="0"/>
              <a:t>Integral and High Resolution </a:t>
            </a:r>
            <a:r>
              <a:rPr lang="en-US" dirty="0" smtClean="0"/>
              <a:t>Time Mode</a:t>
            </a:r>
          </a:p>
          <a:p>
            <a:endParaRPr lang="en-US" dirty="0" smtClean="0"/>
          </a:p>
          <a:p>
            <a:r>
              <a:rPr lang="en-US" dirty="0"/>
              <a:t>What about scalers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We took data with this mode … results are shown next …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6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295400"/>
            <a:ext cx="7315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Comparison of:</a:t>
            </a:r>
          </a:p>
          <a:p>
            <a:endParaRPr lang="en-US" dirty="0" smtClean="0"/>
          </a:p>
          <a:p>
            <a:r>
              <a:rPr lang="en-US" dirty="0" smtClean="0"/>
              <a:t>Raw ADC Data Samples Mode </a:t>
            </a:r>
          </a:p>
          <a:p>
            <a:endParaRPr lang="en-US" dirty="0" smtClean="0"/>
          </a:p>
          <a:p>
            <a:r>
              <a:rPr lang="en-US" dirty="0" smtClean="0"/>
              <a:t>vs.</a:t>
            </a:r>
          </a:p>
          <a:p>
            <a:endParaRPr lang="en-US" dirty="0" smtClean="0"/>
          </a:p>
          <a:p>
            <a:r>
              <a:rPr lang="en-US" dirty="0" smtClean="0"/>
              <a:t>Pulse Integral and High Resolution Time Mode</a:t>
            </a:r>
          </a:p>
        </p:txBody>
      </p:sp>
    </p:spTree>
    <p:extLst>
      <p:ext uri="{BB962C8B-B14F-4D97-AF65-F5344CB8AC3E}">
        <p14:creationId xmlns:p14="http://schemas.microsoft.com/office/powerpoint/2010/main" val="164236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ADC data samples – Run 8222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1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Raw ADC Data Samples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70560" y="1074158"/>
            <a:ext cx="7772400" cy="3962400"/>
            <a:chOff x="685800" y="1600200"/>
            <a:chExt cx="7772400" cy="3962400"/>
          </a:xfrm>
        </p:grpSpPr>
        <p:sp>
          <p:nvSpPr>
            <p:cNvPr id="4" name="Rectangle 3"/>
            <p:cNvSpPr/>
            <p:nvPr/>
          </p:nvSpPr>
          <p:spPr>
            <a:xfrm>
              <a:off x="685800" y="1600200"/>
              <a:ext cx="7772400" cy="396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14400" y="2057400"/>
              <a:ext cx="7315200" cy="443484"/>
              <a:chOff x="762000" y="2026920"/>
              <a:chExt cx="7315200" cy="44348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762000" y="2026920"/>
                <a:ext cx="5905500" cy="6096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667500" y="2036064"/>
                <a:ext cx="0" cy="4343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667500" y="2470404"/>
                <a:ext cx="6858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353300" y="2048256"/>
                <a:ext cx="7239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353300" y="2048256"/>
                <a:ext cx="0" cy="42214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6819900" y="2500884"/>
              <a:ext cx="0" cy="26807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14400" y="2057400"/>
              <a:ext cx="0" cy="3124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486400" y="2057400"/>
              <a:ext cx="0" cy="2286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926592" y="2332865"/>
              <a:ext cx="4559808" cy="1735069"/>
            </a:xfrm>
            <a:custGeom>
              <a:avLst/>
              <a:gdLst>
                <a:gd name="connsiteX0" fmla="*/ 0 w 4559808"/>
                <a:gd name="connsiteY0" fmla="*/ 1694688 h 1735069"/>
                <a:gd name="connsiteX1" fmla="*/ 97536 w 4559808"/>
                <a:gd name="connsiteY1" fmla="*/ 1682496 h 1735069"/>
                <a:gd name="connsiteX2" fmla="*/ 195072 w 4559808"/>
                <a:gd name="connsiteY2" fmla="*/ 1694688 h 1735069"/>
                <a:gd name="connsiteX3" fmla="*/ 231648 w 4559808"/>
                <a:gd name="connsiteY3" fmla="*/ 1706880 h 1735069"/>
                <a:gd name="connsiteX4" fmla="*/ 451104 w 4559808"/>
                <a:gd name="connsiteY4" fmla="*/ 1719072 h 1735069"/>
                <a:gd name="connsiteX5" fmla="*/ 865632 w 4559808"/>
                <a:gd name="connsiteY5" fmla="*/ 1694688 h 1735069"/>
                <a:gd name="connsiteX6" fmla="*/ 902208 w 4559808"/>
                <a:gd name="connsiteY6" fmla="*/ 1682496 h 1735069"/>
                <a:gd name="connsiteX7" fmla="*/ 926592 w 4559808"/>
                <a:gd name="connsiteY7" fmla="*/ 1609344 h 1735069"/>
                <a:gd name="connsiteX8" fmla="*/ 938784 w 4559808"/>
                <a:gd name="connsiteY8" fmla="*/ 1572768 h 1735069"/>
                <a:gd name="connsiteX9" fmla="*/ 963168 w 4559808"/>
                <a:gd name="connsiteY9" fmla="*/ 1536192 h 1735069"/>
                <a:gd name="connsiteX10" fmla="*/ 987552 w 4559808"/>
                <a:gd name="connsiteY10" fmla="*/ 1463040 h 1735069"/>
                <a:gd name="connsiteX11" fmla="*/ 1011936 w 4559808"/>
                <a:gd name="connsiteY11" fmla="*/ 1426464 h 1735069"/>
                <a:gd name="connsiteX12" fmla="*/ 1024128 w 4559808"/>
                <a:gd name="connsiteY12" fmla="*/ 1389888 h 1735069"/>
                <a:gd name="connsiteX13" fmla="*/ 1048512 w 4559808"/>
                <a:gd name="connsiteY13" fmla="*/ 1267968 h 1735069"/>
                <a:gd name="connsiteX14" fmla="*/ 1072896 w 4559808"/>
                <a:gd name="connsiteY14" fmla="*/ 1011936 h 1735069"/>
                <a:gd name="connsiteX15" fmla="*/ 1097280 w 4559808"/>
                <a:gd name="connsiteY15" fmla="*/ 926592 h 1735069"/>
                <a:gd name="connsiteX16" fmla="*/ 1109472 w 4559808"/>
                <a:gd name="connsiteY16" fmla="*/ 865632 h 1735069"/>
                <a:gd name="connsiteX17" fmla="*/ 1133856 w 4559808"/>
                <a:gd name="connsiteY17" fmla="*/ 658368 h 1735069"/>
                <a:gd name="connsiteX18" fmla="*/ 1146048 w 4559808"/>
                <a:gd name="connsiteY18" fmla="*/ 573024 h 1735069"/>
                <a:gd name="connsiteX19" fmla="*/ 1158240 w 4559808"/>
                <a:gd name="connsiteY19" fmla="*/ 426720 h 1735069"/>
                <a:gd name="connsiteX20" fmla="*/ 1194816 w 4559808"/>
                <a:gd name="connsiteY20" fmla="*/ 256032 h 1735069"/>
                <a:gd name="connsiteX21" fmla="*/ 1219200 w 4559808"/>
                <a:gd name="connsiteY21" fmla="*/ 182880 h 1735069"/>
                <a:gd name="connsiteX22" fmla="*/ 1231392 w 4559808"/>
                <a:gd name="connsiteY22" fmla="*/ 146304 h 1735069"/>
                <a:gd name="connsiteX23" fmla="*/ 1292352 w 4559808"/>
                <a:gd name="connsiteY23" fmla="*/ 36576 h 1735069"/>
                <a:gd name="connsiteX24" fmla="*/ 1365504 w 4559808"/>
                <a:gd name="connsiteY24" fmla="*/ 0 h 1735069"/>
                <a:gd name="connsiteX25" fmla="*/ 1402080 w 4559808"/>
                <a:gd name="connsiteY25" fmla="*/ 12192 h 1735069"/>
                <a:gd name="connsiteX26" fmla="*/ 1450848 w 4559808"/>
                <a:gd name="connsiteY26" fmla="*/ 121920 h 1735069"/>
                <a:gd name="connsiteX27" fmla="*/ 1487424 w 4559808"/>
                <a:gd name="connsiteY27" fmla="*/ 231648 h 1735069"/>
                <a:gd name="connsiteX28" fmla="*/ 1499616 w 4559808"/>
                <a:gd name="connsiteY28" fmla="*/ 268224 h 1735069"/>
                <a:gd name="connsiteX29" fmla="*/ 1511808 w 4559808"/>
                <a:gd name="connsiteY29" fmla="*/ 304800 h 1735069"/>
                <a:gd name="connsiteX30" fmla="*/ 1536192 w 4559808"/>
                <a:gd name="connsiteY30" fmla="*/ 426720 h 1735069"/>
                <a:gd name="connsiteX31" fmla="*/ 1548384 w 4559808"/>
                <a:gd name="connsiteY31" fmla="*/ 487680 h 1735069"/>
                <a:gd name="connsiteX32" fmla="*/ 1584960 w 4559808"/>
                <a:gd name="connsiteY32" fmla="*/ 597408 h 1735069"/>
                <a:gd name="connsiteX33" fmla="*/ 1597152 w 4559808"/>
                <a:gd name="connsiteY33" fmla="*/ 633984 h 1735069"/>
                <a:gd name="connsiteX34" fmla="*/ 1609344 w 4559808"/>
                <a:gd name="connsiteY34" fmla="*/ 670560 h 1735069"/>
                <a:gd name="connsiteX35" fmla="*/ 1645920 w 4559808"/>
                <a:gd name="connsiteY35" fmla="*/ 743712 h 1735069"/>
                <a:gd name="connsiteX36" fmla="*/ 1670304 w 4559808"/>
                <a:gd name="connsiteY36" fmla="*/ 780288 h 1735069"/>
                <a:gd name="connsiteX37" fmla="*/ 1694688 w 4559808"/>
                <a:gd name="connsiteY37" fmla="*/ 853440 h 1735069"/>
                <a:gd name="connsiteX38" fmla="*/ 1706880 w 4559808"/>
                <a:gd name="connsiteY38" fmla="*/ 890016 h 1735069"/>
                <a:gd name="connsiteX39" fmla="*/ 1731264 w 4559808"/>
                <a:gd name="connsiteY39" fmla="*/ 926592 h 1735069"/>
                <a:gd name="connsiteX40" fmla="*/ 1755648 w 4559808"/>
                <a:gd name="connsiteY40" fmla="*/ 999744 h 1735069"/>
                <a:gd name="connsiteX41" fmla="*/ 1767840 w 4559808"/>
                <a:gd name="connsiteY41" fmla="*/ 1036320 h 1735069"/>
                <a:gd name="connsiteX42" fmla="*/ 1792224 w 4559808"/>
                <a:gd name="connsiteY42" fmla="*/ 1121664 h 1735069"/>
                <a:gd name="connsiteX43" fmla="*/ 1840992 w 4559808"/>
                <a:gd name="connsiteY43" fmla="*/ 1194816 h 1735069"/>
                <a:gd name="connsiteX44" fmla="*/ 1865376 w 4559808"/>
                <a:gd name="connsiteY44" fmla="*/ 1231392 h 1735069"/>
                <a:gd name="connsiteX45" fmla="*/ 1901952 w 4559808"/>
                <a:gd name="connsiteY45" fmla="*/ 1255776 h 1735069"/>
                <a:gd name="connsiteX46" fmla="*/ 1999488 w 4559808"/>
                <a:gd name="connsiteY46" fmla="*/ 1341120 h 1735069"/>
                <a:gd name="connsiteX47" fmla="*/ 2036064 w 4559808"/>
                <a:gd name="connsiteY47" fmla="*/ 1365504 h 1735069"/>
                <a:gd name="connsiteX48" fmla="*/ 2072640 w 4559808"/>
                <a:gd name="connsiteY48" fmla="*/ 1389888 h 1735069"/>
                <a:gd name="connsiteX49" fmla="*/ 2145792 w 4559808"/>
                <a:gd name="connsiteY49" fmla="*/ 1414272 h 1735069"/>
                <a:gd name="connsiteX50" fmla="*/ 2182368 w 4559808"/>
                <a:gd name="connsiteY50" fmla="*/ 1426464 h 1735069"/>
                <a:gd name="connsiteX51" fmla="*/ 2304288 w 4559808"/>
                <a:gd name="connsiteY51" fmla="*/ 1463040 h 1735069"/>
                <a:gd name="connsiteX52" fmla="*/ 2633472 w 4559808"/>
                <a:gd name="connsiteY52" fmla="*/ 1572768 h 1735069"/>
                <a:gd name="connsiteX53" fmla="*/ 2743200 w 4559808"/>
                <a:gd name="connsiteY53" fmla="*/ 1609344 h 1735069"/>
                <a:gd name="connsiteX54" fmla="*/ 2828544 w 4559808"/>
                <a:gd name="connsiteY54" fmla="*/ 1633728 h 1735069"/>
                <a:gd name="connsiteX55" fmla="*/ 2901696 w 4559808"/>
                <a:gd name="connsiteY55" fmla="*/ 1645920 h 1735069"/>
                <a:gd name="connsiteX56" fmla="*/ 3084576 w 4559808"/>
                <a:gd name="connsiteY56" fmla="*/ 1670304 h 1735069"/>
                <a:gd name="connsiteX57" fmla="*/ 3425952 w 4559808"/>
                <a:gd name="connsiteY57" fmla="*/ 1706880 h 1735069"/>
                <a:gd name="connsiteX58" fmla="*/ 3901440 w 4559808"/>
                <a:gd name="connsiteY58" fmla="*/ 1719072 h 1735069"/>
                <a:gd name="connsiteX59" fmla="*/ 4559808 w 4559808"/>
                <a:gd name="connsiteY59" fmla="*/ 1731264 h 173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559808" h="1735069">
                  <a:moveTo>
                    <a:pt x="0" y="1694688"/>
                  </a:moveTo>
                  <a:cubicBezTo>
                    <a:pt x="32512" y="1690624"/>
                    <a:pt x="64771" y="1682496"/>
                    <a:pt x="97536" y="1682496"/>
                  </a:cubicBezTo>
                  <a:cubicBezTo>
                    <a:pt x="130301" y="1682496"/>
                    <a:pt x="162835" y="1688827"/>
                    <a:pt x="195072" y="1694688"/>
                  </a:cubicBezTo>
                  <a:cubicBezTo>
                    <a:pt x="207716" y="1696987"/>
                    <a:pt x="218854" y="1705662"/>
                    <a:pt x="231648" y="1706880"/>
                  </a:cubicBezTo>
                  <a:cubicBezTo>
                    <a:pt x="304583" y="1713826"/>
                    <a:pt x="377952" y="1715008"/>
                    <a:pt x="451104" y="1719072"/>
                  </a:cubicBezTo>
                  <a:cubicBezTo>
                    <a:pt x="549020" y="1715445"/>
                    <a:pt x="739630" y="1719888"/>
                    <a:pt x="865632" y="1694688"/>
                  </a:cubicBezTo>
                  <a:cubicBezTo>
                    <a:pt x="878234" y="1692168"/>
                    <a:pt x="890016" y="1686560"/>
                    <a:pt x="902208" y="1682496"/>
                  </a:cubicBezTo>
                  <a:lnTo>
                    <a:pt x="926592" y="1609344"/>
                  </a:lnTo>
                  <a:cubicBezTo>
                    <a:pt x="930656" y="1597152"/>
                    <a:pt x="931655" y="1583461"/>
                    <a:pt x="938784" y="1572768"/>
                  </a:cubicBezTo>
                  <a:cubicBezTo>
                    <a:pt x="946912" y="1560576"/>
                    <a:pt x="957217" y="1549582"/>
                    <a:pt x="963168" y="1536192"/>
                  </a:cubicBezTo>
                  <a:cubicBezTo>
                    <a:pt x="973607" y="1512704"/>
                    <a:pt x="973295" y="1484426"/>
                    <a:pt x="987552" y="1463040"/>
                  </a:cubicBezTo>
                  <a:cubicBezTo>
                    <a:pt x="995680" y="1450848"/>
                    <a:pt x="1005383" y="1439570"/>
                    <a:pt x="1011936" y="1426464"/>
                  </a:cubicBezTo>
                  <a:cubicBezTo>
                    <a:pt x="1017683" y="1414969"/>
                    <a:pt x="1020597" y="1402245"/>
                    <a:pt x="1024128" y="1389888"/>
                  </a:cubicBezTo>
                  <a:cubicBezTo>
                    <a:pt x="1038678" y="1338963"/>
                    <a:pt x="1038932" y="1325450"/>
                    <a:pt x="1048512" y="1267968"/>
                  </a:cubicBezTo>
                  <a:cubicBezTo>
                    <a:pt x="1054547" y="1189517"/>
                    <a:pt x="1059493" y="1092355"/>
                    <a:pt x="1072896" y="1011936"/>
                  </a:cubicBezTo>
                  <a:cubicBezTo>
                    <a:pt x="1084299" y="943520"/>
                    <a:pt x="1082785" y="984571"/>
                    <a:pt x="1097280" y="926592"/>
                  </a:cubicBezTo>
                  <a:cubicBezTo>
                    <a:pt x="1102306" y="906488"/>
                    <a:pt x="1105408" y="885952"/>
                    <a:pt x="1109472" y="865632"/>
                  </a:cubicBezTo>
                  <a:cubicBezTo>
                    <a:pt x="1127851" y="663465"/>
                    <a:pt x="1112110" y="799718"/>
                    <a:pt x="1133856" y="658368"/>
                  </a:cubicBezTo>
                  <a:cubicBezTo>
                    <a:pt x="1138226" y="629965"/>
                    <a:pt x="1143040" y="601603"/>
                    <a:pt x="1146048" y="573024"/>
                  </a:cubicBezTo>
                  <a:cubicBezTo>
                    <a:pt x="1151171" y="524356"/>
                    <a:pt x="1152836" y="475358"/>
                    <a:pt x="1158240" y="426720"/>
                  </a:cubicBezTo>
                  <a:cubicBezTo>
                    <a:pt x="1163356" y="380677"/>
                    <a:pt x="1181498" y="295985"/>
                    <a:pt x="1194816" y="256032"/>
                  </a:cubicBezTo>
                  <a:lnTo>
                    <a:pt x="1219200" y="182880"/>
                  </a:lnTo>
                  <a:lnTo>
                    <a:pt x="1231392" y="146304"/>
                  </a:lnTo>
                  <a:cubicBezTo>
                    <a:pt x="1244097" y="108189"/>
                    <a:pt x="1256418" y="60532"/>
                    <a:pt x="1292352" y="36576"/>
                  </a:cubicBezTo>
                  <a:cubicBezTo>
                    <a:pt x="1339621" y="5063"/>
                    <a:pt x="1315027" y="16826"/>
                    <a:pt x="1365504" y="0"/>
                  </a:cubicBezTo>
                  <a:cubicBezTo>
                    <a:pt x="1377696" y="4064"/>
                    <a:pt x="1392045" y="4164"/>
                    <a:pt x="1402080" y="12192"/>
                  </a:cubicBezTo>
                  <a:cubicBezTo>
                    <a:pt x="1428426" y="33269"/>
                    <a:pt x="1443397" y="99568"/>
                    <a:pt x="1450848" y="121920"/>
                  </a:cubicBezTo>
                  <a:lnTo>
                    <a:pt x="1487424" y="231648"/>
                  </a:lnTo>
                  <a:lnTo>
                    <a:pt x="1499616" y="268224"/>
                  </a:lnTo>
                  <a:cubicBezTo>
                    <a:pt x="1503680" y="280416"/>
                    <a:pt x="1508691" y="292332"/>
                    <a:pt x="1511808" y="304800"/>
                  </a:cubicBezTo>
                  <a:cubicBezTo>
                    <a:pt x="1533373" y="391059"/>
                    <a:pt x="1516263" y="317111"/>
                    <a:pt x="1536192" y="426720"/>
                  </a:cubicBezTo>
                  <a:cubicBezTo>
                    <a:pt x="1539899" y="447108"/>
                    <a:pt x="1542932" y="467688"/>
                    <a:pt x="1548384" y="487680"/>
                  </a:cubicBezTo>
                  <a:lnTo>
                    <a:pt x="1584960" y="597408"/>
                  </a:lnTo>
                  <a:lnTo>
                    <a:pt x="1597152" y="633984"/>
                  </a:lnTo>
                  <a:cubicBezTo>
                    <a:pt x="1601216" y="646176"/>
                    <a:pt x="1602215" y="659867"/>
                    <a:pt x="1609344" y="670560"/>
                  </a:cubicBezTo>
                  <a:cubicBezTo>
                    <a:pt x="1679225" y="775382"/>
                    <a:pt x="1595443" y="642758"/>
                    <a:pt x="1645920" y="743712"/>
                  </a:cubicBezTo>
                  <a:cubicBezTo>
                    <a:pt x="1652473" y="756818"/>
                    <a:pt x="1664353" y="766898"/>
                    <a:pt x="1670304" y="780288"/>
                  </a:cubicBezTo>
                  <a:cubicBezTo>
                    <a:pt x="1680743" y="803776"/>
                    <a:pt x="1686560" y="829056"/>
                    <a:pt x="1694688" y="853440"/>
                  </a:cubicBezTo>
                  <a:cubicBezTo>
                    <a:pt x="1698752" y="865632"/>
                    <a:pt x="1699751" y="879323"/>
                    <a:pt x="1706880" y="890016"/>
                  </a:cubicBezTo>
                  <a:cubicBezTo>
                    <a:pt x="1715008" y="902208"/>
                    <a:pt x="1725313" y="913202"/>
                    <a:pt x="1731264" y="926592"/>
                  </a:cubicBezTo>
                  <a:cubicBezTo>
                    <a:pt x="1741703" y="950080"/>
                    <a:pt x="1747520" y="975360"/>
                    <a:pt x="1755648" y="999744"/>
                  </a:cubicBezTo>
                  <a:cubicBezTo>
                    <a:pt x="1759712" y="1011936"/>
                    <a:pt x="1764723" y="1023852"/>
                    <a:pt x="1767840" y="1036320"/>
                  </a:cubicBezTo>
                  <a:cubicBezTo>
                    <a:pt x="1770710" y="1047799"/>
                    <a:pt x="1784274" y="1107353"/>
                    <a:pt x="1792224" y="1121664"/>
                  </a:cubicBezTo>
                  <a:cubicBezTo>
                    <a:pt x="1806456" y="1147282"/>
                    <a:pt x="1824736" y="1170432"/>
                    <a:pt x="1840992" y="1194816"/>
                  </a:cubicBezTo>
                  <a:cubicBezTo>
                    <a:pt x="1849120" y="1207008"/>
                    <a:pt x="1853184" y="1223264"/>
                    <a:pt x="1865376" y="1231392"/>
                  </a:cubicBezTo>
                  <a:lnTo>
                    <a:pt x="1901952" y="1255776"/>
                  </a:lnTo>
                  <a:cubicBezTo>
                    <a:pt x="1942592" y="1316736"/>
                    <a:pt x="1914144" y="1284224"/>
                    <a:pt x="1999488" y="1341120"/>
                  </a:cubicBezTo>
                  <a:lnTo>
                    <a:pt x="2036064" y="1365504"/>
                  </a:lnTo>
                  <a:cubicBezTo>
                    <a:pt x="2048256" y="1373632"/>
                    <a:pt x="2058739" y="1385254"/>
                    <a:pt x="2072640" y="1389888"/>
                  </a:cubicBezTo>
                  <a:lnTo>
                    <a:pt x="2145792" y="1414272"/>
                  </a:lnTo>
                  <a:cubicBezTo>
                    <a:pt x="2157984" y="1418336"/>
                    <a:pt x="2169900" y="1423347"/>
                    <a:pt x="2182368" y="1426464"/>
                  </a:cubicBezTo>
                  <a:cubicBezTo>
                    <a:pt x="2256072" y="1444890"/>
                    <a:pt x="2215240" y="1433357"/>
                    <a:pt x="2304288" y="1463040"/>
                  </a:cubicBezTo>
                  <a:lnTo>
                    <a:pt x="2633472" y="1572768"/>
                  </a:lnTo>
                  <a:lnTo>
                    <a:pt x="2743200" y="1609344"/>
                  </a:lnTo>
                  <a:cubicBezTo>
                    <a:pt x="2778060" y="1620964"/>
                    <a:pt x="2790272" y="1626074"/>
                    <a:pt x="2828544" y="1633728"/>
                  </a:cubicBezTo>
                  <a:cubicBezTo>
                    <a:pt x="2852784" y="1638576"/>
                    <a:pt x="2877263" y="1642161"/>
                    <a:pt x="2901696" y="1645920"/>
                  </a:cubicBezTo>
                  <a:cubicBezTo>
                    <a:pt x="3017303" y="1663706"/>
                    <a:pt x="2961003" y="1653453"/>
                    <a:pt x="3084576" y="1670304"/>
                  </a:cubicBezTo>
                  <a:cubicBezTo>
                    <a:pt x="3248203" y="1692617"/>
                    <a:pt x="3260987" y="1700655"/>
                    <a:pt x="3425952" y="1706880"/>
                  </a:cubicBezTo>
                  <a:cubicBezTo>
                    <a:pt x="3584387" y="1712859"/>
                    <a:pt x="3742944" y="1715008"/>
                    <a:pt x="3901440" y="1719072"/>
                  </a:cubicBezTo>
                  <a:cubicBezTo>
                    <a:pt x="4217842" y="1745439"/>
                    <a:pt x="3998807" y="1731264"/>
                    <a:pt x="4559808" y="1731264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926592" y="5193792"/>
              <a:ext cx="59055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944461" y="4824460"/>
              <a:ext cx="1845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 = 100 ns – 8 µs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09579" y="4343400"/>
              <a:ext cx="20639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PTW = 100 ns – 2 µs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902207" y="4343400"/>
              <a:ext cx="458419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629318" y="5257800"/>
            <a:ext cx="54100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Mott Settings: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Programmable Latency (PL) = 60 samples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Programmable Trigger Window (PTW) = 50 samples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Threshold = 0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Each Sample = 4 ns (250 MHz), 0 – 4096 (2</a:t>
            </a:r>
            <a:r>
              <a:rPr lang="en-US" baseline="30000" dirty="0" smtClean="0"/>
              <a:t>12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70363" y="5257800"/>
            <a:ext cx="1640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Mott Readout: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50 samples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0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7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Pedestals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40105"/>
            <a:ext cx="4928235" cy="601789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73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2923</TotalTime>
  <Words>1075</Words>
  <Application>Microsoft Office PowerPoint</Application>
  <PresentationFormat>On-screen Show (4:3)</PresentationFormat>
  <Paragraphs>231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Mott DAQ Speed</vt:lpstr>
      <vt:lpstr>VME CRATE (VME8200 9U 21Slot - VME64x backplane with no P0 connector)</vt:lpstr>
      <vt:lpstr>PowerPoint Presentation</vt:lpstr>
      <vt:lpstr>Use Faster DAQ Mode</vt:lpstr>
      <vt:lpstr>PowerPoint Presentation</vt:lpstr>
      <vt:lpstr>Raw ADC data samples – Run 8222</vt:lpstr>
      <vt:lpstr>Raw ADC Data Samples</vt:lpstr>
      <vt:lpstr>Samples</vt:lpstr>
      <vt:lpstr>Analysis: Pedestals</vt:lpstr>
      <vt:lpstr>Analysis: Energy</vt:lpstr>
      <vt:lpstr>Analysis: Time-of-flight</vt:lpstr>
      <vt:lpstr>Pulse Integral and High Resolution Time – Runs 8224, 8235 </vt:lpstr>
      <vt:lpstr>Pulse Integral &amp; High Resolution Time</vt:lpstr>
      <vt:lpstr>TET</vt:lpstr>
      <vt:lpstr>Pulse Integral &amp; High Resolution Time</vt:lpstr>
      <vt:lpstr>Pulse Pedestal</vt:lpstr>
      <vt:lpstr>Pulse Peak Value (VP)</vt:lpstr>
      <vt:lpstr>Pulse Integral</vt:lpstr>
      <vt:lpstr>Pulse Coarse Time</vt:lpstr>
      <vt:lpstr>Pulse Fine Time</vt:lpstr>
      <vt:lpstr>Analysis: Pedestals</vt:lpstr>
      <vt:lpstr>Analysis: Energy</vt:lpstr>
      <vt:lpstr>Analysis: Self Timing Peak</vt:lpstr>
      <vt:lpstr>Analysis: E-dE Timing Peak</vt:lpstr>
      <vt:lpstr>Analysis: Time-of-flight</vt:lpstr>
      <vt:lpstr>Analysis: Time-of-flight</vt:lpstr>
      <vt:lpstr>Analysis: Time-of-flight</vt:lpstr>
      <vt:lpstr>Three Timing Signals</vt:lpstr>
      <vt:lpstr>Analysis: Time-of-flight - 8235</vt:lpstr>
      <vt:lpstr>Analysis: Time-of-flight - 8235</vt:lpstr>
      <vt:lpstr>Notes</vt:lpstr>
      <vt:lpstr>Conclusions – so far …</vt:lpstr>
      <vt:lpstr>Conclusions – so far …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suleiman</dc:creator>
  <cp:lastModifiedBy>suleiman</cp:lastModifiedBy>
  <cp:revision>217</cp:revision>
  <cp:lastPrinted>2014-10-19T21:04:44Z</cp:lastPrinted>
  <dcterms:created xsi:type="dcterms:W3CDTF">2014-10-15T18:49:08Z</dcterms:created>
  <dcterms:modified xsi:type="dcterms:W3CDTF">2015-02-16T13:13:57Z</dcterms:modified>
</cp:coreProperties>
</file>