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9" r:id="rId3"/>
    <p:sldId id="290" r:id="rId4"/>
    <p:sldId id="280" r:id="rId5"/>
    <p:sldId id="283" r:id="rId6"/>
    <p:sldId id="258" r:id="rId7"/>
    <p:sldId id="257" r:id="rId8"/>
    <p:sldId id="268" r:id="rId9"/>
    <p:sldId id="293" r:id="rId10"/>
    <p:sldId id="273" r:id="rId11"/>
    <p:sldId id="274" r:id="rId12"/>
    <p:sldId id="266" r:id="rId13"/>
    <p:sldId id="259" r:id="rId14"/>
    <p:sldId id="262" r:id="rId15"/>
    <p:sldId id="260" r:id="rId16"/>
    <p:sldId id="263" r:id="rId17"/>
    <p:sldId id="267" r:id="rId18"/>
    <p:sldId id="261" r:id="rId19"/>
    <p:sldId id="264" r:id="rId20"/>
    <p:sldId id="265" r:id="rId21"/>
    <p:sldId id="271" r:id="rId22"/>
    <p:sldId id="275" r:id="rId23"/>
    <p:sldId id="281" r:id="rId24"/>
    <p:sldId id="286" r:id="rId25"/>
    <p:sldId id="285" r:id="rId26"/>
    <p:sldId id="284" r:id="rId27"/>
    <p:sldId id="287" r:id="rId28"/>
    <p:sldId id="300" r:id="rId29"/>
    <p:sldId id="301" r:id="rId30"/>
    <p:sldId id="302" r:id="rId31"/>
    <p:sldId id="276" r:id="rId32"/>
    <p:sldId id="288" r:id="rId33"/>
    <p:sldId id="291" r:id="rId3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2478" y="2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20CC2-D2BA-4D1D-8A25-C4A6BC6FD73E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A9C4C-A098-49ED-AC02-BBF1BC9E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7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4B0E575-A536-4189-AD36-40A603478BF9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1BC38D-3730-4A3F-ABAA-9E42D2F1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BC38D-3730-4A3F-ABAA-9E42D2F135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8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002B-8799-43FD-B36F-D1707F08F57A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EC0A-BDE7-45D4-9D9F-832580930B0D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C59B-F127-4943-869A-53D30B4E2A1D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4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7B6-3171-46E3-9063-6C81AF2A27E2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2C95-C962-40DA-96A5-B8DE088320D1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1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F7FC-64ED-4CA3-AC05-548CA5781974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3BAE-6473-4FA0-90B2-1FE0D6884AC6}" type="datetime1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F8D-CC79-4439-BFD8-0A55A3337DFC}" type="datetime1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BF8-4378-46E6-B2B5-016863632385}" type="datetime1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0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EF5C-8AB4-4208-B996-2F288D260026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1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6280-11B0-4230-84FC-07E746499F41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3F12-EA77-4B03-964E-3D67CF372E29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Mott DAQ Speed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5181600"/>
            <a:ext cx="188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 16,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1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030"/>
            <a:ext cx="4549140" cy="555498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11" y="1303020"/>
            <a:ext cx="4549140" cy="5554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838199"/>
            <a:ext cx="189827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E </a:t>
            </a:r>
            <a:r>
              <a:rPr lang="en-US" sz="3600" dirty="0" smtClean="0"/>
              <a:t>~ 3.0%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0473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0.3 ns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1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and High Resolution </a:t>
            </a:r>
            <a:r>
              <a:rPr lang="en-US" dirty="0" smtClean="0"/>
              <a:t>Time – Runs 8224, 8235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&amp; High </a:t>
            </a:r>
            <a:r>
              <a:rPr lang="en-US" dirty="0"/>
              <a:t>Resolution </a:t>
            </a:r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78806" y="48122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96667" y="4343400"/>
              <a:ext cx="61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88713" y="5091482"/>
            <a:ext cx="5791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Settings: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PL = 60 samples, PTW = 50 samples, NW = NSB + NSA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Trigger Energy Threshold (TET)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Number of pulses (NP) in PTW = 1 (up to 3 pulses)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Number of Samples Before </a:t>
            </a:r>
            <a:r>
              <a:rPr lang="en-US" dirty="0"/>
              <a:t>t</a:t>
            </a:r>
            <a:r>
              <a:rPr lang="en-US" dirty="0" smtClean="0"/>
              <a:t>hreshold crossing (NSB) = 5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Number of Samples </a:t>
            </a:r>
            <a:r>
              <a:rPr lang="en-US" dirty="0" smtClean="0"/>
              <a:t>After threshold </a:t>
            </a:r>
            <a:r>
              <a:rPr lang="en-US" dirty="0"/>
              <a:t>crossing (</a:t>
            </a:r>
            <a:r>
              <a:rPr lang="en-US" dirty="0" smtClean="0"/>
              <a:t>NSA) </a:t>
            </a:r>
            <a:r>
              <a:rPr lang="en-US" dirty="0"/>
              <a:t>= </a:t>
            </a:r>
            <a:r>
              <a:rPr lang="en-US" dirty="0" smtClean="0"/>
              <a:t>28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3097768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57900" y="291310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45877" y="2875001"/>
            <a:ext cx="0" cy="95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56760" y="2859023"/>
            <a:ext cx="0" cy="95833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27012" y="248969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NSB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19600" y="2505669"/>
            <a:ext cx="57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NSA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endCxn id="29" idx="13"/>
          </p:cNvCxnSpPr>
          <p:nvPr/>
        </p:nvCxnSpPr>
        <p:spPr>
          <a:xfrm flipV="1">
            <a:off x="1959864" y="3074791"/>
            <a:ext cx="0" cy="758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4" y="1600200"/>
            <a:ext cx="6599192" cy="39147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Arrow Connector 4"/>
          <p:cNvCxnSpPr>
            <a:stCxn id="12" idx="1"/>
          </p:cNvCxnSpPr>
          <p:nvPr/>
        </p:nvCxnSpPr>
        <p:spPr>
          <a:xfrm flipH="1" flipV="1">
            <a:off x="6400800" y="3924300"/>
            <a:ext cx="106680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2" idx="1"/>
          </p:cNvCxnSpPr>
          <p:nvPr/>
        </p:nvCxnSpPr>
        <p:spPr>
          <a:xfrm flipH="1">
            <a:off x="6400800" y="41148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7467600" y="3695700"/>
            <a:ext cx="1524000" cy="838200"/>
          </a:xfrm>
          <a:prstGeom prst="wedgeRoundRectCallout">
            <a:avLst>
              <a:gd name="adj1" fmla="val -18235"/>
              <a:gd name="adj2" fmla="val 4893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Threshold was 100 for Run 8224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00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&amp; High </a:t>
            </a:r>
            <a:r>
              <a:rPr lang="en-US" dirty="0"/>
              <a:t>Resolution </a:t>
            </a:r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78806" y="48122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96667" y="4343400"/>
              <a:ext cx="61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88712" y="5091482"/>
            <a:ext cx="8455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Mott Readout: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Pedestal = Average of </a:t>
            </a:r>
            <a:r>
              <a:rPr lang="en-US" dirty="0" smtClean="0"/>
              <a:t>first 4 </a:t>
            </a:r>
            <a:r>
              <a:rPr lang="en-US" dirty="0"/>
              <a:t>samples of window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Peak Value (V</a:t>
            </a:r>
            <a:r>
              <a:rPr lang="en-US" baseline="-25000" dirty="0"/>
              <a:t>P</a:t>
            </a:r>
            <a:r>
              <a:rPr lang="en-US" dirty="0"/>
              <a:t>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= Sum of raw samples MIN(NSB+NSA, PTW)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Coarse Time = Sample number N1 such that V(N1) ≤(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dirty="0" err="1" smtClean="0"/>
              <a:t>-Ped</a:t>
            </a:r>
            <a:r>
              <a:rPr lang="en-US" dirty="0" smtClean="0"/>
              <a:t>)/2)&lt;V(N2)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Fine Time = 64 (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mid</a:t>
            </a:r>
            <a:r>
              <a:rPr lang="en-US" dirty="0" smtClean="0"/>
              <a:t> – V(N1) )/( V(N2)-V(N1) ). From 0 to 63 in steps of 62.5 ps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3097768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57900" y="291310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45877" y="2875001"/>
            <a:ext cx="0" cy="95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56760" y="2859023"/>
            <a:ext cx="0" cy="95833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48241" y="258202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NSB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85834" y="2670230"/>
            <a:ext cx="57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NSA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endCxn id="29" idx="13"/>
          </p:cNvCxnSpPr>
          <p:nvPr/>
        </p:nvCxnSpPr>
        <p:spPr>
          <a:xfrm flipV="1">
            <a:off x="1959864" y="3074791"/>
            <a:ext cx="0" cy="758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86000" y="1716022"/>
            <a:ext cx="0" cy="21013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51075" y="160551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V</a:t>
            </a:r>
            <a:r>
              <a:rPr lang="en-US" baseline="-25000" dirty="0" smtClean="0">
                <a:solidFill>
                  <a:srgbClr val="7030A0"/>
                </a:solidFill>
              </a:rPr>
              <a:t>P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cxnSp>
        <p:nvCxnSpPr>
          <p:cNvPr id="6" name="Straight Connector 5"/>
          <p:cNvCxnSpPr>
            <a:stCxn id="29" idx="0"/>
          </p:cNvCxnSpPr>
          <p:nvPr/>
        </p:nvCxnSpPr>
        <p:spPr>
          <a:xfrm>
            <a:off x="911352" y="3501511"/>
            <a:ext cx="0" cy="331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50605" y="3916894"/>
            <a:ext cx="9952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Pedestal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831594" y="3851822"/>
            <a:ext cx="41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Cloud Callout 46"/>
          <p:cNvSpPr/>
          <p:nvPr/>
        </p:nvSpPr>
        <p:spPr>
          <a:xfrm>
            <a:off x="6941424" y="5359730"/>
            <a:ext cx="1494312" cy="909076"/>
          </a:xfrm>
          <a:prstGeom prst="cloudCallout">
            <a:avLst>
              <a:gd name="adj1" fmla="val -75590"/>
              <a:gd name="adj2" fmla="val 288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2</a:t>
            </a:r>
            <a:endParaRPr lang="en-US" dirty="0"/>
          </a:p>
        </p:txBody>
      </p:sp>
      <p:sp>
        <p:nvSpPr>
          <p:cNvPr id="48" name="Cloud Callout 47"/>
          <p:cNvSpPr/>
          <p:nvPr/>
        </p:nvSpPr>
        <p:spPr>
          <a:xfrm>
            <a:off x="5996148" y="4667750"/>
            <a:ext cx="1494312" cy="909076"/>
          </a:xfrm>
          <a:prstGeom prst="cloudCallout">
            <a:avLst>
              <a:gd name="adj1" fmla="val -66054"/>
              <a:gd name="adj2" fmla="val 393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1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181100" y="2566021"/>
            <a:ext cx="48768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51191" y="2305026"/>
            <a:ext cx="54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</a:t>
            </a:r>
            <a:r>
              <a:rPr lang="en-US" baseline="-25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mid</a:t>
            </a:r>
            <a:endParaRPr lang="en-US" baseline="-25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Pedestal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57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Peak Value (VP)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Integral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77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Coarse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867764" y="2057400"/>
            <a:ext cx="1494312" cy="909076"/>
          </a:xfrm>
          <a:prstGeom prst="cloudCallout">
            <a:avLst>
              <a:gd name="adj1" fmla="val -34266"/>
              <a:gd name="adj2" fmla="val 1203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7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2000" dirty="0" smtClean="0"/>
              <a:t>VME </a:t>
            </a:r>
            <a:r>
              <a:rPr lang="en-US" sz="2000" dirty="0"/>
              <a:t>CRATE </a:t>
            </a:r>
            <a:r>
              <a:rPr lang="en-US" sz="2000" dirty="0" smtClean="0"/>
              <a:t>(VME8200 </a:t>
            </a:r>
            <a:r>
              <a:rPr lang="en-US" sz="2000" dirty="0"/>
              <a:t>9U 21Slot </a:t>
            </a:r>
            <a:r>
              <a:rPr lang="en-US" sz="2000" dirty="0" smtClean="0"/>
              <a:t>- VME64x </a:t>
            </a:r>
            <a:r>
              <a:rPr lang="en-US" sz="2000" dirty="0"/>
              <a:t>backplane with no P0 connector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3407"/>
              </p:ext>
            </p:extLst>
          </p:nvPr>
        </p:nvGraphicFramePr>
        <p:xfrm>
          <a:off x="268235" y="1106677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989"/>
                <a:gridCol w="443989"/>
                <a:gridCol w="321713"/>
                <a:gridCol w="566265"/>
                <a:gridCol w="316237"/>
                <a:gridCol w="571741"/>
                <a:gridCol w="443989"/>
                <a:gridCol w="247038"/>
                <a:gridCol w="247038"/>
                <a:gridCol w="448101"/>
                <a:gridCol w="469674"/>
                <a:gridCol w="247038"/>
                <a:gridCol w="247038"/>
                <a:gridCol w="247038"/>
                <a:gridCol w="413316"/>
                <a:gridCol w="441495"/>
                <a:gridCol w="247038"/>
                <a:gridCol w="288228"/>
                <a:gridCol w="790875"/>
                <a:gridCol w="255148"/>
                <a:gridCol w="247038"/>
                <a:gridCol w="474538"/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VME SBC – </a:t>
                      </a:r>
                      <a:r>
                        <a:rPr lang="en-US" sz="1200" b="1" i="0" dirty="0" err="1" smtClean="0"/>
                        <a:t>sbcmdaqo</a:t>
                      </a:r>
                      <a:r>
                        <a:rPr lang="en-US" sz="1200" b="1" i="0" dirty="0" smtClean="0"/>
                        <a:t>        </a:t>
                      </a:r>
                      <a:r>
                        <a:rPr lang="en-US" sz="1200" b="0" i="0" dirty="0" smtClean="0"/>
                        <a:t> 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TID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CAEN V538A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DB 1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Mott FADC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DB 2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baseline="0" dirty="0" smtClean="0"/>
                        <a:t>INT FADC</a:t>
                      </a:r>
                      <a:endParaRPr lang="en-US" sz="1200" b="1" i="0" dirty="0" smtClean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S1 (</a:t>
                      </a:r>
                      <a:r>
                        <a:rPr lang="en-US" sz="1200" b="1" dirty="0" smtClean="0"/>
                        <a:t>SIS3801)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S2 (</a:t>
                      </a:r>
                      <a:r>
                        <a:rPr lang="en-US" sz="1200" b="1" dirty="0" smtClean="0"/>
                        <a:t>SIS3801)</a:t>
                      </a:r>
                      <a:endParaRPr lang="en-US" sz="1200" b="1" i="0" dirty="0" smtClean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TDC CAEN V775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FT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631825" y="4273550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209550" y="6218238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Opsmdaq0</a:t>
            </a:r>
          </a:p>
        </p:txBody>
      </p:sp>
      <p:sp>
        <p:nvSpPr>
          <p:cNvPr id="5126" name="TextBox 140"/>
          <p:cNvSpPr txBox="1">
            <a:spLocks noChangeArrowheads="1"/>
          </p:cNvSpPr>
          <p:nvPr/>
        </p:nvSpPr>
        <p:spPr bwMode="auto">
          <a:xfrm>
            <a:off x="1466850" y="3576638"/>
            <a:ext cx="468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LEMO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142" name="Straight Arrow Connector 141"/>
          <p:cNvCxnSpPr>
            <a:stCxn id="5141" idx="0"/>
            <a:endCxn id="5128" idx="2"/>
          </p:cNvCxnSpPr>
          <p:nvPr/>
        </p:nvCxnSpPr>
        <p:spPr>
          <a:xfrm flipV="1">
            <a:off x="3487738" y="4554538"/>
            <a:ext cx="606425" cy="18018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8" name="TextBox 248"/>
          <p:cNvSpPr txBox="1">
            <a:spLocks noChangeArrowheads="1"/>
          </p:cNvSpPr>
          <p:nvPr/>
        </p:nvSpPr>
        <p:spPr bwMode="auto">
          <a:xfrm>
            <a:off x="3805238" y="4308475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687513" y="3940175"/>
            <a:ext cx="54959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0" name="TextBox 144"/>
          <p:cNvSpPr txBox="1">
            <a:spLocks noChangeArrowheads="1"/>
          </p:cNvSpPr>
          <p:nvPr/>
        </p:nvSpPr>
        <p:spPr bwMode="auto">
          <a:xfrm>
            <a:off x="7015163" y="3940175"/>
            <a:ext cx="742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Common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2338388" y="4314825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TRG IN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1752600" y="4560888"/>
            <a:ext cx="95408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2706688" y="1965325"/>
            <a:ext cx="427037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094163" y="1965325"/>
            <a:ext cx="4286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5" name="TextBox 184"/>
          <p:cNvSpPr txBox="1">
            <a:spLocks noChangeArrowheads="1"/>
          </p:cNvSpPr>
          <p:nvPr/>
        </p:nvSpPr>
        <p:spPr bwMode="auto">
          <a:xfrm>
            <a:off x="5927725" y="1719263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 In</a:t>
            </a:r>
          </a:p>
        </p:txBody>
      </p:sp>
      <p:sp>
        <p:nvSpPr>
          <p:cNvPr id="5136" name="TextBox 291"/>
          <p:cNvSpPr txBox="1">
            <a:spLocks noChangeArrowheads="1"/>
          </p:cNvSpPr>
          <p:nvPr/>
        </p:nvSpPr>
        <p:spPr bwMode="auto">
          <a:xfrm>
            <a:off x="6989763" y="2949575"/>
            <a:ext cx="768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17 BFM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18 Mott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 DetTr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6213475" y="1839913"/>
            <a:ext cx="969963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8" name="TextBox 77"/>
          <p:cNvSpPr txBox="1">
            <a:spLocks noChangeArrowheads="1"/>
          </p:cNvSpPr>
          <p:nvPr/>
        </p:nvSpPr>
        <p:spPr bwMode="auto">
          <a:xfrm>
            <a:off x="7169150" y="1712913"/>
            <a:ext cx="4333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Gate</a:t>
            </a:r>
          </a:p>
        </p:txBody>
      </p: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3910013" y="1839913"/>
            <a:ext cx="32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2481263" y="1843088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1" name="TextBox 71"/>
          <p:cNvSpPr txBox="1">
            <a:spLocks noChangeArrowheads="1"/>
          </p:cNvSpPr>
          <p:nvPr/>
        </p:nvSpPr>
        <p:spPr bwMode="auto">
          <a:xfrm>
            <a:off x="2887663" y="6356350"/>
            <a:ext cx="1198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nT_Settle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268288" y="4062413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LN1</a:t>
            </a:r>
          </a:p>
        </p:txBody>
      </p:sp>
      <p:sp>
        <p:nvSpPr>
          <p:cNvPr id="5144" name="TextBox 140"/>
          <p:cNvSpPr txBox="1">
            <a:spLocks noChangeArrowheads="1"/>
          </p:cNvSpPr>
          <p:nvPr/>
        </p:nvSpPr>
        <p:spPr bwMode="auto">
          <a:xfrm>
            <a:off x="1493838" y="4192588"/>
            <a:ext cx="469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ECL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914401" y="4827181"/>
            <a:ext cx="626903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48"/>
          <p:cNvSpPr txBox="1">
            <a:spLocks noChangeArrowheads="1"/>
          </p:cNvSpPr>
          <p:nvPr/>
        </p:nvSpPr>
        <p:spPr bwMode="auto">
          <a:xfrm>
            <a:off x="723900" y="4585917"/>
            <a:ext cx="379118" cy="2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Calibri" pitchFamily="34" charset="0"/>
              </a:rPr>
              <a:t>INH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0" name="TextBox 248"/>
          <p:cNvSpPr txBox="1">
            <a:spLocks noChangeArrowheads="1"/>
          </p:cNvSpPr>
          <p:nvPr/>
        </p:nvSpPr>
        <p:spPr bwMode="auto">
          <a:xfrm>
            <a:off x="6958826" y="4581118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Calibri" pitchFamily="34" charset="0"/>
              </a:rPr>
              <a:t>BUSY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Fine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18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Pedestals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40105"/>
            <a:ext cx="4928235" cy="601789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0105"/>
            <a:ext cx="4928235" cy="6017895"/>
          </a:xfrm>
        </p:spPr>
      </p:pic>
      <p:sp>
        <p:nvSpPr>
          <p:cNvPr id="4" name="TextBox 3"/>
          <p:cNvSpPr txBox="1"/>
          <p:nvPr/>
        </p:nvSpPr>
        <p:spPr>
          <a:xfrm>
            <a:off x="304800" y="3429000"/>
            <a:ext cx="189827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E </a:t>
            </a:r>
            <a:r>
              <a:rPr lang="en-US" sz="3600" dirty="0" smtClean="0"/>
              <a:t>~ 3.0%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22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Self Timing Peak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0473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0.3 ns</a:t>
            </a:r>
            <a:endParaRPr lang="en-US" sz="3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5344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</a:t>
            </a:r>
            <a:r>
              <a:rPr lang="en-US" sz="1100" dirty="0" smtClean="0"/>
              <a:t>TimeCoarse1*4.0 </a:t>
            </a:r>
            <a:r>
              <a:rPr lang="en-US" sz="1100" dirty="0"/>
              <a:t>+ </a:t>
            </a:r>
            <a:r>
              <a:rPr lang="en-US" sz="1100" dirty="0" smtClean="0"/>
              <a:t>TimeFine1*0.0625) &gt;&gt; h1", "TimeCoarse1&gt;1.0 &amp;&amp;TimeCoarse11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4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E-</a:t>
            </a:r>
            <a:r>
              <a:rPr lang="en-US" dirty="0" err="1" smtClean="0"/>
              <a:t>dE</a:t>
            </a:r>
            <a:r>
              <a:rPr lang="en-US" dirty="0" smtClean="0"/>
              <a:t> Timing Peak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2813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0.40 ns</a:t>
            </a:r>
            <a:endParaRPr lang="en-US" sz="3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5344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TimeCoarse5*4.0 </a:t>
            </a:r>
            <a:r>
              <a:rPr lang="en-US" sz="1100" dirty="0"/>
              <a:t>+ </a:t>
            </a:r>
            <a:r>
              <a:rPr lang="en-US" sz="1100" dirty="0" smtClean="0"/>
              <a:t>TimeFine5*0.0625</a:t>
            </a:r>
            <a:r>
              <a:rPr lang="en-US" sz="1100" dirty="0"/>
              <a:t>) - (</a:t>
            </a:r>
            <a:r>
              <a:rPr lang="en-US" sz="1100" dirty="0" smtClean="0"/>
              <a:t>TimeCoarse1*4.0 </a:t>
            </a:r>
            <a:r>
              <a:rPr lang="en-US" sz="1100" dirty="0"/>
              <a:t>+ </a:t>
            </a:r>
            <a:r>
              <a:rPr lang="en-US" sz="1100" dirty="0" smtClean="0"/>
              <a:t>TimeFine1*0.0625) &gt;&gt; h1", "TimeCoarse1&gt;1.0 &amp;&amp;TimeCoarse5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CH1-CH4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3820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&gt;Draw("(TimeCoarse1*4.0 + TimeFine1*0.0625) - (TimeCoarse9*4.0 + TimeFine9*0.0625</a:t>
            </a:r>
            <a:r>
              <a:rPr lang="en-US" sz="1100" dirty="0" smtClean="0"/>
              <a:t>) &gt;&gt; h1", "TimeCoarse1&gt;1.0 &amp;&amp;TimeCoarse9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0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 &amp;&amp;VPeak9&gt;0.0")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7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Three Timing Signals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28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40105"/>
            <a:ext cx="4928235" cy="6017895"/>
          </a:xfrm>
        </p:spPr>
      </p:pic>
      <p:sp>
        <p:nvSpPr>
          <p:cNvPr id="6" name="Rectangle 5"/>
          <p:cNvSpPr/>
          <p:nvPr/>
        </p:nvSpPr>
        <p:spPr>
          <a:xfrm>
            <a:off x="152400" y="1066800"/>
            <a:ext cx="266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Added </a:t>
            </a:r>
            <a:r>
              <a:rPr lang="en-US" dirty="0"/>
              <a:t>two more laser timing signals to </a:t>
            </a:r>
            <a:r>
              <a:rPr lang="en-US" dirty="0" smtClean="0"/>
              <a:t>FADC.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</a:t>
            </a:r>
            <a:r>
              <a:rPr lang="en-US" dirty="0"/>
              <a:t>Disc 708, OUT signal was connected to FADC Ch10 and </a:t>
            </a:r>
            <a:r>
              <a:rPr lang="en-US" dirty="0" err="1"/>
              <a:t>OUT_bar</a:t>
            </a:r>
            <a:r>
              <a:rPr lang="en-US" dirty="0"/>
              <a:t> was connected to Ch12.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riginal </a:t>
            </a:r>
            <a:r>
              <a:rPr lang="en-US" dirty="0"/>
              <a:t>laser timing signal is still connected to Ch9. </a:t>
            </a:r>
          </a:p>
        </p:txBody>
      </p:sp>
    </p:spTree>
    <p:extLst>
      <p:ext uri="{BB962C8B-B14F-4D97-AF65-F5344CB8AC3E}">
        <p14:creationId xmlns:p14="http://schemas.microsoft.com/office/powerpoint/2010/main" val="385609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</a:t>
            </a:r>
            <a:r>
              <a:rPr lang="en-US" dirty="0"/>
              <a:t>Time-of-flight - 8235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29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 smtClean="0"/>
              <a:t>&gt;Draw(“(TDC17-TDC18)&gt;&gt;h1”,”VPeak1&gt;600”)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34536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87247"/>
              </p:ext>
            </p:extLst>
          </p:nvPr>
        </p:nvGraphicFramePr>
        <p:xfrm>
          <a:off x="1490396" y="1447800"/>
          <a:ext cx="6163208" cy="46700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/>
                <a:gridCol w="3066781"/>
                <a:gridCol w="1672307"/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Readout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Trigger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Scalers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 S1 (helicity</a:t>
                      </a:r>
                      <a:r>
                        <a:rPr lang="en-US" sz="1400" baseline="0" dirty="0" smtClean="0"/>
                        <a:t> gated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0" dirty="0" smtClean="0"/>
                        <a:t>, S2 (un-gated)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Delayed 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Mott_Sample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 FADC (Mode=1), S1, S2, TDC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Mott_SemiInt</a:t>
                      </a:r>
                      <a:endParaRPr lang="en-US" sz="14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 FADC (Mode=7), S1, S2, TDC</a:t>
                      </a:r>
                      <a:endParaRPr lang="en-US" sz="14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PEPPo_Int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FADC,</a:t>
                      </a:r>
                      <a:r>
                        <a:rPr lang="fr-FR" sz="1400" dirty="0" smtClean="0"/>
                        <a:t> S1, S2</a:t>
                      </a:r>
                      <a:endParaRPr lang="en-US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SemiIntFast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 FADC (Mode=7), </a:t>
                      </a:r>
                      <a:r>
                        <a:rPr lang="en-US" sz="1400" b="1" dirty="0" err="1" smtClean="0"/>
                        <a:t>BlockLevel</a:t>
                      </a:r>
                      <a:r>
                        <a:rPr lang="en-US" sz="1400" b="1" dirty="0" smtClean="0"/>
                        <a:t>=1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SemiIntBlock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FADC (Mode=7), </a:t>
                      </a:r>
                      <a:r>
                        <a:rPr lang="en-US" sz="1400" b="1" dirty="0" err="1" smtClean="0"/>
                        <a:t>BlockLevel</a:t>
                      </a:r>
                      <a:r>
                        <a:rPr lang="en-US" sz="1400" b="1" dirty="0" smtClean="0"/>
                        <a:t>=50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Data Taking </a:t>
            </a:r>
            <a:r>
              <a:rPr lang="en-US" sz="2000" dirty="0" smtClean="0">
                <a:latin typeface="Calibri" pitchFamily="34" charset="0"/>
              </a:rPr>
              <a:t>Configurations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</a:t>
            </a:r>
            <a:r>
              <a:rPr lang="en-US" dirty="0"/>
              <a:t>Time-of-flight - 8235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6" y="3505200"/>
            <a:ext cx="1774371" cy="990600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CH10 </a:t>
            </a:r>
            <a:endParaRPr lang="en-US" dirty="0" smtClean="0"/>
          </a:p>
          <a:p>
            <a:pPr algn="ctr"/>
            <a:r>
              <a:rPr lang="en-US" dirty="0" smtClean="0"/>
              <a:t>or </a:t>
            </a:r>
          </a:p>
          <a:p>
            <a:pPr algn="ctr"/>
            <a:r>
              <a:rPr lang="en-US" dirty="0" smtClean="0"/>
              <a:t>Ch12</a:t>
            </a:r>
            <a:endParaRPr lang="en-US" dirty="0" smtClean="0"/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TimeCoarse1*4.0 </a:t>
            </a:r>
            <a:r>
              <a:rPr lang="en-US" sz="1100" dirty="0"/>
              <a:t>+ </a:t>
            </a:r>
            <a:r>
              <a:rPr lang="en-US" sz="1100" dirty="0" smtClean="0"/>
              <a:t>TimeFine1*0.0625</a:t>
            </a:r>
            <a:r>
              <a:rPr lang="en-US" sz="1100" dirty="0"/>
              <a:t>) - (</a:t>
            </a:r>
            <a:r>
              <a:rPr lang="en-US" sz="1100" dirty="0" smtClean="0"/>
              <a:t>TimeCoarse10*4.0 </a:t>
            </a:r>
            <a:r>
              <a:rPr lang="en-US" sz="1100" dirty="0"/>
              <a:t>+ </a:t>
            </a:r>
            <a:r>
              <a:rPr lang="en-US" sz="1100" dirty="0" smtClean="0"/>
              <a:t>TimeFine10*0.0625</a:t>
            </a:r>
            <a:r>
              <a:rPr lang="en-US" sz="1100" dirty="0" smtClean="0"/>
              <a:t>) &gt;&gt; h1", </a:t>
            </a:r>
            <a:r>
              <a:rPr lang="en-US" sz="1100" dirty="0" smtClean="0"/>
              <a:t>“</a:t>
            </a:r>
            <a:r>
              <a:rPr lang="en-US" sz="1100" dirty="0" smtClean="0"/>
              <a:t>VPeak1&gt;600</a:t>
            </a:r>
            <a:r>
              <a:rPr lang="en-US" sz="1100" dirty="0" smtClean="0"/>
              <a:t>&amp;&amp;VPeak10&gt;0.0")</a:t>
            </a:r>
          </a:p>
          <a:p>
            <a:r>
              <a:rPr lang="en-US" sz="1100" dirty="0"/>
              <a:t>T-&gt;Draw("(TimeCoarse1*4.0 + TimeFine1*0.0625) - (</a:t>
            </a:r>
            <a:r>
              <a:rPr lang="en-US" sz="1100" dirty="0" smtClean="0"/>
              <a:t>TimeCoarse12*4.0 </a:t>
            </a:r>
            <a:r>
              <a:rPr lang="en-US" sz="1100" dirty="0"/>
              <a:t>+ </a:t>
            </a:r>
            <a:r>
              <a:rPr lang="en-US" sz="1100" dirty="0" smtClean="0"/>
              <a:t>TimeFine12*0.0625</a:t>
            </a:r>
            <a:r>
              <a:rPr lang="en-US" sz="1100" dirty="0"/>
              <a:t>) &gt;&gt; h1", “VPeak1&gt;600&amp;&amp;</a:t>
            </a:r>
            <a:r>
              <a:rPr lang="en-US" sz="1100" dirty="0" smtClean="0"/>
              <a:t>VPeak12&gt;0.0")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5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16504" y="1674105"/>
            <a:ext cx="1494312" cy="909076"/>
          </a:xfrm>
          <a:prstGeom prst="cloudCallout">
            <a:avLst>
              <a:gd name="adj1" fmla="val 77787"/>
              <a:gd name="adj2" fmla="val -390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2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380367" y="2779809"/>
            <a:ext cx="1494312" cy="909076"/>
          </a:xfrm>
          <a:prstGeom prst="cloudCallout">
            <a:avLst>
              <a:gd name="adj1" fmla="val 84939"/>
              <a:gd name="adj2" fmla="val -429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74738" y="1570633"/>
            <a:ext cx="61922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/>
              <a:t>MIN(NSB+NSA, PTW</a:t>
            </a:r>
            <a:r>
              <a:rPr lang="en-US" dirty="0" smtClean="0"/>
              <a:t>): Make sure NSB+NSA is less than PTW.</a:t>
            </a:r>
          </a:p>
          <a:p>
            <a:r>
              <a:rPr lang="en-US" dirty="0" smtClean="0"/>
              <a:t>Otherwise from CODA readout, cannot tell how many samples </a:t>
            </a:r>
          </a:p>
          <a:p>
            <a:r>
              <a:rPr lang="en-US" dirty="0" smtClean="0"/>
              <a:t>were summed; this is</a:t>
            </a:r>
            <a:r>
              <a:rPr lang="en-US" dirty="0"/>
              <a:t> </a:t>
            </a:r>
            <a:r>
              <a:rPr lang="en-US" dirty="0" smtClean="0"/>
              <a:t>needed for pedestal subtraction.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4738" y="2583181"/>
            <a:ext cx="65473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 smtClean="0"/>
              <a:t>How FADC deal with a periodic square wave. Possible Solutions: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/>
              <a:t>Use signal and </a:t>
            </a:r>
            <a:r>
              <a:rPr lang="en-US" dirty="0" err="1" smtClean="0"/>
              <a:t>signal_bar</a:t>
            </a:r>
            <a:r>
              <a:rPr lang="en-US" dirty="0" smtClean="0"/>
              <a:t> – Run 8235 (</a:t>
            </a:r>
            <a:r>
              <a:rPr lang="en-US" b="1" u="sng" dirty="0" smtClean="0">
                <a:solidFill>
                  <a:srgbClr val="FF0000"/>
                </a:solidFill>
              </a:rPr>
              <a:t>does not seem to 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work; </a:t>
            </a:r>
            <a:r>
              <a:rPr lang="en-US" b="1" u="sng" dirty="0" smtClean="0">
                <a:solidFill>
                  <a:srgbClr val="FF0000"/>
                </a:solidFill>
              </a:rPr>
              <a:t>still analyzing</a:t>
            </a:r>
            <a:r>
              <a:rPr lang="en-US" dirty="0" smtClean="0"/>
              <a:t>)</a:t>
            </a:r>
            <a:endParaRPr lang="en-US" dirty="0"/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Add same signal to another channel delayed by ½ period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90391" y="3828612"/>
            <a:ext cx="7772400" cy="2875938"/>
            <a:chOff x="644512" y="3296263"/>
            <a:chExt cx="7772400" cy="2875938"/>
          </a:xfrm>
        </p:grpSpPr>
        <p:sp>
          <p:nvSpPr>
            <p:cNvPr id="10" name="Rectangle 9"/>
            <p:cNvSpPr/>
            <p:nvPr/>
          </p:nvSpPr>
          <p:spPr>
            <a:xfrm>
              <a:off x="644512" y="3296263"/>
              <a:ext cx="7772400" cy="28759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108283" y="3709695"/>
              <a:ext cx="7080029" cy="390314"/>
              <a:chOff x="997171" y="2033016"/>
              <a:chExt cx="7080029" cy="43738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997171" y="2033016"/>
                <a:ext cx="5670329" cy="152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6778612" y="3723295"/>
              <a:ext cx="9677" cy="23059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02187" y="3701542"/>
              <a:ext cx="12192" cy="23236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45112" y="3704255"/>
              <a:ext cx="0" cy="17059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115567" y="6027874"/>
              <a:ext cx="5648227" cy="13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79973" y="5744223"/>
              <a:ext cx="401072" cy="329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43185" y="5414641"/>
              <a:ext cx="619657" cy="329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115567" y="5410200"/>
              <a:ext cx="4329544" cy="44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1115567" y="4669440"/>
              <a:ext cx="2862828" cy="567177"/>
              <a:chOff x="1115567" y="4690623"/>
              <a:chExt cx="2862828" cy="567177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828800" y="4693657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551929" y="4693657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1115567" y="4690623"/>
                <a:ext cx="2862828" cy="567177"/>
                <a:chOff x="1115567" y="4690623"/>
                <a:chExt cx="2862828" cy="567177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115567" y="5257800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838696" y="4690623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551929" y="5257800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65162" y="4693657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265162" y="4693657"/>
                  <a:ext cx="0" cy="564143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/>
          </p:nvGrpSpPr>
          <p:grpSpPr>
            <a:xfrm>
              <a:off x="1115567" y="3906212"/>
              <a:ext cx="3165478" cy="581923"/>
              <a:chOff x="1115567" y="3745480"/>
              <a:chExt cx="3165478" cy="58192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131450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854579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418217" y="4312657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141346" y="3745480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854579" y="4312657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567812" y="3748514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567812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418217" y="3763260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115567" y="3763260"/>
                <a:ext cx="30265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4165900" y="3943325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bad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11044" y="479106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good</a:t>
              </a:r>
              <a:endParaRPr lang="en-US" dirty="0"/>
            </a:p>
          </p:txBody>
        </p:sp>
      </p:grpSp>
      <p:sp>
        <p:nvSpPr>
          <p:cNvPr id="42" name="Cloud Callout 41"/>
          <p:cNvSpPr/>
          <p:nvPr/>
        </p:nvSpPr>
        <p:spPr>
          <a:xfrm>
            <a:off x="380367" y="664058"/>
            <a:ext cx="1494312" cy="909076"/>
          </a:xfrm>
          <a:prstGeom prst="cloudCallout">
            <a:avLst>
              <a:gd name="adj1" fmla="val 75403"/>
              <a:gd name="adj2" fmla="val -233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</a:t>
            </a:r>
            <a:r>
              <a:rPr lang="en-US" dirty="0"/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74738" y="795429"/>
            <a:ext cx="5397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 smtClean="0"/>
              <a:t>If first sample above threshold then:</a:t>
            </a:r>
          </a:p>
          <a:p>
            <a:r>
              <a:rPr lang="en-US" dirty="0" smtClean="0"/>
              <a:t>  </a:t>
            </a:r>
            <a:r>
              <a:rPr lang="en-US" i="1" dirty="0"/>
              <a:t>course </a:t>
            </a:r>
            <a:r>
              <a:rPr lang="en-US" i="1" dirty="0" smtClean="0"/>
              <a:t>time =1,  </a:t>
            </a:r>
            <a:r>
              <a:rPr lang="en-US" i="1" dirty="0"/>
              <a:t>fine </a:t>
            </a:r>
            <a:r>
              <a:rPr lang="en-US" i="1" dirty="0" smtClean="0"/>
              <a:t>time = 0, </a:t>
            </a:r>
            <a:r>
              <a:rPr lang="en-US" i="1" dirty="0" err="1" smtClean="0"/>
              <a:t>ped</a:t>
            </a:r>
            <a:r>
              <a:rPr lang="en-US" i="1" dirty="0" smtClean="0"/>
              <a:t> = 0, and </a:t>
            </a:r>
            <a:r>
              <a:rPr lang="en-US" i="1" dirty="0" err="1" smtClean="0"/>
              <a:t>VPeak</a:t>
            </a:r>
            <a:r>
              <a:rPr lang="en-US" i="1" dirty="0" smtClean="0"/>
              <a:t> = 0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22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–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715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Pulse Integral </a:t>
            </a:r>
            <a:r>
              <a:rPr lang="en-US" dirty="0"/>
              <a:t>and High Resolution </a:t>
            </a:r>
            <a:r>
              <a:rPr lang="en-US" dirty="0" smtClean="0"/>
              <a:t>Time Mode has good energy and time resolutions. Must have:</a:t>
            </a:r>
          </a:p>
          <a:p>
            <a:pPr lvl="1"/>
            <a:r>
              <a:rPr lang="en-US" dirty="0" smtClean="0"/>
              <a:t>Correct FADC parameters: Threshold, NSB, NSA</a:t>
            </a:r>
          </a:p>
          <a:p>
            <a:pPr lvl="1"/>
            <a:r>
              <a:rPr lang="en-US" dirty="0" smtClean="0"/>
              <a:t>How to deal with a periodic signal?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Again, what about scalers</a:t>
            </a:r>
            <a:r>
              <a:rPr lang="en-US" dirty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new CODA Configuration was created with this mode (no </a:t>
            </a:r>
            <a:r>
              <a:rPr lang="en-US" dirty="0"/>
              <a:t>CAEN v775 TDC </a:t>
            </a:r>
            <a:r>
              <a:rPr lang="en-US" dirty="0" smtClean="0"/>
              <a:t>and no SIS3801 Scalers) with block readout. Next 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2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–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715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Measure </a:t>
            </a:r>
            <a:r>
              <a:rPr lang="en-US" dirty="0"/>
              <a:t>deadtime with 2.2 </a:t>
            </a:r>
            <a:r>
              <a:rPr lang="en-US" dirty="0" err="1"/>
              <a:t>uA</a:t>
            </a:r>
            <a:r>
              <a:rPr lang="en-US" dirty="0"/>
              <a:t> on 1 um gold foil: 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8225: Mott_SemiInt configuration (</a:t>
            </a:r>
            <a:r>
              <a:rPr lang="en-US" dirty="0" err="1"/>
              <a:t>FADC+TDC+Scalers</a:t>
            </a:r>
            <a:r>
              <a:rPr lang="en-US" dirty="0"/>
              <a:t>), Deadtime = 28% at 5.1 </a:t>
            </a:r>
            <a:r>
              <a:rPr lang="en-US" dirty="0" smtClean="0"/>
              <a:t>kHz.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8227: </a:t>
            </a:r>
            <a:r>
              <a:rPr lang="en-US" dirty="0" err="1"/>
              <a:t>SemiIntFast</a:t>
            </a:r>
            <a:r>
              <a:rPr lang="en-US" dirty="0"/>
              <a:t> configuration (only readout of FADC, </a:t>
            </a:r>
            <a:r>
              <a:rPr lang="en-US" dirty="0" err="1"/>
              <a:t>Blocklevel</a:t>
            </a:r>
            <a:r>
              <a:rPr lang="en-US" dirty="0"/>
              <a:t> = 1) , Deadtime = 17% at 5.1 kHz</a:t>
            </a:r>
            <a:r>
              <a:rPr lang="en-US" dirty="0" smtClean="0"/>
              <a:t>.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8228: </a:t>
            </a:r>
            <a:r>
              <a:rPr lang="en-US" dirty="0" err="1"/>
              <a:t>SemiIntBlock</a:t>
            </a:r>
            <a:r>
              <a:rPr lang="en-US" dirty="0"/>
              <a:t> configuration (only readout of FADC, </a:t>
            </a:r>
            <a:r>
              <a:rPr lang="en-US" dirty="0" err="1"/>
              <a:t>Blocklevel</a:t>
            </a:r>
            <a:r>
              <a:rPr lang="en-US" dirty="0"/>
              <a:t> = 50) , Deadtime = 1% at 5.1 kHz</a:t>
            </a:r>
            <a:r>
              <a:rPr lang="en-US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33</a:t>
            </a:fld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3886200" y="5804066"/>
            <a:ext cx="3200400" cy="990599"/>
          </a:xfrm>
          <a:prstGeom prst="cloudCallout">
            <a:avLst>
              <a:gd name="adj1" fmla="val -43251"/>
              <a:gd name="adj2" fmla="val -516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 how to unblock and analyze </a:t>
            </a:r>
          </a:p>
        </p:txBody>
      </p:sp>
    </p:spTree>
    <p:extLst>
      <p:ext uri="{BB962C8B-B14F-4D97-AF65-F5344CB8AC3E}">
        <p14:creationId xmlns:p14="http://schemas.microsoft.com/office/powerpoint/2010/main" val="117487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Use Faster DAQ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For DAQ to be faster:</a:t>
            </a:r>
          </a:p>
          <a:p>
            <a:pPr lvl="1"/>
            <a:r>
              <a:rPr lang="en-US" dirty="0" smtClean="0"/>
              <a:t>No Readout of CAEN V775 TDC </a:t>
            </a:r>
            <a:r>
              <a:rPr lang="en-US" dirty="0"/>
              <a:t>or </a:t>
            </a:r>
            <a:r>
              <a:rPr lang="en-US" dirty="0" smtClean="0"/>
              <a:t>SIS3801 Scalers; only FADC readout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block readout</a:t>
            </a:r>
          </a:p>
          <a:p>
            <a:endParaRPr lang="en-US" dirty="0" smtClean="0"/>
          </a:p>
          <a:p>
            <a:r>
              <a:rPr lang="en-US" dirty="0" smtClean="0"/>
              <a:t>FADC has a mode with smaller data size and time readout: Pulse </a:t>
            </a:r>
            <a:r>
              <a:rPr lang="en-US" dirty="0"/>
              <a:t>Integral and High Resolution </a:t>
            </a:r>
            <a:r>
              <a:rPr lang="en-US" dirty="0" smtClean="0"/>
              <a:t>Time Mode</a:t>
            </a:r>
          </a:p>
          <a:p>
            <a:endParaRPr lang="en-US" dirty="0" smtClean="0"/>
          </a:p>
          <a:p>
            <a:r>
              <a:rPr lang="en-US" dirty="0"/>
              <a:t>What about scalers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We took data with this mode … results are shown next …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954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of:</a:t>
            </a:r>
          </a:p>
          <a:p>
            <a:endParaRPr lang="en-US" dirty="0" smtClean="0"/>
          </a:p>
          <a:p>
            <a:r>
              <a:rPr lang="en-US" dirty="0" smtClean="0"/>
              <a:t>Raw ADC Data Samples Mode </a:t>
            </a:r>
          </a:p>
          <a:p>
            <a:endParaRPr lang="en-US" dirty="0" smtClean="0"/>
          </a:p>
          <a:p>
            <a:r>
              <a:rPr lang="en-US" dirty="0" smtClean="0"/>
              <a:t>vs.</a:t>
            </a:r>
          </a:p>
          <a:p>
            <a:endParaRPr lang="en-US" dirty="0" smtClean="0"/>
          </a:p>
          <a:p>
            <a:r>
              <a:rPr lang="en-US" dirty="0" smtClean="0"/>
              <a:t>Pulse Integral and High Resolution Time Mode</a:t>
            </a:r>
          </a:p>
        </p:txBody>
      </p:sp>
    </p:spTree>
    <p:extLst>
      <p:ext uri="{BB962C8B-B14F-4D97-AF65-F5344CB8AC3E}">
        <p14:creationId xmlns:p14="http://schemas.microsoft.com/office/powerpoint/2010/main" val="164236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ADC data samples – Run 8222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Raw ADC Data Samples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944461" y="4824460"/>
              <a:ext cx="1845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 = 100 ns – 8 µs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09579" y="4343400"/>
              <a:ext cx="2063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 = 100 ns – 2 µs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29318" y="5257800"/>
            <a:ext cx="54100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Settings: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Latency (PL) = 60 samples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Trigger Window (PTW) = 50 samples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Threshold = 0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Each Sample = 4 ns (250 MHz), 0 – 4096 (2</a:t>
            </a:r>
            <a:r>
              <a:rPr lang="en-US" baseline="30000" dirty="0" smtClean="0"/>
              <a:t>12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70363" y="5257800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Readout: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50 samples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Pedestals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40105"/>
            <a:ext cx="4928235" cy="601789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7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1091</Words>
  <Application>Microsoft Office PowerPoint</Application>
  <PresentationFormat>On-screen Show (4:3)</PresentationFormat>
  <Paragraphs>231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Mott DAQ Speed</vt:lpstr>
      <vt:lpstr>VME CRATE (VME8200 9U 21Slot - VME64x backplane with no P0 connector)</vt:lpstr>
      <vt:lpstr>PowerPoint Presentation</vt:lpstr>
      <vt:lpstr>Use Faster DAQ Mode</vt:lpstr>
      <vt:lpstr>PowerPoint Presentation</vt:lpstr>
      <vt:lpstr>Raw ADC data samples – Run 8222</vt:lpstr>
      <vt:lpstr>Raw ADC Data Samples</vt:lpstr>
      <vt:lpstr>Samples</vt:lpstr>
      <vt:lpstr>Analysis: Pedestals</vt:lpstr>
      <vt:lpstr>Analysis: Energy</vt:lpstr>
      <vt:lpstr>Analysis: Time-of-flight</vt:lpstr>
      <vt:lpstr>Pulse Integral and High Resolution Time – Runs 8224, 8235 </vt:lpstr>
      <vt:lpstr>Pulse Integral &amp; High Resolution Time</vt:lpstr>
      <vt:lpstr>TET</vt:lpstr>
      <vt:lpstr>Pulse Integral &amp; High Resolution Time</vt:lpstr>
      <vt:lpstr>Pulse Pedestal</vt:lpstr>
      <vt:lpstr>Pulse Peak Value (VP)</vt:lpstr>
      <vt:lpstr>Pulse Integral</vt:lpstr>
      <vt:lpstr>Pulse Coarse Time</vt:lpstr>
      <vt:lpstr>Pulse Fine Time</vt:lpstr>
      <vt:lpstr>Analysis: Pedestals</vt:lpstr>
      <vt:lpstr>Analysis: Energy</vt:lpstr>
      <vt:lpstr>Analysis: Self Timing Peak</vt:lpstr>
      <vt:lpstr>Analysis: E-dE Timing Peak</vt:lpstr>
      <vt:lpstr>Analysis: Time-of-flight</vt:lpstr>
      <vt:lpstr>Analysis: Time-of-flight</vt:lpstr>
      <vt:lpstr>Analysis: Time-of-flight</vt:lpstr>
      <vt:lpstr>Three Timing Signals</vt:lpstr>
      <vt:lpstr>Analysis: Time-of-flight - 8235</vt:lpstr>
      <vt:lpstr>Analysis: Time-of-flight - 8235</vt:lpstr>
      <vt:lpstr>Notes</vt:lpstr>
      <vt:lpstr>Conclusions – so far …</vt:lpstr>
      <vt:lpstr>Conclusions – so far …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220</cp:revision>
  <cp:lastPrinted>2014-10-19T21:04:44Z</cp:lastPrinted>
  <dcterms:created xsi:type="dcterms:W3CDTF">2014-10-15T18:49:08Z</dcterms:created>
  <dcterms:modified xsi:type="dcterms:W3CDTF">2015-02-16T14:07:22Z</dcterms:modified>
</cp:coreProperties>
</file>