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8148" autoAdjust="0"/>
  </p:normalViewPr>
  <p:slideViewPr>
    <p:cSldViewPr snapToGrid="0" snapToObjects="1">
      <p:cViewPr varScale="1">
        <p:scale>
          <a:sx n="105" d="100"/>
          <a:sy n="105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EB45-0370-464F-BE41-B2C1301FCC75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9909-8F6C-8446-94F0-B6A3055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EB45-0370-464F-BE41-B2C1301FCC75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9909-8F6C-8446-94F0-B6A3055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1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EB45-0370-464F-BE41-B2C1301FCC75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9909-8F6C-8446-94F0-B6A3055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8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EB45-0370-464F-BE41-B2C1301FCC75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9909-8F6C-8446-94F0-B6A3055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3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EB45-0370-464F-BE41-B2C1301FCC75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9909-8F6C-8446-94F0-B6A3055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4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EB45-0370-464F-BE41-B2C1301FCC75}" type="datetimeFigureOut">
              <a:rPr lang="en-US" smtClean="0"/>
              <a:t>4/8/16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9909-8F6C-8446-94F0-B6A3055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8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EB45-0370-464F-BE41-B2C1301FCC75}" type="datetimeFigureOut">
              <a:rPr lang="en-US" smtClean="0"/>
              <a:t>4/8/16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9909-8F6C-8446-94F0-B6A3055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1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EB45-0370-464F-BE41-B2C1301FCC75}" type="datetimeFigureOut">
              <a:rPr lang="en-US" smtClean="0"/>
              <a:t>4/8/16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9909-8F6C-8446-94F0-B6A3055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0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EB45-0370-464F-BE41-B2C1301FCC75}" type="datetimeFigureOut">
              <a:rPr lang="en-US" smtClean="0"/>
              <a:t>4/8/16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9909-8F6C-8446-94F0-B6A3055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4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EB45-0370-464F-BE41-B2C1301FCC75}" type="datetimeFigureOut">
              <a:rPr lang="en-US" smtClean="0"/>
              <a:t>4/8/16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9909-8F6C-8446-94F0-B6A3055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0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AEB45-0370-464F-BE41-B2C1301FCC75}" type="datetimeFigureOut">
              <a:rPr lang="en-US" smtClean="0"/>
              <a:t>4/8/16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9909-8F6C-8446-94F0-B6A3055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5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AEB45-0370-464F-BE41-B2C1301FCC75}" type="datetimeFigureOut">
              <a:rPr lang="en-US" smtClean="0"/>
              <a:t>4/8/16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19909-8F6C-8446-94F0-B6A3055B3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0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8953" y="2201334"/>
            <a:ext cx="599394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3200" dirty="0" smtClean="0"/>
              <a:t>Example :  7 MeV e- on 1 mm W</a:t>
            </a:r>
          </a:p>
          <a:p>
            <a:pPr marL="457200" indent="-457200">
              <a:buFont typeface="Wingdings" charset="2"/>
              <a:buChar char="q"/>
            </a:pPr>
            <a:endParaRPr lang="en-US" sz="3200" dirty="0"/>
          </a:p>
          <a:p>
            <a:pPr marL="457200" indent="-457200">
              <a:buFont typeface="Wingdings" charset="2"/>
              <a:buChar char="q"/>
            </a:pPr>
            <a:r>
              <a:rPr lang="en-US" sz="3200" dirty="0" smtClean="0"/>
              <a:t>Concept for JLPIC ?</a:t>
            </a:r>
          </a:p>
          <a:p>
            <a:pPr marL="457200" indent="-457200">
              <a:buFont typeface="Wingdings" charset="2"/>
              <a:buChar char="q"/>
            </a:pPr>
            <a:endParaRPr lang="en-US" sz="3200" dirty="0"/>
          </a:p>
          <a:p>
            <a:pPr marL="457200" indent="-457200">
              <a:buFont typeface="Wingdings" charset="2"/>
              <a:buChar char="q"/>
            </a:pPr>
            <a:r>
              <a:rPr lang="en-US" sz="3200" dirty="0" smtClean="0"/>
              <a:t>Test Idea for UITF ?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2997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LDRD </a:t>
            </a:r>
            <a:r>
              <a:rPr lang="en-US" dirty="0" smtClean="0"/>
              <a:t>Brainstorming Session</a:t>
            </a:r>
          </a:p>
          <a:p>
            <a:pPr algn="ctr"/>
            <a:r>
              <a:rPr lang="en-US" dirty="0" smtClean="0"/>
              <a:t>Joe Grames</a:t>
            </a:r>
          </a:p>
          <a:p>
            <a:pPr algn="ctr"/>
            <a:r>
              <a:rPr lang="en-US" dirty="0" smtClean="0"/>
              <a:t>April 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4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1931" y="172877"/>
            <a:ext cx="889655" cy="1431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</a:p>
          <a:p>
            <a:pPr algn="ctr"/>
            <a:r>
              <a:rPr lang="en-US" dirty="0" smtClean="0"/>
              <a:t>1 mm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31718" y="65933"/>
            <a:ext cx="2199424" cy="165859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N</a:t>
            </a:r>
            <a:r>
              <a:rPr lang="en-US" dirty="0" smtClean="0"/>
              <a:t> = 10M</a:t>
            </a:r>
          </a:p>
          <a:p>
            <a:r>
              <a:rPr lang="en-US" dirty="0" smtClean="0"/>
              <a:t>E = 7 MeV</a:t>
            </a:r>
          </a:p>
          <a:p>
            <a:r>
              <a:rPr lang="en-US" dirty="0" smtClean="0"/>
              <a:t>P = 100% long.</a:t>
            </a:r>
          </a:p>
        </p:txBody>
      </p:sp>
      <p:pic>
        <p:nvPicPr>
          <p:cNvPr id="8" name="Picture 7" descr="plot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454"/>
          <a:stretch/>
        </p:blipFill>
        <p:spPr>
          <a:xfrm>
            <a:off x="98671" y="2080559"/>
            <a:ext cx="3456409" cy="2910114"/>
          </a:xfrm>
          <a:prstGeom prst="rect">
            <a:avLst/>
          </a:prstGeom>
        </p:spPr>
      </p:pic>
      <p:pic>
        <p:nvPicPr>
          <p:cNvPr id="9" name="Picture 8" descr="plot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204" y="0"/>
            <a:ext cx="4318000" cy="3949548"/>
          </a:xfrm>
          <a:prstGeom prst="rect">
            <a:avLst/>
          </a:prstGeom>
        </p:spPr>
      </p:pic>
      <p:pic>
        <p:nvPicPr>
          <p:cNvPr id="10" name="Picture 9" descr="plot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890" y="3463677"/>
            <a:ext cx="5068110" cy="339432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16200000">
            <a:off x="3853361" y="3488153"/>
            <a:ext cx="693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(mm)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41163" y="6337792"/>
            <a:ext cx="95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(MeV/c)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16265" y="3427392"/>
            <a:ext cx="1052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 (MeV)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43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367279" y="4662843"/>
            <a:ext cx="1483894" cy="0"/>
          </a:xfrm>
          <a:prstGeom prst="line">
            <a:avLst/>
          </a:prstGeom>
          <a:ln w="69850">
            <a:solidFill>
              <a:srgbClr val="008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434123" y="2872629"/>
            <a:ext cx="13682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Electrons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f = 22.7 MHz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DF=100%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Q</a:t>
            </a:r>
            <a:r>
              <a:rPr lang="en-US" baseline="-25000" dirty="0" err="1" smtClean="0">
                <a:solidFill>
                  <a:srgbClr val="008000"/>
                </a:solidFill>
              </a:rPr>
              <a:t>b</a:t>
            </a:r>
            <a:r>
              <a:rPr lang="en-US" dirty="0" smtClean="0">
                <a:solidFill>
                  <a:srgbClr val="008000"/>
                </a:solidFill>
              </a:rPr>
              <a:t> = 36 </a:t>
            </a:r>
            <a:r>
              <a:rPr lang="en-US" dirty="0" err="1" smtClean="0">
                <a:solidFill>
                  <a:srgbClr val="008000"/>
                </a:solidFill>
              </a:rPr>
              <a:t>pC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10 MeV</a:t>
            </a:r>
            <a:endParaRPr lang="en-US" dirty="0" smtClean="0">
              <a:solidFill>
                <a:srgbClr val="008000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4326793" y="4662844"/>
            <a:ext cx="316705" cy="357764"/>
          </a:xfrm>
          <a:prstGeom prst="donut">
            <a:avLst>
              <a:gd name="adj" fmla="val 178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1173" y="4422211"/>
            <a:ext cx="173789" cy="50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1" idx="3"/>
            <a:endCxn id="9" idx="0"/>
          </p:cNvCxnSpPr>
          <p:nvPr/>
        </p:nvCxnSpPr>
        <p:spPr>
          <a:xfrm flipV="1">
            <a:off x="3024962" y="4662844"/>
            <a:ext cx="1460184" cy="13367"/>
          </a:xfrm>
          <a:prstGeom prst="line">
            <a:avLst/>
          </a:prstGeom>
          <a:ln w="34925">
            <a:solidFill>
              <a:srgbClr val="0000FF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99321" y="5306260"/>
            <a:ext cx="3952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Accumulations  = 20 </a:t>
            </a:r>
            <a:r>
              <a:rPr lang="en-US" dirty="0" err="1" smtClean="0"/>
              <a:t>ms</a:t>
            </a:r>
            <a:r>
              <a:rPr lang="en-US" dirty="0" smtClean="0"/>
              <a:t> / 3.23 us = 6192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851836" y="4664470"/>
            <a:ext cx="696580" cy="4420"/>
          </a:xfrm>
          <a:prstGeom prst="line">
            <a:avLst/>
          </a:prstGeom>
          <a:ln w="76200">
            <a:solidFill>
              <a:srgbClr val="0000FF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54490" y="2873884"/>
            <a:ext cx="23448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Accumulated Positrons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 = 22.7 MHz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DF= 3.23us / 20ms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Q</a:t>
            </a:r>
            <a:r>
              <a:rPr lang="en-US" baseline="-25000" dirty="0" err="1" smtClean="0">
                <a:solidFill>
                  <a:srgbClr val="0000FF"/>
                </a:solidFill>
              </a:rPr>
              <a:t>b</a:t>
            </a:r>
            <a:r>
              <a:rPr lang="en-US" dirty="0" smtClean="0">
                <a:solidFill>
                  <a:srgbClr val="0000FF"/>
                </a:solidFill>
              </a:rPr>
              <a:t> = 2.2 </a:t>
            </a:r>
            <a:r>
              <a:rPr lang="en-US" dirty="0" err="1" smtClean="0">
                <a:solidFill>
                  <a:srgbClr val="0000FF"/>
                </a:solidFill>
              </a:rPr>
              <a:t>pC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5 MeV?</a:t>
            </a:r>
            <a:endParaRPr lang="en-US" dirty="0" smtClean="0">
              <a:solidFill>
                <a:srgbClr val="0000FF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7277570" y="4653035"/>
            <a:ext cx="696580" cy="4420"/>
          </a:xfrm>
          <a:prstGeom prst="line">
            <a:avLst/>
          </a:prstGeom>
          <a:ln w="76200">
            <a:solidFill>
              <a:srgbClr val="0000FF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33919" y="2867794"/>
            <a:ext cx="14927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CW Positrons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 = 22.7 MHz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DF=100%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“</a:t>
            </a:r>
            <a:r>
              <a:rPr lang="en-US" dirty="0" err="1" smtClean="0">
                <a:solidFill>
                  <a:srgbClr val="0000FF"/>
                </a:solidFill>
              </a:rPr>
              <a:t>Q</a:t>
            </a:r>
            <a:r>
              <a:rPr lang="en-US" baseline="-25000" dirty="0" err="1" smtClean="0">
                <a:solidFill>
                  <a:srgbClr val="0000FF"/>
                </a:solidFill>
              </a:rPr>
              <a:t>b</a:t>
            </a:r>
            <a:r>
              <a:rPr lang="en-US" dirty="0" smtClean="0">
                <a:solidFill>
                  <a:srgbClr val="0000FF"/>
                </a:solidFill>
              </a:rPr>
              <a:t>” = 0.28 </a:t>
            </a:r>
            <a:r>
              <a:rPr lang="en-US" dirty="0" err="1" smtClean="0">
                <a:solidFill>
                  <a:srgbClr val="0000FF"/>
                </a:solidFill>
              </a:rPr>
              <a:t>fC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5 MeV?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6981" y="915985"/>
            <a:ext cx="1751348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Step 1:</a:t>
            </a:r>
          </a:p>
          <a:p>
            <a:r>
              <a:rPr lang="en-US" dirty="0" smtClean="0"/>
              <a:t>Produce 817uA polarized e- and accelerator to 10 MeV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41564" y="4225294"/>
            <a:ext cx="725715" cy="9018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187385" y="915985"/>
            <a:ext cx="1767754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Step 2:</a:t>
            </a:r>
          </a:p>
          <a:p>
            <a:r>
              <a:rPr lang="en-US" dirty="0" smtClean="0"/>
              <a:t>Collide 8kW of beam power in 1.2 mm W target (1e+/1250e-)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07539" y="915985"/>
            <a:ext cx="1767754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Step 3:</a:t>
            </a:r>
          </a:p>
          <a:p>
            <a:r>
              <a:rPr lang="en-US" dirty="0" smtClean="0"/>
              <a:t>Collect e+ beam in accumulator (1e+/100,000e-) for 6192 </a:t>
            </a:r>
            <a:r>
              <a:rPr lang="en-US" dirty="0" err="1" smtClean="0"/>
              <a:t>revol</a:t>
            </a:r>
            <a:r>
              <a:rPr lang="en-US" dirty="0" smtClean="0"/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30834" y="915985"/>
            <a:ext cx="2206020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Step 4:</a:t>
            </a:r>
          </a:p>
          <a:p>
            <a:r>
              <a:rPr lang="en-US" dirty="0" smtClean="0"/>
              <a:t>Dump 3.23 us train of 2.2pC e+ bunches (73) every 20 </a:t>
            </a:r>
            <a:r>
              <a:rPr lang="en-US" dirty="0" err="1" smtClean="0"/>
              <a:t>ms</a:t>
            </a:r>
            <a:r>
              <a:rPr lang="en-US" dirty="0" smtClean="0"/>
              <a:t> with frequency 22.7 MHz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0" y="12095"/>
            <a:ext cx="2472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Dare to dream !!!!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710540" y="6034669"/>
            <a:ext cx="7549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 3.23us is lengthy=962m (150m), maybe do this 10x @ 0.323us (R=15m)???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240"/>
            <a:ext cx="2981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But think small first !!!</a:t>
            </a:r>
            <a:endParaRPr lang="en-US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6" t="30910" r="49412" b="11902"/>
          <a:stretch/>
        </p:blipFill>
        <p:spPr bwMode="auto">
          <a:xfrm rot="10800000">
            <a:off x="129969" y="1076475"/>
            <a:ext cx="8911826" cy="537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1222137" y="5140476"/>
            <a:ext cx="1120613" cy="580830"/>
          </a:xfrm>
          <a:prstGeom prst="line">
            <a:avLst/>
          </a:prstGeom>
          <a:ln w="69850">
            <a:solidFill>
              <a:srgbClr val="008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3535" y="2976894"/>
            <a:ext cx="1313180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Electrons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f = 750 MHz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Q</a:t>
            </a:r>
            <a:r>
              <a:rPr lang="en-US" baseline="-25000" dirty="0" err="1" smtClean="0">
                <a:solidFill>
                  <a:srgbClr val="008000"/>
                </a:solidFill>
              </a:rPr>
              <a:t>b</a:t>
            </a:r>
            <a:r>
              <a:rPr lang="en-US" dirty="0" smtClean="0">
                <a:solidFill>
                  <a:srgbClr val="008000"/>
                </a:solidFill>
              </a:rPr>
              <a:t> = 14 </a:t>
            </a:r>
            <a:r>
              <a:rPr lang="en-US" dirty="0" err="1" smtClean="0">
                <a:solidFill>
                  <a:srgbClr val="008000"/>
                </a:solidFill>
              </a:rPr>
              <a:t>f</a:t>
            </a:r>
            <a:r>
              <a:rPr lang="en-US" dirty="0" err="1" smtClean="0">
                <a:solidFill>
                  <a:srgbClr val="008000"/>
                </a:solidFill>
              </a:rPr>
              <a:t>C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&lt;I&gt;=10 </a:t>
            </a:r>
            <a:r>
              <a:rPr lang="en-US" dirty="0" err="1" smtClean="0">
                <a:solidFill>
                  <a:srgbClr val="008000"/>
                </a:solidFill>
              </a:rPr>
              <a:t>uA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10 MeV</a:t>
            </a:r>
            <a:endParaRPr lang="en-US" dirty="0" smtClean="0">
              <a:solidFill>
                <a:srgbClr val="008000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2022414" y="3144760"/>
            <a:ext cx="1811779" cy="1616470"/>
          </a:xfrm>
          <a:prstGeom prst="donut">
            <a:avLst>
              <a:gd name="adj" fmla="val 178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9988205">
            <a:off x="2110111" y="4982798"/>
            <a:ext cx="248888" cy="4389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8" idx="3"/>
          </p:cNvCxnSpPr>
          <p:nvPr/>
        </p:nvCxnSpPr>
        <p:spPr>
          <a:xfrm flipV="1">
            <a:off x="2345570" y="4664470"/>
            <a:ext cx="1004811" cy="481572"/>
          </a:xfrm>
          <a:prstGeom prst="line">
            <a:avLst/>
          </a:prstGeom>
          <a:ln w="34925">
            <a:solidFill>
              <a:srgbClr val="0000FF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679939" y="4114463"/>
            <a:ext cx="696580" cy="334504"/>
          </a:xfrm>
          <a:prstGeom prst="line">
            <a:avLst/>
          </a:prstGeom>
          <a:ln w="76200">
            <a:solidFill>
              <a:srgbClr val="0000FF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89305" y="773240"/>
            <a:ext cx="4006225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Accumulated Positrons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Bunch space = 1.33 ns = 0.4 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10 bunches =&gt; C=4 m (D=1.3m) = 13.3 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Accumulate for 100 </a:t>
            </a:r>
            <a:r>
              <a:rPr lang="en-US" dirty="0" err="1" smtClean="0">
                <a:solidFill>
                  <a:srgbClr val="0000FF"/>
                </a:solidFill>
              </a:rPr>
              <a:t>ms</a:t>
            </a:r>
            <a:r>
              <a:rPr lang="en-US" dirty="0" smtClean="0">
                <a:solidFill>
                  <a:srgbClr val="0000FF"/>
                </a:solidFill>
              </a:rPr>
              <a:t> =&gt; 7.5E6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Qe</a:t>
            </a:r>
            <a:r>
              <a:rPr lang="en-US" dirty="0" smtClean="0">
                <a:solidFill>
                  <a:srgbClr val="0000FF"/>
                </a:solidFill>
              </a:rPr>
              <a:t>+ = 14E-15 / 1E5 * 7.5E6 = 1.0 </a:t>
            </a:r>
            <a:r>
              <a:rPr lang="en-US" dirty="0" err="1" smtClean="0">
                <a:solidFill>
                  <a:srgbClr val="0000FF"/>
                </a:solidFill>
              </a:rPr>
              <a:t>pC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4990" y="4877680"/>
            <a:ext cx="1838965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CW Positrons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 = 750 MHz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DF=100%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Q</a:t>
            </a:r>
            <a:r>
              <a:rPr lang="en-US" baseline="-25000" dirty="0" err="1" smtClean="0">
                <a:solidFill>
                  <a:srgbClr val="0000FF"/>
                </a:solidFill>
              </a:rPr>
              <a:t>b</a:t>
            </a:r>
            <a:r>
              <a:rPr lang="en-US" dirty="0" smtClean="0">
                <a:solidFill>
                  <a:srgbClr val="0000FF"/>
                </a:solidFill>
              </a:rPr>
              <a:t> Tot</a:t>
            </a:r>
            <a:r>
              <a:rPr lang="en-US" dirty="0" smtClean="0">
                <a:solidFill>
                  <a:srgbClr val="0000FF"/>
                </a:solidFill>
              </a:rPr>
              <a:t> = 11E-18 C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5 MeV?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34613" y="3394972"/>
            <a:ext cx="5009387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Diagnostic Line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Sing : 110 </a:t>
            </a:r>
            <a:r>
              <a:rPr lang="en-US" sz="1600" dirty="0" err="1" smtClean="0">
                <a:solidFill>
                  <a:srgbClr val="0000FF"/>
                </a:solidFill>
              </a:rPr>
              <a:t>pA</a:t>
            </a:r>
            <a:r>
              <a:rPr lang="en-US" sz="1600" dirty="0" smtClean="0">
                <a:solidFill>
                  <a:srgbClr val="0000FF"/>
                </a:solidFill>
              </a:rPr>
              <a:t> : 11E-18C @ 750 MHz (DF=100%)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Accu</a:t>
            </a:r>
            <a:r>
              <a:rPr lang="en-US" sz="1600" dirty="0" smtClean="0">
                <a:solidFill>
                  <a:srgbClr val="0000FF"/>
                </a:solidFill>
              </a:rPr>
              <a:t>:  &lt;110 </a:t>
            </a:r>
            <a:r>
              <a:rPr lang="en-US" sz="1600" dirty="0" err="1" smtClean="0">
                <a:solidFill>
                  <a:srgbClr val="0000FF"/>
                </a:solidFill>
              </a:rPr>
              <a:t>pA</a:t>
            </a:r>
            <a:r>
              <a:rPr lang="en-US" sz="1600" dirty="0" smtClean="0">
                <a:solidFill>
                  <a:srgbClr val="0000FF"/>
                </a:solidFill>
              </a:rPr>
              <a:t>&gt; : 1E-12C @ 750 MHz (DF=13.3ns/100ms)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2685143" y="5111154"/>
            <a:ext cx="795657" cy="343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222137" y="4454222"/>
            <a:ext cx="514741" cy="828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679939" y="4287900"/>
            <a:ext cx="656659" cy="284100"/>
          </a:xfrm>
          <a:prstGeom prst="line">
            <a:avLst/>
          </a:prstGeom>
          <a:ln w="34925">
            <a:solidFill>
              <a:srgbClr val="0000FF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176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352</Words>
  <Application>Microsoft Macintosh PowerPoint</Application>
  <PresentationFormat>On-screen Show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10</cp:revision>
  <dcterms:created xsi:type="dcterms:W3CDTF">2016-04-08T14:49:54Z</dcterms:created>
  <dcterms:modified xsi:type="dcterms:W3CDTF">2016-04-08T16:41:20Z</dcterms:modified>
</cp:coreProperties>
</file>