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66" r:id="rId3"/>
    <p:sldId id="270" r:id="rId4"/>
    <p:sldId id="269" r:id="rId5"/>
    <p:sldId id="291" r:id="rId6"/>
    <p:sldId id="290" r:id="rId7"/>
    <p:sldId id="260" r:id="rId8"/>
    <p:sldId id="276" r:id="rId9"/>
    <p:sldId id="278" r:id="rId10"/>
    <p:sldId id="281" r:id="rId11"/>
    <p:sldId id="274" r:id="rId12"/>
    <p:sldId id="283" r:id="rId13"/>
    <p:sldId id="275" r:id="rId14"/>
    <p:sldId id="288" r:id="rId15"/>
    <p:sldId id="292" r:id="rId16"/>
    <p:sldId id="282" r:id="rId17"/>
    <p:sldId id="284" r:id="rId18"/>
    <p:sldId id="268" r:id="rId19"/>
    <p:sldId id="296" r:id="rId20"/>
    <p:sldId id="294" r:id="rId21"/>
    <p:sldId id="293" r:id="rId22"/>
    <p:sldId id="297" r:id="rId23"/>
    <p:sldId id="298" r:id="rId24"/>
    <p:sldId id="300" r:id="rId25"/>
    <p:sldId id="271" r:id="rId26"/>
    <p:sldId id="286" r:id="rId27"/>
    <p:sldId id="287" r:id="rId28"/>
    <p:sldId id="295" r:id="rId29"/>
    <p:sldId id="299" r:id="rId30"/>
    <p:sldId id="267" r:id="rId31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5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0424"/>
    <p:restoredTop sz="94674"/>
  </p:normalViewPr>
  <p:slideViewPr>
    <p:cSldViewPr snapToGrid="0" snapToObjects="1">
      <p:cViewPr>
        <p:scale>
          <a:sx n="100" d="100"/>
          <a:sy n="100" d="100"/>
        </p:scale>
        <p:origin x="1968" y="2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grames\Downloads\Copy%20of%2005.07.2017_Pv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source\Desktop\Zhang\09_2017\Manual%20QE%20sca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"/>
          <c:y val="0.12736603247299"/>
          <c:w val="0.860144096346129"/>
          <c:h val="0.65068579579658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7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504.0</c:v>
                </c:pt>
                <c:pt idx="6">
                  <c:v>755.0</c:v>
                </c:pt>
                <c:pt idx="7">
                  <c:v>1011.0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85.67039735541005</c:v>
                </c:pt>
                <c:pt idx="1">
                  <c:v>84.52178593088527</c:v>
                </c:pt>
                <c:pt idx="2">
                  <c:v>84.38963896518228</c:v>
                </c:pt>
                <c:pt idx="3">
                  <c:v>85.34788605875305</c:v>
                </c:pt>
                <c:pt idx="4">
                  <c:v>84.953576971349</c:v>
                </c:pt>
                <c:pt idx="5">
                  <c:v>86.1160034749394</c:v>
                </c:pt>
                <c:pt idx="6">
                  <c:v>84.77144574201351</c:v>
                </c:pt>
                <c:pt idx="7">
                  <c:v>85.9647155673682</c:v>
                </c:pt>
                <c:pt idx="8">
                  <c:v>87.14859300185803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74444304"/>
        <c:axId val="-786006512"/>
      </c:scatterChart>
      <c:valAx>
        <c:axId val="-786006512"/>
        <c:scaling>
          <c:orientation val="minMax"/>
          <c:max val="90.0"/>
          <c:min val="80.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0.0340845130534504"/>
              <c:y val="0.220526766443003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874444304"/>
        <c:crossesAt val="0.0"/>
        <c:crossBetween val="midCat"/>
        <c:majorUnit val="1.0"/>
        <c:minorUnit val="1.0"/>
      </c:valAx>
      <c:valAx>
        <c:axId val="-874444304"/>
        <c:scaling>
          <c:logBase val="10.0"/>
          <c:orientation val="minMax"/>
          <c:max val="2000.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en-US" sz="1800" b="0" dirty="0" smtClean="0">
                    <a:latin typeface="Arial" panose="020B0604020202020204" pitchFamily="34" charset="0"/>
                    <a:ea typeface="Symbol" charset="2"/>
                    <a:cs typeface="Arial" panose="020B0604020202020204" pitchFamily="34" charset="0"/>
                  </a:rPr>
                  <a:t>m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786006512"/>
        <c:crossesAt val="0.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DBR QE 9/29/17</c:v>
          </c:tx>
          <c:xVal>
            <c:numRef>
              <c:f>Sheet1!$B$8:$B$28</c:f>
              <c:numCache>
                <c:formatCode>General</c:formatCode>
                <c:ptCount val="21"/>
                <c:pt idx="0">
                  <c:v>700.0</c:v>
                </c:pt>
                <c:pt idx="1">
                  <c:v>705.0</c:v>
                </c:pt>
                <c:pt idx="2">
                  <c:v>710.0</c:v>
                </c:pt>
                <c:pt idx="3">
                  <c:v>715.0</c:v>
                </c:pt>
                <c:pt idx="4">
                  <c:v>720.0</c:v>
                </c:pt>
                <c:pt idx="5">
                  <c:v>725.0</c:v>
                </c:pt>
                <c:pt idx="6">
                  <c:v>730.0</c:v>
                </c:pt>
                <c:pt idx="7">
                  <c:v>735.0</c:v>
                </c:pt>
                <c:pt idx="8">
                  <c:v>740.0</c:v>
                </c:pt>
                <c:pt idx="9">
                  <c:v>745.0</c:v>
                </c:pt>
                <c:pt idx="10">
                  <c:v>750.0</c:v>
                </c:pt>
                <c:pt idx="11">
                  <c:v>755.0</c:v>
                </c:pt>
                <c:pt idx="12">
                  <c:v>760.0</c:v>
                </c:pt>
                <c:pt idx="13">
                  <c:v>765.0</c:v>
                </c:pt>
                <c:pt idx="14">
                  <c:v>770.0</c:v>
                </c:pt>
                <c:pt idx="15">
                  <c:v>775.0</c:v>
                </c:pt>
                <c:pt idx="16">
                  <c:v>780.0</c:v>
                </c:pt>
                <c:pt idx="17">
                  <c:v>785.0</c:v>
                </c:pt>
                <c:pt idx="18">
                  <c:v>790.0</c:v>
                </c:pt>
                <c:pt idx="19">
                  <c:v>795.0</c:v>
                </c:pt>
                <c:pt idx="20">
                  <c:v>800.0</c:v>
                </c:pt>
              </c:numCache>
            </c:numRef>
          </c:xVal>
          <c:yVal>
            <c:numRef>
              <c:f>Sheet1!$I$8:$I$28</c:f>
              <c:numCache>
                <c:formatCode>General</c:formatCode>
                <c:ptCount val="21"/>
                <c:pt idx="0">
                  <c:v>0.978496206755917</c:v>
                </c:pt>
                <c:pt idx="1">
                  <c:v>0.968002932959128</c:v>
                </c:pt>
                <c:pt idx="2">
                  <c:v>0.917087761190573</c:v>
                </c:pt>
                <c:pt idx="3">
                  <c:v>0.921601455772705</c:v>
                </c:pt>
                <c:pt idx="4">
                  <c:v>0.914785867600369</c:v>
                </c:pt>
                <c:pt idx="5">
                  <c:v>0.856276315283654</c:v>
                </c:pt>
                <c:pt idx="6">
                  <c:v>0.783451214008042</c:v>
                </c:pt>
                <c:pt idx="7">
                  <c:v>0.644041965471364</c:v>
                </c:pt>
                <c:pt idx="8">
                  <c:v>0.528954232178676</c:v>
                </c:pt>
                <c:pt idx="9">
                  <c:v>0.438226446977362</c:v>
                </c:pt>
                <c:pt idx="10">
                  <c:v>0.443824420488973</c:v>
                </c:pt>
                <c:pt idx="11">
                  <c:v>0.545944855166847</c:v>
                </c:pt>
                <c:pt idx="12">
                  <c:v>0.737946713362761</c:v>
                </c:pt>
                <c:pt idx="13">
                  <c:v>0.926127365755849</c:v>
                </c:pt>
                <c:pt idx="14">
                  <c:v>0.948249719823324</c:v>
                </c:pt>
                <c:pt idx="15">
                  <c:v>0.724058795637743</c:v>
                </c:pt>
                <c:pt idx="16">
                  <c:v>0.477269642015827</c:v>
                </c:pt>
                <c:pt idx="17">
                  <c:v>0.305958188768139</c:v>
                </c:pt>
                <c:pt idx="18">
                  <c:v>0.220038710320551</c:v>
                </c:pt>
                <c:pt idx="19">
                  <c:v>0.185678041034117</c:v>
                </c:pt>
                <c:pt idx="20">
                  <c:v>0.172775204809888</c:v>
                </c:pt>
              </c:numCache>
            </c:numRef>
          </c:yVal>
          <c:smooth val="1"/>
        </c:ser>
        <c:ser>
          <c:idx val="1"/>
          <c:order val="1"/>
          <c:tx>
            <c:v>DBR QE 10/9/17_1</c:v>
          </c:tx>
          <c:xVal>
            <c:numRef>
              <c:f>Sheet1!$B$43:$B$63</c:f>
              <c:numCache>
                <c:formatCode>General</c:formatCode>
                <c:ptCount val="21"/>
                <c:pt idx="0">
                  <c:v>700.0</c:v>
                </c:pt>
                <c:pt idx="1">
                  <c:v>705.0</c:v>
                </c:pt>
                <c:pt idx="2">
                  <c:v>710.0</c:v>
                </c:pt>
                <c:pt idx="3">
                  <c:v>715.0</c:v>
                </c:pt>
                <c:pt idx="4">
                  <c:v>720.0</c:v>
                </c:pt>
                <c:pt idx="5">
                  <c:v>725.0</c:v>
                </c:pt>
                <c:pt idx="6">
                  <c:v>730.0</c:v>
                </c:pt>
                <c:pt idx="7">
                  <c:v>735.0</c:v>
                </c:pt>
                <c:pt idx="8">
                  <c:v>740.0</c:v>
                </c:pt>
                <c:pt idx="9">
                  <c:v>745.0</c:v>
                </c:pt>
                <c:pt idx="10">
                  <c:v>750.0</c:v>
                </c:pt>
                <c:pt idx="11">
                  <c:v>755.0</c:v>
                </c:pt>
                <c:pt idx="12">
                  <c:v>760.0</c:v>
                </c:pt>
                <c:pt idx="13">
                  <c:v>765.0</c:v>
                </c:pt>
                <c:pt idx="14">
                  <c:v>770.0</c:v>
                </c:pt>
                <c:pt idx="15">
                  <c:v>775.0</c:v>
                </c:pt>
                <c:pt idx="16">
                  <c:v>780.0</c:v>
                </c:pt>
                <c:pt idx="17">
                  <c:v>785.0</c:v>
                </c:pt>
                <c:pt idx="18">
                  <c:v>790.0</c:v>
                </c:pt>
                <c:pt idx="19">
                  <c:v>795.0</c:v>
                </c:pt>
                <c:pt idx="20">
                  <c:v>800.0</c:v>
                </c:pt>
              </c:numCache>
            </c:numRef>
          </c:xVal>
          <c:yVal>
            <c:numRef>
              <c:f>Sheet1!$I$43:$I$63</c:f>
              <c:numCache>
                <c:formatCode>General</c:formatCode>
                <c:ptCount val="21"/>
                <c:pt idx="0">
                  <c:v>1.751785123185322</c:v>
                </c:pt>
                <c:pt idx="1">
                  <c:v>1.725650482134082</c:v>
                </c:pt>
                <c:pt idx="2">
                  <c:v>1.719090070554899</c:v>
                </c:pt>
                <c:pt idx="3">
                  <c:v>1.771510589067894</c:v>
                </c:pt>
                <c:pt idx="4">
                  <c:v>1.70306882248422</c:v>
                </c:pt>
                <c:pt idx="5">
                  <c:v>1.582436364043546</c:v>
                </c:pt>
                <c:pt idx="6">
                  <c:v>1.337668160906227</c:v>
                </c:pt>
                <c:pt idx="7">
                  <c:v>1.058776420420805</c:v>
                </c:pt>
                <c:pt idx="8">
                  <c:v>0.890074679405019</c:v>
                </c:pt>
                <c:pt idx="9">
                  <c:v>0.841575676082325</c:v>
                </c:pt>
                <c:pt idx="10">
                  <c:v>1.007059487637298</c:v>
                </c:pt>
                <c:pt idx="11">
                  <c:v>1.342683322738166</c:v>
                </c:pt>
                <c:pt idx="12">
                  <c:v>1.706281210527718</c:v>
                </c:pt>
                <c:pt idx="13">
                  <c:v>1.768805690951034</c:v>
                </c:pt>
                <c:pt idx="14">
                  <c:v>1.437027968047813</c:v>
                </c:pt>
                <c:pt idx="15">
                  <c:v>0.956822213848274</c:v>
                </c:pt>
                <c:pt idx="16">
                  <c:v>0.608647040170876</c:v>
                </c:pt>
                <c:pt idx="17">
                  <c:v>0.437002664220054</c:v>
                </c:pt>
                <c:pt idx="18">
                  <c:v>0.350359602002496</c:v>
                </c:pt>
                <c:pt idx="19">
                  <c:v>0.315959545565605</c:v>
                </c:pt>
                <c:pt idx="20">
                  <c:v>0.292717521034121</c:v>
                </c:pt>
              </c:numCache>
            </c:numRef>
          </c:yVal>
          <c:smooth val="1"/>
        </c:ser>
        <c:ser>
          <c:idx val="2"/>
          <c:order val="2"/>
          <c:tx>
            <c:v>DBR QE 10/9/17_2</c:v>
          </c:tx>
          <c:xVal>
            <c:numRef>
              <c:f>Sheet1!$B$72:$B$92</c:f>
              <c:numCache>
                <c:formatCode>General</c:formatCode>
                <c:ptCount val="21"/>
                <c:pt idx="0">
                  <c:v>700.0</c:v>
                </c:pt>
                <c:pt idx="1">
                  <c:v>705.0</c:v>
                </c:pt>
                <c:pt idx="2">
                  <c:v>710.0</c:v>
                </c:pt>
                <c:pt idx="3">
                  <c:v>715.0</c:v>
                </c:pt>
                <c:pt idx="4">
                  <c:v>720.0</c:v>
                </c:pt>
                <c:pt idx="5">
                  <c:v>725.0</c:v>
                </c:pt>
                <c:pt idx="6">
                  <c:v>730.0</c:v>
                </c:pt>
                <c:pt idx="7">
                  <c:v>735.0</c:v>
                </c:pt>
                <c:pt idx="8">
                  <c:v>740.0</c:v>
                </c:pt>
                <c:pt idx="9">
                  <c:v>745.0</c:v>
                </c:pt>
                <c:pt idx="10">
                  <c:v>750.0</c:v>
                </c:pt>
                <c:pt idx="11">
                  <c:v>755.0</c:v>
                </c:pt>
                <c:pt idx="12">
                  <c:v>760.0</c:v>
                </c:pt>
                <c:pt idx="13">
                  <c:v>765.0</c:v>
                </c:pt>
                <c:pt idx="14">
                  <c:v>770.0</c:v>
                </c:pt>
                <c:pt idx="15">
                  <c:v>775.0</c:v>
                </c:pt>
                <c:pt idx="16">
                  <c:v>780.0</c:v>
                </c:pt>
                <c:pt idx="17">
                  <c:v>785.0</c:v>
                </c:pt>
                <c:pt idx="18">
                  <c:v>790.0</c:v>
                </c:pt>
                <c:pt idx="19">
                  <c:v>795.0</c:v>
                </c:pt>
                <c:pt idx="20">
                  <c:v>800.0</c:v>
                </c:pt>
              </c:numCache>
            </c:numRef>
          </c:xVal>
          <c:yVal>
            <c:numRef>
              <c:f>Sheet1!$I$72:$I$92</c:f>
              <c:numCache>
                <c:formatCode>General</c:formatCode>
                <c:ptCount val="21"/>
                <c:pt idx="0">
                  <c:v>1.744019064053577</c:v>
                </c:pt>
                <c:pt idx="1">
                  <c:v>1.714611949333191</c:v>
                </c:pt>
                <c:pt idx="2">
                  <c:v>1.71200265833376</c:v>
                </c:pt>
                <c:pt idx="3">
                  <c:v>1.755264400253291</c:v>
                </c:pt>
                <c:pt idx="4">
                  <c:v>1.694860583707997</c:v>
                </c:pt>
                <c:pt idx="5">
                  <c:v>1.571376889584976</c:v>
                </c:pt>
                <c:pt idx="6">
                  <c:v>1.332368801953866</c:v>
                </c:pt>
                <c:pt idx="7">
                  <c:v>1.056460116023395</c:v>
                </c:pt>
                <c:pt idx="8">
                  <c:v>0.883109763892909</c:v>
                </c:pt>
                <c:pt idx="9">
                  <c:v>0.822497599065208</c:v>
                </c:pt>
                <c:pt idx="10">
                  <c:v>1.000712439012832</c:v>
                </c:pt>
                <c:pt idx="11">
                  <c:v>1.334302891055774</c:v>
                </c:pt>
                <c:pt idx="12">
                  <c:v>1.688706465612302</c:v>
                </c:pt>
                <c:pt idx="13">
                  <c:v>1.756206769591228</c:v>
                </c:pt>
                <c:pt idx="14">
                  <c:v>1.427217875703687</c:v>
                </c:pt>
                <c:pt idx="15">
                  <c:v>0.949226212384108</c:v>
                </c:pt>
                <c:pt idx="16">
                  <c:v>0.602144715938828</c:v>
                </c:pt>
                <c:pt idx="17">
                  <c:v>0.431690747714334</c:v>
                </c:pt>
                <c:pt idx="18">
                  <c:v>0.346960560074109</c:v>
                </c:pt>
                <c:pt idx="19">
                  <c:v>0.315133551831622</c:v>
                </c:pt>
                <c:pt idx="20">
                  <c:v>0.28725042804635</c:v>
                </c:pt>
              </c:numCache>
            </c:numRef>
          </c:yVal>
          <c:smooth val="1"/>
        </c:ser>
        <c:ser>
          <c:idx val="3"/>
          <c:order val="3"/>
          <c:tx>
            <c:v>DBR QE 10/9/17_3</c:v>
          </c:tx>
          <c:xVal>
            <c:numRef>
              <c:f>Sheet1!$B$101:$B$121</c:f>
              <c:numCache>
                <c:formatCode>General</c:formatCode>
                <c:ptCount val="21"/>
                <c:pt idx="0">
                  <c:v>700.0</c:v>
                </c:pt>
                <c:pt idx="1">
                  <c:v>705.0</c:v>
                </c:pt>
                <c:pt idx="2">
                  <c:v>710.0</c:v>
                </c:pt>
                <c:pt idx="3">
                  <c:v>715.0</c:v>
                </c:pt>
                <c:pt idx="4">
                  <c:v>720.0</c:v>
                </c:pt>
                <c:pt idx="5">
                  <c:v>725.0</c:v>
                </c:pt>
                <c:pt idx="6">
                  <c:v>730.0</c:v>
                </c:pt>
                <c:pt idx="7">
                  <c:v>735.0</c:v>
                </c:pt>
                <c:pt idx="8">
                  <c:v>740.0</c:v>
                </c:pt>
                <c:pt idx="9">
                  <c:v>745.0</c:v>
                </c:pt>
                <c:pt idx="10">
                  <c:v>750.0</c:v>
                </c:pt>
                <c:pt idx="11">
                  <c:v>755.0</c:v>
                </c:pt>
                <c:pt idx="12">
                  <c:v>760.0</c:v>
                </c:pt>
                <c:pt idx="13">
                  <c:v>765.0</c:v>
                </c:pt>
                <c:pt idx="14">
                  <c:v>770.0</c:v>
                </c:pt>
                <c:pt idx="15">
                  <c:v>775.0</c:v>
                </c:pt>
                <c:pt idx="16">
                  <c:v>780.0</c:v>
                </c:pt>
                <c:pt idx="17">
                  <c:v>785.0</c:v>
                </c:pt>
                <c:pt idx="18">
                  <c:v>790.0</c:v>
                </c:pt>
                <c:pt idx="19">
                  <c:v>795.0</c:v>
                </c:pt>
                <c:pt idx="20">
                  <c:v>800.0</c:v>
                </c:pt>
              </c:numCache>
            </c:numRef>
          </c:xVal>
          <c:yVal>
            <c:numRef>
              <c:f>Sheet1!$I$101:$I$121</c:f>
              <c:numCache>
                <c:formatCode>General</c:formatCode>
                <c:ptCount val="21"/>
                <c:pt idx="0">
                  <c:v>1.740990979369542</c:v>
                </c:pt>
                <c:pt idx="1">
                  <c:v>1.715748078264504</c:v>
                </c:pt>
                <c:pt idx="2">
                  <c:v>1.71177107003942</c:v>
                </c:pt>
                <c:pt idx="3">
                  <c:v>1.765099765044225</c:v>
                </c:pt>
                <c:pt idx="4">
                  <c:v>1.695711384746757</c:v>
                </c:pt>
                <c:pt idx="5">
                  <c:v>1.57728592643586</c:v>
                </c:pt>
                <c:pt idx="6">
                  <c:v>1.328796794069089</c:v>
                </c:pt>
                <c:pt idx="7">
                  <c:v>1.061318185937397</c:v>
                </c:pt>
                <c:pt idx="8">
                  <c:v>0.883736358721126</c:v>
                </c:pt>
                <c:pt idx="9">
                  <c:v>0.839621344605666</c:v>
                </c:pt>
                <c:pt idx="10">
                  <c:v>1.003439502235154</c:v>
                </c:pt>
                <c:pt idx="11">
                  <c:v>1.331645512689682</c:v>
                </c:pt>
                <c:pt idx="12">
                  <c:v>1.680056298852216</c:v>
                </c:pt>
                <c:pt idx="13">
                  <c:v>1.753563765694684</c:v>
                </c:pt>
                <c:pt idx="14">
                  <c:v>1.419704362895654</c:v>
                </c:pt>
                <c:pt idx="15">
                  <c:v>0.948290614343731</c:v>
                </c:pt>
                <c:pt idx="16">
                  <c:v>0.603871885787254</c:v>
                </c:pt>
                <c:pt idx="17">
                  <c:v>0.43345122550756</c:v>
                </c:pt>
                <c:pt idx="18">
                  <c:v>0.348114071886993</c:v>
                </c:pt>
                <c:pt idx="19">
                  <c:v>0.314039416957169</c:v>
                </c:pt>
                <c:pt idx="20">
                  <c:v>0.285295485805504</c:v>
                </c:pt>
              </c:numCache>
            </c:numRef>
          </c:yVal>
          <c:smooth val="1"/>
        </c:ser>
        <c:ser>
          <c:idx val="4"/>
          <c:order val="4"/>
          <c:tx>
            <c:v>DBR QE 10/9/17_4</c:v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circle"/>
            <c:size val="7"/>
            <c:spPr>
              <a:noFill/>
              <a:ln w="15875">
                <a:solidFill>
                  <a:schemeClr val="tx1"/>
                </a:solidFill>
              </a:ln>
            </c:spPr>
          </c:marker>
          <c:xVal>
            <c:numRef>
              <c:f>Sheet1!$B$128:$B$148</c:f>
              <c:numCache>
                <c:formatCode>General</c:formatCode>
                <c:ptCount val="21"/>
                <c:pt idx="0">
                  <c:v>700.0</c:v>
                </c:pt>
                <c:pt idx="1">
                  <c:v>705.0</c:v>
                </c:pt>
                <c:pt idx="2">
                  <c:v>710.0</c:v>
                </c:pt>
                <c:pt idx="3">
                  <c:v>715.0</c:v>
                </c:pt>
                <c:pt idx="4">
                  <c:v>720.0</c:v>
                </c:pt>
                <c:pt idx="5">
                  <c:v>725.0</c:v>
                </c:pt>
                <c:pt idx="6">
                  <c:v>730.0</c:v>
                </c:pt>
                <c:pt idx="7">
                  <c:v>735.0</c:v>
                </c:pt>
                <c:pt idx="8">
                  <c:v>740.0</c:v>
                </c:pt>
                <c:pt idx="9">
                  <c:v>745.0</c:v>
                </c:pt>
                <c:pt idx="10">
                  <c:v>750.0</c:v>
                </c:pt>
                <c:pt idx="11">
                  <c:v>755.0</c:v>
                </c:pt>
                <c:pt idx="12">
                  <c:v>760.0</c:v>
                </c:pt>
                <c:pt idx="13">
                  <c:v>765.0</c:v>
                </c:pt>
                <c:pt idx="14">
                  <c:v>770.0</c:v>
                </c:pt>
                <c:pt idx="15">
                  <c:v>775.0</c:v>
                </c:pt>
                <c:pt idx="16">
                  <c:v>780.0</c:v>
                </c:pt>
                <c:pt idx="17">
                  <c:v>785.0</c:v>
                </c:pt>
                <c:pt idx="18">
                  <c:v>790.0</c:v>
                </c:pt>
                <c:pt idx="19">
                  <c:v>795.0</c:v>
                </c:pt>
                <c:pt idx="20">
                  <c:v>800.0</c:v>
                </c:pt>
              </c:numCache>
            </c:numRef>
          </c:xVal>
          <c:yVal>
            <c:numRef>
              <c:f>Sheet1!$I$128:$I$148</c:f>
              <c:numCache>
                <c:formatCode>General</c:formatCode>
                <c:ptCount val="21"/>
                <c:pt idx="0">
                  <c:v>1.790674161379104</c:v>
                </c:pt>
                <c:pt idx="1">
                  <c:v>1.76128922452549</c:v>
                </c:pt>
                <c:pt idx="2">
                  <c:v>1.737698742271951</c:v>
                </c:pt>
                <c:pt idx="3">
                  <c:v>1.755286034477603</c:v>
                </c:pt>
                <c:pt idx="4">
                  <c:v>1.721359954971572</c:v>
                </c:pt>
                <c:pt idx="5">
                  <c:v>1.668001124218318</c:v>
                </c:pt>
                <c:pt idx="6">
                  <c:v>1.517136296659485</c:v>
                </c:pt>
                <c:pt idx="7">
                  <c:v>1.243121203125605</c:v>
                </c:pt>
                <c:pt idx="8">
                  <c:v>1.020005991827561</c:v>
                </c:pt>
                <c:pt idx="9">
                  <c:v>0.83683719242614</c:v>
                </c:pt>
                <c:pt idx="10">
                  <c:v>0.843747926194489</c:v>
                </c:pt>
                <c:pt idx="11">
                  <c:v>1.028119205866153</c:v>
                </c:pt>
                <c:pt idx="12">
                  <c:v>1.386617136401405</c:v>
                </c:pt>
                <c:pt idx="13">
                  <c:v>1.738995565680051</c:v>
                </c:pt>
                <c:pt idx="14">
                  <c:v>1.720966466858301</c:v>
                </c:pt>
                <c:pt idx="15">
                  <c:v>1.303515030353354</c:v>
                </c:pt>
                <c:pt idx="16">
                  <c:v>0.843786728954193</c:v>
                </c:pt>
                <c:pt idx="17">
                  <c:v>0.540692135225459</c:v>
                </c:pt>
                <c:pt idx="18">
                  <c:v>0.378738498208137</c:v>
                </c:pt>
                <c:pt idx="19">
                  <c:v>0.316186952514248</c:v>
                </c:pt>
                <c:pt idx="20">
                  <c:v>0.28497651618319</c:v>
                </c:pt>
              </c:numCache>
            </c:numRef>
          </c:yVal>
          <c:smooth val="1"/>
        </c:ser>
        <c:ser>
          <c:idx val="5"/>
          <c:order val="5"/>
          <c:tx>
            <c:v>DBR QE 10/9/17_5</c:v>
          </c:tx>
          <c:spPr>
            <a:ln>
              <a:prstDash val="dash"/>
            </a:ln>
          </c:spPr>
          <c:marker>
            <c:spPr>
              <a:noFill/>
              <a:ln w="19050"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Sheet1!$B$155:$B$175</c:f>
              <c:numCache>
                <c:formatCode>General</c:formatCode>
                <c:ptCount val="21"/>
                <c:pt idx="0">
                  <c:v>700.0</c:v>
                </c:pt>
                <c:pt idx="1">
                  <c:v>705.0</c:v>
                </c:pt>
                <c:pt idx="2">
                  <c:v>710.0</c:v>
                </c:pt>
                <c:pt idx="3">
                  <c:v>715.0</c:v>
                </c:pt>
                <c:pt idx="4">
                  <c:v>720.0</c:v>
                </c:pt>
                <c:pt idx="5">
                  <c:v>725.0</c:v>
                </c:pt>
                <c:pt idx="6">
                  <c:v>730.0</c:v>
                </c:pt>
                <c:pt idx="7">
                  <c:v>735.0</c:v>
                </c:pt>
                <c:pt idx="8">
                  <c:v>740.0</c:v>
                </c:pt>
                <c:pt idx="9">
                  <c:v>745.0</c:v>
                </c:pt>
                <c:pt idx="10">
                  <c:v>750.0</c:v>
                </c:pt>
                <c:pt idx="11">
                  <c:v>755.0</c:v>
                </c:pt>
                <c:pt idx="12">
                  <c:v>760.0</c:v>
                </c:pt>
                <c:pt idx="13">
                  <c:v>765.0</c:v>
                </c:pt>
                <c:pt idx="14">
                  <c:v>770.0</c:v>
                </c:pt>
                <c:pt idx="15">
                  <c:v>775.0</c:v>
                </c:pt>
                <c:pt idx="16">
                  <c:v>780.0</c:v>
                </c:pt>
                <c:pt idx="17">
                  <c:v>785.0</c:v>
                </c:pt>
                <c:pt idx="18">
                  <c:v>790.0</c:v>
                </c:pt>
                <c:pt idx="19">
                  <c:v>795.0</c:v>
                </c:pt>
                <c:pt idx="20">
                  <c:v>800.0</c:v>
                </c:pt>
              </c:numCache>
            </c:numRef>
          </c:xVal>
          <c:yVal>
            <c:numRef>
              <c:f>Sheet1!$I$155:$I$175</c:f>
              <c:numCache>
                <c:formatCode>General</c:formatCode>
                <c:ptCount val="21"/>
                <c:pt idx="0">
                  <c:v>1.613131697984807</c:v>
                </c:pt>
                <c:pt idx="1">
                  <c:v>1.586523254046147</c:v>
                </c:pt>
                <c:pt idx="2">
                  <c:v>1.55262814631835</c:v>
                </c:pt>
                <c:pt idx="3">
                  <c:v>1.542818513009564</c:v>
                </c:pt>
                <c:pt idx="4">
                  <c:v>1.49119865386302</c:v>
                </c:pt>
                <c:pt idx="5">
                  <c:v>1.458512185832816</c:v>
                </c:pt>
                <c:pt idx="6">
                  <c:v>1.361276816056655</c:v>
                </c:pt>
                <c:pt idx="7">
                  <c:v>1.161765432115047</c:v>
                </c:pt>
                <c:pt idx="8">
                  <c:v>0.941957222103882</c:v>
                </c:pt>
                <c:pt idx="9">
                  <c:v>0.745719515711859</c:v>
                </c:pt>
                <c:pt idx="10">
                  <c:v>0.662207232162631</c:v>
                </c:pt>
                <c:pt idx="11">
                  <c:v>0.722433284454964</c:v>
                </c:pt>
                <c:pt idx="12">
                  <c:v>0.956108350158812</c:v>
                </c:pt>
                <c:pt idx="13">
                  <c:v>1.300760791967153</c:v>
                </c:pt>
                <c:pt idx="14">
                  <c:v>1.471976350348752</c:v>
                </c:pt>
                <c:pt idx="15">
                  <c:v>1.207875836278433</c:v>
                </c:pt>
                <c:pt idx="16">
                  <c:v>0.76971637070036</c:v>
                </c:pt>
                <c:pt idx="17">
                  <c:v>0.466990162340443</c:v>
                </c:pt>
                <c:pt idx="18">
                  <c:v>0.30974653582936</c:v>
                </c:pt>
                <c:pt idx="19">
                  <c:v>0.251786759590001</c:v>
                </c:pt>
                <c:pt idx="20">
                  <c:v>0.220804286296407</c:v>
                </c:pt>
              </c:numCache>
            </c:numRef>
          </c:yVal>
          <c:smooth val="1"/>
        </c:ser>
        <c:ser>
          <c:idx val="6"/>
          <c:order val="6"/>
          <c:tx>
            <c:v>DBR QE 10/9/17_6</c:v>
          </c:tx>
          <c:spPr>
            <a:ln>
              <a:solidFill>
                <a:srgbClr val="FF0000"/>
              </a:solidFill>
              <a:prstDash val="dash"/>
            </a:ln>
          </c:spPr>
          <c:marker>
            <c:symbol val="circle"/>
            <c:size val="8"/>
            <c:spPr>
              <a:noFill/>
              <a:ln w="15875">
                <a:solidFill>
                  <a:srgbClr val="FF0000"/>
                </a:solidFill>
              </a:ln>
            </c:spPr>
          </c:marker>
          <c:xVal>
            <c:numRef>
              <c:f>Sheet1!$B$181:$B$201</c:f>
              <c:numCache>
                <c:formatCode>General</c:formatCode>
                <c:ptCount val="21"/>
                <c:pt idx="0">
                  <c:v>700.0</c:v>
                </c:pt>
                <c:pt idx="1">
                  <c:v>705.0</c:v>
                </c:pt>
                <c:pt idx="2">
                  <c:v>710.0</c:v>
                </c:pt>
                <c:pt idx="3">
                  <c:v>715.0</c:v>
                </c:pt>
                <c:pt idx="4">
                  <c:v>720.0</c:v>
                </c:pt>
                <c:pt idx="5">
                  <c:v>725.0</c:v>
                </c:pt>
                <c:pt idx="6">
                  <c:v>730.0</c:v>
                </c:pt>
                <c:pt idx="7">
                  <c:v>735.0</c:v>
                </c:pt>
                <c:pt idx="8">
                  <c:v>740.0</c:v>
                </c:pt>
                <c:pt idx="9">
                  <c:v>745.0</c:v>
                </c:pt>
                <c:pt idx="10">
                  <c:v>750.0</c:v>
                </c:pt>
                <c:pt idx="11">
                  <c:v>755.0</c:v>
                </c:pt>
                <c:pt idx="12">
                  <c:v>760.0</c:v>
                </c:pt>
                <c:pt idx="13">
                  <c:v>765.0</c:v>
                </c:pt>
                <c:pt idx="14">
                  <c:v>770.0</c:v>
                </c:pt>
                <c:pt idx="15">
                  <c:v>775.0</c:v>
                </c:pt>
                <c:pt idx="16">
                  <c:v>780.0</c:v>
                </c:pt>
                <c:pt idx="17">
                  <c:v>785.0</c:v>
                </c:pt>
                <c:pt idx="18">
                  <c:v>790.0</c:v>
                </c:pt>
                <c:pt idx="19">
                  <c:v>795.0</c:v>
                </c:pt>
                <c:pt idx="20">
                  <c:v>800.0</c:v>
                </c:pt>
              </c:numCache>
            </c:numRef>
          </c:xVal>
          <c:yVal>
            <c:numRef>
              <c:f>Sheet1!$I$181:$I$201</c:f>
              <c:numCache>
                <c:formatCode>General</c:formatCode>
                <c:ptCount val="21"/>
                <c:pt idx="0">
                  <c:v>1.663121592378178</c:v>
                </c:pt>
                <c:pt idx="1">
                  <c:v>1.64310068553474</c:v>
                </c:pt>
                <c:pt idx="2">
                  <c:v>1.64785223066527</c:v>
                </c:pt>
                <c:pt idx="3">
                  <c:v>1.701995052489537</c:v>
                </c:pt>
                <c:pt idx="4">
                  <c:v>1.588426956421002</c:v>
                </c:pt>
                <c:pt idx="5">
                  <c:v>1.406594477399237</c:v>
                </c:pt>
                <c:pt idx="6">
                  <c:v>1.138834432654203</c:v>
                </c:pt>
                <c:pt idx="7">
                  <c:v>0.903805999541014</c:v>
                </c:pt>
                <c:pt idx="8">
                  <c:v>0.801507854826968</c:v>
                </c:pt>
                <c:pt idx="9">
                  <c:v>0.849971821729059</c:v>
                </c:pt>
                <c:pt idx="10">
                  <c:v>1.114213628833512</c:v>
                </c:pt>
                <c:pt idx="11">
                  <c:v>1.442816002124944</c:v>
                </c:pt>
                <c:pt idx="12">
                  <c:v>1.68242751949078</c:v>
                </c:pt>
                <c:pt idx="13">
                  <c:v>1.533828448141906</c:v>
                </c:pt>
                <c:pt idx="14">
                  <c:v>1.128601631478458</c:v>
                </c:pt>
                <c:pt idx="15">
                  <c:v>0.723990483793204</c:v>
                </c:pt>
                <c:pt idx="16">
                  <c:v>0.485023230442919</c:v>
                </c:pt>
                <c:pt idx="17">
                  <c:v>0.377296843469125</c:v>
                </c:pt>
                <c:pt idx="18">
                  <c:v>0.326481439082965</c:v>
                </c:pt>
                <c:pt idx="19">
                  <c:v>0.305765284825663</c:v>
                </c:pt>
                <c:pt idx="20">
                  <c:v>0.278270819655545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78881136"/>
        <c:axId val="-856213872"/>
      </c:scatterChart>
      <c:valAx>
        <c:axId val="-778881136"/>
        <c:scaling>
          <c:orientation val="minMax"/>
          <c:max val="800.0"/>
          <c:min val="700.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400" baseline="0"/>
                </a:pPr>
                <a:r>
                  <a:rPr lang="en-US" sz="1400" baseline="0"/>
                  <a:t>Wavelength (nm)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856213872"/>
        <c:crosses val="autoZero"/>
        <c:crossBetween val="midCat"/>
      </c:valAx>
      <c:valAx>
        <c:axId val="-856213872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400" baseline="0"/>
                </a:pPr>
                <a:r>
                  <a:rPr lang="en-US" sz="1400" baseline="0"/>
                  <a:t>QE (%)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778881136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400" baseline="0"/>
            </a:pPr>
            <a:endParaRPr lang="en-US"/>
          </a:p>
        </c:txPr>
      </c:legendEntry>
      <c:layout>
        <c:manualLayout>
          <c:xMode val="edge"/>
          <c:yMode val="edge"/>
          <c:x val="0.111290936619083"/>
          <c:y val="0.58269497337127"/>
          <c:w val="0.26981503172441"/>
          <c:h val="0.279669718816728"/>
        </c:manualLayout>
      </c:layout>
      <c:overlay val="1"/>
      <c:spPr>
        <a:solidFill>
          <a:schemeClr val="accent1">
            <a:lumMod val="20000"/>
            <a:lumOff val="80000"/>
          </a:schemeClr>
        </a:solidFill>
      </c:spPr>
      <c:txPr>
        <a:bodyPr/>
        <a:lstStyle/>
        <a:p>
          <a:pPr>
            <a:defRPr sz="14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642AF-9C66-3B48-A17B-8791DA64B38C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46BFB-B432-A548-87AB-2A26F608A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726A6-3ADA-41F0-8DD0-23A7D18CE2B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62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42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71500" y="1285001"/>
            <a:ext cx="8001000" cy="17121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36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3600" dirty="0" smtClean="0">
                <a:latin typeface="Century Gothic" panose="020B0502020202020204" pitchFamily="34" charset="0"/>
              </a:rPr>
              <a:t> beam studies using high polarization photocathodes at the CEBAF </a:t>
            </a:r>
            <a:r>
              <a:rPr lang="en-US" sz="3600" dirty="0" err="1" smtClean="0">
                <a:latin typeface="Century Gothic" panose="020B0502020202020204" pitchFamily="34" charset="0"/>
              </a:rPr>
              <a:t>Photoinjector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7800" y="3585681"/>
            <a:ext cx="8864600" cy="745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u="sng" dirty="0">
                <a:latin typeface="Century Gothic" panose="020B0502020202020204" pitchFamily="34" charset="0"/>
              </a:rPr>
              <a:t>Joe </a:t>
            </a:r>
            <a:r>
              <a:rPr lang="en-US" sz="2400" u="sng" dirty="0" err="1">
                <a:latin typeface="Century Gothic" panose="020B0502020202020204" pitchFamily="34" charset="0"/>
              </a:rPr>
              <a:t>Grames</a:t>
            </a:r>
            <a:r>
              <a:rPr lang="en-US" sz="2400" dirty="0">
                <a:latin typeface="Century Gothic" panose="020B0502020202020204" pitchFamily="34" charset="0"/>
              </a:rPr>
              <a:t>, Phil Adderley, John </a:t>
            </a:r>
            <a:r>
              <a:rPr lang="en-US" sz="2400" dirty="0" err="1">
                <a:latin typeface="Century Gothic" panose="020B0502020202020204" pitchFamily="34" charset="0"/>
              </a:rPr>
              <a:t>Hansknecht</a:t>
            </a:r>
            <a:r>
              <a:rPr lang="en-US" sz="2400" dirty="0">
                <a:latin typeface="Century Gothic" panose="020B0502020202020204" pitchFamily="34" charset="0"/>
              </a:rPr>
              <a:t>, Reza </a:t>
            </a:r>
            <a:r>
              <a:rPr lang="en-US" sz="2400" dirty="0" err="1" smtClean="0">
                <a:latin typeface="Century Gothic" panose="020B0502020202020204" pitchFamily="34" charset="0"/>
              </a:rPr>
              <a:t>Kazimi</a:t>
            </a:r>
            <a:r>
              <a:rPr lang="en-US" sz="2400" dirty="0" smtClean="0">
                <a:latin typeface="Century Gothic" panose="020B0502020202020204" pitchFamily="34" charset="0"/>
              </a:rPr>
              <a:t>, Matt </a:t>
            </a:r>
            <a:r>
              <a:rPr lang="en-US" sz="2400" dirty="0" err="1">
                <a:latin typeface="Century Gothic" panose="020B0502020202020204" pitchFamily="34" charset="0"/>
              </a:rPr>
              <a:t>Poelker</a:t>
            </a:r>
            <a:r>
              <a:rPr lang="en-US" sz="2400" dirty="0">
                <a:latin typeface="Century Gothic" panose="020B0502020202020204" pitchFamily="34" charset="0"/>
              </a:rPr>
              <a:t>, Daniel Moser, Marcy Stutzman, </a:t>
            </a:r>
            <a:r>
              <a:rPr lang="en-US" sz="2400" dirty="0" err="1">
                <a:latin typeface="Century Gothic" panose="020B0502020202020204" pitchFamily="34" charset="0"/>
              </a:rPr>
              <a:t>Shukui</a:t>
            </a:r>
            <a:r>
              <a:rPr lang="en-US" sz="2400" dirty="0">
                <a:latin typeface="Century Gothic" panose="020B0502020202020204" pitchFamily="34" charset="0"/>
              </a:rPr>
              <a:t> Zhang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00100" y="5039207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alibri" panose="020F0502020204030204" pitchFamily="34" charset="0"/>
              </a:rPr>
              <a:t>PSTP, Daejeon South Korea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October 15-20, 2017</a:t>
            </a: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 smtClean="0">
                <a:latin typeface="Minion Pro"/>
              </a:rPr>
              <a:t>Improving Lifetime with Larger Laser Size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291120"/>
            <a:ext cx="8782050" cy="2138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0550" y="4121843"/>
            <a:ext cx="6178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Grames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, et al, Phys. Rev. ST </a:t>
            </a:r>
            <a:r>
              <a:rPr lang="en-US" sz="1600" dirty="0" err="1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Accel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. Beams 14 043501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9700" y="4898632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GaAs @ 532nm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804864"/>
            <a:ext cx="6738937" cy="333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0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Improving charge lifetime with GaAs/</a:t>
            </a:r>
            <a:r>
              <a:rPr lang="en-US" b="0" dirty="0" err="1" smtClean="0">
                <a:latin typeface="Minion Pro"/>
              </a:rPr>
              <a:t>GaAsP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6" y="1218074"/>
            <a:ext cx="6200336" cy="4204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494" y="894909"/>
            <a:ext cx="848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Indeed, we enhanced the Charge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Lifetime for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Qweak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by a factor of four when doubling the laser spot size from 0.5mm to 1.0 mm (diameter)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525" y="5524500"/>
            <a:ext cx="832257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b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ut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applications require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kiloCoulomb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charge lifetime to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provide uninterrupted operation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of reasonable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duration </a:t>
            </a:r>
            <a:endParaRPr lang="en-US" sz="20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Lifetime Studies at mA Beam Current</a:t>
            </a:r>
            <a:endParaRPr lang="en-US" b="0" dirty="0">
              <a:latin typeface="Minion Pro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80" y="1016793"/>
            <a:ext cx="3914078" cy="2674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507" y="1167253"/>
            <a:ext cx="45970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Polarized positrons for CEBAF, and on-going discussions with BNL related to high current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eRHIC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EIC, prompted experiments at CEBAF to characterize lifetime vs. laser spot size using high-polarization photocathodes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0422" y="933503"/>
            <a:ext cx="40879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CEBAF 130kV polarized “inverted gun” with load lock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058" y="3978848"/>
            <a:ext cx="8989742" cy="2025733"/>
            <a:chOff x="154258" y="3988373"/>
            <a:chExt cx="8989742" cy="202573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4"/>
            <a:stretch/>
          </p:blipFill>
          <p:spPr bwMode="auto">
            <a:xfrm>
              <a:off x="154258" y="4250764"/>
              <a:ext cx="8989742" cy="176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33022" y="3988373"/>
              <a:ext cx="1772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Make beam here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04208" y="4253378"/>
              <a:ext cx="1511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Deliver it here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2053" y="5639283"/>
              <a:ext cx="2450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Vary the 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l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aser beam size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419226" y="4967666"/>
              <a:ext cx="2600324" cy="6724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001133" y="4438044"/>
              <a:ext cx="3047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Monitor vacuum and radiation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49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Lifetime Studies at mA Beam Current</a:t>
            </a:r>
            <a:endParaRPr lang="en-US" b="0" dirty="0">
              <a:latin typeface="Minion Pro"/>
            </a:endParaRPr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0085" r="16389" b="45637"/>
          <a:stretch/>
        </p:blipFill>
        <p:spPr>
          <a:xfrm>
            <a:off x="1433241" y="1697615"/>
            <a:ext cx="4051301" cy="27123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"/>
          <a:stretch/>
        </p:blipFill>
        <p:spPr bwMode="auto">
          <a:xfrm>
            <a:off x="0" y="4622239"/>
            <a:ext cx="8989742" cy="17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4524" r="1181" b="19815"/>
          <a:stretch/>
        </p:blipFill>
        <p:spPr>
          <a:xfrm>
            <a:off x="5763942" y="1724764"/>
            <a:ext cx="2870200" cy="2685187"/>
          </a:xfrm>
          <a:prstGeom prst="rect">
            <a:avLst/>
          </a:prstGeom>
        </p:spPr>
      </p:pic>
      <p:sp>
        <p:nvSpPr>
          <p:cNvPr id="35" name="Diamond 34"/>
          <p:cNvSpPr/>
          <p:nvPr/>
        </p:nvSpPr>
        <p:spPr>
          <a:xfrm>
            <a:off x="1582970" y="53766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/>
          <p:cNvSpPr/>
          <p:nvPr/>
        </p:nvSpPr>
        <p:spPr>
          <a:xfrm>
            <a:off x="1103041" y="522395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/>
          <p:cNvSpPr/>
          <p:nvPr/>
        </p:nvSpPr>
        <p:spPr>
          <a:xfrm>
            <a:off x="1932102" y="54373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iamond 38"/>
          <p:cNvSpPr/>
          <p:nvPr/>
        </p:nvSpPr>
        <p:spPr>
          <a:xfrm>
            <a:off x="2577656" y="546044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3368328" y="547823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iamond 40"/>
          <p:cNvSpPr/>
          <p:nvPr/>
        </p:nvSpPr>
        <p:spPr>
          <a:xfrm>
            <a:off x="4023308" y="5473142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iamond 41"/>
          <p:cNvSpPr/>
          <p:nvPr/>
        </p:nvSpPr>
        <p:spPr>
          <a:xfrm>
            <a:off x="4775528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/>
          <p:cNvSpPr/>
          <p:nvPr/>
        </p:nvSpPr>
        <p:spPr>
          <a:xfrm>
            <a:off x="2229624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153422" y="4115729"/>
            <a:ext cx="273980" cy="12609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153422" y="4487691"/>
            <a:ext cx="3828278" cy="8889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8511" y="942645"/>
            <a:ext cx="9125490" cy="653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X-ray detectors were distributed along beam line at locations of likely beam loss, e.g. apertures (where beam pipe size changes or intentional apertures).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9498" r="962" b="9406"/>
          <a:stretch/>
        </p:blipFill>
        <p:spPr>
          <a:xfrm>
            <a:off x="3759200" y="844549"/>
            <a:ext cx="5270500" cy="2844801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6210" b="5388"/>
          <a:stretch/>
        </p:blipFill>
        <p:spPr>
          <a:xfrm>
            <a:off x="3759200" y="3773502"/>
            <a:ext cx="5270500" cy="256540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Sensitivity of x-ray detectors for beam loss</a:t>
            </a:r>
            <a:endParaRPr lang="en-US" b="0" dirty="0">
              <a:latin typeface="Minion Pr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28285"/>
            <a:ext cx="34485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Dynamic vacuum level rise remains an excellent indicator of beam loss and is correlated with decreased </a:t>
            </a:r>
            <a:r>
              <a:rPr lang="en-US" smtClean="0">
                <a:latin typeface="Century Gothic" charset="0"/>
                <a:ea typeface="Century Gothic" charset="0"/>
                <a:cs typeface="Century Gothic" charset="0"/>
              </a:rPr>
              <a:t>photocathode lifetime.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4030185"/>
            <a:ext cx="34485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In this study x-ray monitors are able to localize about intentional beam loss (500nA) and demonstrate a rapid signal even when vacuum signature is not present.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5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Variation of Laser Spot Size</a:t>
            </a:r>
            <a:endParaRPr lang="en-US" b="0" dirty="0">
              <a:latin typeface="Minion Pro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41500" y="2103005"/>
            <a:ext cx="5715000" cy="4143869"/>
            <a:chOff x="2069847" y="967503"/>
            <a:chExt cx="6971428" cy="52285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967503"/>
              <a:ext cx="3487250" cy="261543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168" y="969806"/>
              <a:ext cx="3481107" cy="261083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3580637"/>
              <a:ext cx="3487250" cy="26154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097" y="3580637"/>
              <a:ext cx="3481107" cy="261083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83179" y="922957"/>
            <a:ext cx="8095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Photocathode active area is 5mm (defined by a mask)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V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aried laser diameter (FWHM) from 1-5 mm (area 3-20 mm</a:t>
            </a:r>
            <a:r>
              <a:rPr lang="en-US" sz="2000" baseline="30000" dirty="0" smtClean="0">
                <a:latin typeface="Century Gothic" charset="0"/>
                <a:ea typeface="Century Gothic" charset="0"/>
                <a:cs typeface="Century Gothic" charset="0"/>
              </a:rPr>
              <a:t>2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)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Imaged laser profile at photocathode distance</a:t>
            </a:r>
            <a:endParaRPr lang="en-US" sz="20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Lifetime Studies at mA Beam Current</a:t>
            </a:r>
            <a:endParaRPr lang="en-US" b="0" dirty="0">
              <a:latin typeface="Minion Pro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1058904"/>
            <a:ext cx="9096734" cy="2590913"/>
            <a:chOff x="4747284" y="333375"/>
            <a:chExt cx="9096734" cy="2505075"/>
          </a:xfrm>
        </p:grpSpPr>
        <p:sp>
          <p:nvSpPr>
            <p:cNvPr id="10" name="Rectangle 9"/>
            <p:cNvSpPr/>
            <p:nvPr/>
          </p:nvSpPr>
          <p:spPr>
            <a:xfrm>
              <a:off x="4747284" y="333375"/>
              <a:ext cx="9096734" cy="2505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861749" y="440764"/>
              <a:ext cx="8982269" cy="2328981"/>
              <a:chOff x="61149" y="4025891"/>
              <a:chExt cx="8982269" cy="232898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0" t="25463" r="12561" b="13768"/>
              <a:stretch/>
            </p:blipFill>
            <p:spPr>
              <a:xfrm>
                <a:off x="2286000" y="4025891"/>
                <a:ext cx="6757418" cy="2328981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1149" y="5245978"/>
                <a:ext cx="6431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1mA</a:t>
                </a:r>
                <a:endParaRPr lang="en-US" sz="16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80227" y="5452946"/>
                <a:ext cx="150541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150191" y="4025891"/>
                <a:ext cx="195146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Required laser power, slope proportional to  QE decay</a:t>
                </a:r>
                <a:endParaRPr lang="en-US" sz="1600" dirty="0">
                  <a:solidFill>
                    <a:srgbClr val="3252FF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1701800" y="4584700"/>
                <a:ext cx="1677020" cy="9603"/>
              </a:xfrm>
              <a:prstGeom prst="straightConnector1">
                <a:avLst/>
              </a:prstGeom>
              <a:ln>
                <a:solidFill>
                  <a:srgbClr val="3252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ight Arrow 21"/>
              <p:cNvSpPr/>
              <p:nvPr/>
            </p:nvSpPr>
            <p:spPr>
              <a:xfrm>
                <a:off x="4999228" y="4453503"/>
                <a:ext cx="1925680" cy="1131029"/>
              </a:xfrm>
              <a:prstGeom prst="rightArrow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99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latin typeface="Century Gothic" charset="0"/>
                    <a:ea typeface="Century Gothic" charset="0"/>
                    <a:cs typeface="Century Gothic" charset="0"/>
                  </a:rPr>
                  <a:t>Increasing laser size reduces QE decay proportionally</a:t>
                </a:r>
                <a:endParaRPr lang="en-US" sz="12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pic>
        <p:nvPicPr>
          <p:cNvPr id="28" name="Picture 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"/>
          <a:stretch/>
        </p:blipFill>
        <p:spPr bwMode="auto">
          <a:xfrm>
            <a:off x="0" y="4622239"/>
            <a:ext cx="8989742" cy="17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iamond 28"/>
          <p:cNvSpPr/>
          <p:nvPr/>
        </p:nvSpPr>
        <p:spPr>
          <a:xfrm>
            <a:off x="1582970" y="53766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iamond 29"/>
          <p:cNvSpPr/>
          <p:nvPr/>
        </p:nvSpPr>
        <p:spPr>
          <a:xfrm>
            <a:off x="1103041" y="522395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1932102" y="54373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/>
          <p:cNvSpPr/>
          <p:nvPr/>
        </p:nvSpPr>
        <p:spPr>
          <a:xfrm>
            <a:off x="2577656" y="546044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3368328" y="547823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4023308" y="5473142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/>
          <p:cNvSpPr/>
          <p:nvPr/>
        </p:nvSpPr>
        <p:spPr>
          <a:xfrm>
            <a:off x="4775528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/>
          <p:cNvSpPr/>
          <p:nvPr/>
        </p:nvSpPr>
        <p:spPr>
          <a:xfrm>
            <a:off x="2229624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803886" y="1727038"/>
            <a:ext cx="4616214" cy="36855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7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Example Lifetime Run (1 mA and 14mm</a:t>
            </a:r>
            <a:r>
              <a:rPr lang="en-US" b="0" baseline="30000" dirty="0" smtClean="0">
                <a:latin typeface="Minion Pro"/>
              </a:rPr>
              <a:t>2</a:t>
            </a:r>
            <a:r>
              <a:rPr lang="en-US" b="0" dirty="0" smtClean="0">
                <a:latin typeface="Minion Pro"/>
              </a:rPr>
              <a:t>)</a:t>
            </a:r>
            <a:endParaRPr lang="en-US" b="0" dirty="0">
              <a:latin typeface="Minion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846818"/>
            <a:ext cx="8534400" cy="54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60397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First Results: GaAs/</a:t>
            </a:r>
            <a:r>
              <a:rPr lang="en-US" b="0" dirty="0" err="1" smtClean="0">
                <a:latin typeface="Minion Pro"/>
              </a:rPr>
              <a:t>GaAsP</a:t>
            </a:r>
            <a:r>
              <a:rPr lang="en-US" b="0" dirty="0" smtClean="0">
                <a:latin typeface="Minion Pro"/>
              </a:rPr>
              <a:t> at mA Current</a:t>
            </a:r>
            <a:endParaRPr lang="en-US" b="0" dirty="0">
              <a:latin typeface="Minion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46" y="4713303"/>
            <a:ext cx="8972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CEBAF charge lifetime improves with spot size, as expected, but eventually beam size becomes “too large” 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Laser diameters greater than ~4 mm (4 sigma) will require properly designed cathode/anode electrodes, to ensure 100% transmission, to maintain excellent vacuum, to minimize ion bombardment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6" name="Picture 2" descr="C:\Users\poelker\AppData\Local\Temp\life_v_area_1000_1500_expFi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4" y="828290"/>
            <a:ext cx="8163891" cy="39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57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92091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Emittance Aperture Interception vs. Lifetime</a:t>
            </a:r>
            <a:endParaRPr lang="en-US" b="0" dirty="0">
              <a:latin typeface="Minion Pr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000" y="874697"/>
            <a:ext cx="8750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Interception on a 4mm aperture measures beam size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Largest interception (circles) occur with smallest laser size (space charge)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52" y="2094131"/>
            <a:ext cx="350864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Outline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8059" y="1006475"/>
            <a:ext cx="8567882" cy="524827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 err="1" smtClean="0">
                <a:latin typeface="Century Gothic" panose="020B0502020202020204" pitchFamily="34" charset="0"/>
              </a:rPr>
              <a:t>PEPPo</a:t>
            </a:r>
            <a:r>
              <a:rPr lang="en-US" sz="3200" dirty="0" smtClean="0">
                <a:latin typeface="Century Gothic" panose="020B0502020202020204" pitchFamily="34" charset="0"/>
              </a:rPr>
              <a:t> </a:t>
            </a:r>
            <a:r>
              <a:rPr lang="en-US" sz="3200" dirty="0" smtClean="0">
                <a:latin typeface="Century Gothic" panose="020B0502020202020204" pitchFamily="34" charset="0"/>
              </a:rPr>
              <a:t>– an application requiring  </a:t>
            </a:r>
            <a:r>
              <a:rPr lang="en-US" sz="32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3200" dirty="0" smtClean="0">
                <a:latin typeface="Century Gothic" panose="020B0502020202020204" pitchFamily="34" charset="0"/>
              </a:rPr>
              <a:t> polarized electron </a:t>
            </a:r>
            <a:r>
              <a:rPr lang="en-US" sz="3200" dirty="0" smtClean="0">
                <a:latin typeface="Century Gothic" panose="020B0502020202020204" pitchFamily="34" charset="0"/>
              </a:rPr>
              <a:t>beams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latin typeface="Century Gothic" panose="020B0502020202020204" pitchFamily="34" charset="0"/>
              </a:rPr>
              <a:t>Ion bombardment, the dominant lifetime limiting mechanism of polarized </a:t>
            </a:r>
            <a:r>
              <a:rPr lang="en-US" sz="3200" dirty="0" smtClean="0">
                <a:latin typeface="Century Gothic" panose="020B0502020202020204" pitchFamily="34" charset="0"/>
              </a:rPr>
              <a:t>photocathodes</a:t>
            </a:r>
            <a:endParaRPr lang="en-US" sz="3200" dirty="0" smtClean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To operate at mA current without interruption, requires </a:t>
            </a:r>
            <a:r>
              <a:rPr lang="en-US" sz="3200" dirty="0" err="1" smtClean="0">
                <a:latin typeface="Century Gothic" panose="020B0502020202020204" pitchFamily="34" charset="0"/>
              </a:rPr>
              <a:t>kC</a:t>
            </a:r>
            <a:r>
              <a:rPr lang="en-US" sz="3200" dirty="0" smtClean="0">
                <a:latin typeface="Century Gothic" panose="020B0502020202020204" pitchFamily="34" charset="0"/>
              </a:rPr>
              <a:t> charge lifetime  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R&amp;D to extend the charge lifetime of polarized electron sources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8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200"/>
            <a:ext cx="9144000" cy="4902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Radiation Level vs. Lifetime</a:t>
            </a:r>
            <a:endParaRPr lang="en-US" b="0" dirty="0">
              <a:latin typeface="Minion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500" y="874697"/>
            <a:ext cx="901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Generally, charge lifetime improves with decreasing x-ray levels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Levels away from apertures (&lt;10 Hz) more revealing than apertures (&gt;250 Hz)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77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Vacuum vs. Lifetime</a:t>
            </a:r>
            <a:endParaRPr lang="en-US" b="0" dirty="0">
              <a:latin typeface="Minion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8"/>
          <a:stretch/>
        </p:blipFill>
        <p:spPr>
          <a:xfrm>
            <a:off x="0" y="1485900"/>
            <a:ext cx="9144000" cy="4902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7000" y="874697"/>
            <a:ext cx="8750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Vacuum levels vs. lifetime are not as highly correlated with radiation levels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Still gun vacuum remains (sensibly) the greatest correlation with lifetime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7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Photocurrent Dependence of Laser Profile</a:t>
            </a:r>
            <a:endParaRPr lang="en-US" b="0" dirty="0">
              <a:latin typeface="Minion Pr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000" y="874697"/>
            <a:ext cx="8750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The scaling of photocathode lifetime, however, surely depends on the convolution of the laser profile, the photocathode QE and the ion production and dynamics in the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photogun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.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1" t="9445" r="6780" b="30370"/>
          <a:stretch/>
        </p:blipFill>
        <p:spPr>
          <a:xfrm>
            <a:off x="5060949" y="2558424"/>
            <a:ext cx="3625851" cy="3538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 t="39543" r="30288" b="25459"/>
          <a:stretch/>
        </p:blipFill>
        <p:spPr>
          <a:xfrm>
            <a:off x="7010321" y="2767632"/>
            <a:ext cx="1416859" cy="1397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2407" r="-217" b="14259"/>
          <a:stretch/>
        </p:blipFill>
        <p:spPr>
          <a:xfrm>
            <a:off x="229331" y="2492637"/>
            <a:ext cx="4595248" cy="360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3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Lifetime Dependence of Laser Position/Profile</a:t>
            </a:r>
            <a:endParaRPr lang="en-US" b="0" dirty="0">
              <a:latin typeface="Minion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6600" y="2997200"/>
            <a:ext cx="5596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&lt; SLIDE FROM DANIEL GOES HERE 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061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397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0" dirty="0" smtClean="0">
                <a:latin typeface="Minion Pro"/>
              </a:rPr>
              <a:t>Minimizing Laser Power is a Good Thing</a:t>
            </a:r>
            <a:endParaRPr lang="en-US" sz="2800" b="0" cap="small" dirty="0">
              <a:latin typeface="Minion Pr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74697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 large fraction of laser light (33%) is reflected from GaAs leading to the possibility of stray electrons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The remaining light is mainly absorbed in GaAs substrate, leading to heating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96" y="4225852"/>
            <a:ext cx="3108232" cy="2162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916" y="4251252"/>
            <a:ext cx="3119380" cy="2162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96" y="2098578"/>
            <a:ext cx="3124567" cy="2127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06" y="2123978"/>
            <a:ext cx="3042464" cy="21168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5497" y="2209859"/>
            <a:ext cx="100540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smtClean="0"/>
              <a:t>Laser OFF</a:t>
            </a:r>
            <a:endParaRPr lang="en-US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6982897" y="2209858"/>
            <a:ext cx="82105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/>
              <a:t>100 </a:t>
            </a:r>
            <a:r>
              <a:rPr lang="en-US" sz="1500" dirty="0" err="1" smtClean="0"/>
              <a:t>mW</a:t>
            </a:r>
            <a:endParaRPr lang="en-US" sz="1500" dirty="0"/>
          </a:p>
        </p:txBody>
      </p:sp>
      <p:sp>
        <p:nvSpPr>
          <p:cNvPr id="11" name="TextBox 10"/>
          <p:cNvSpPr txBox="1"/>
          <p:nvPr/>
        </p:nvSpPr>
        <p:spPr>
          <a:xfrm>
            <a:off x="3879967" y="4351896"/>
            <a:ext cx="82105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/>
              <a:t>200 </a:t>
            </a:r>
            <a:r>
              <a:rPr lang="en-US" sz="1500" dirty="0" err="1" smtClean="0"/>
              <a:t>mW</a:t>
            </a:r>
            <a:endParaRPr lang="en-US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6982896" y="4341899"/>
            <a:ext cx="82105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/>
              <a:t>300 </a:t>
            </a:r>
            <a:r>
              <a:rPr lang="en-US" sz="1500" dirty="0" err="1" smtClean="0"/>
              <a:t>mW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0013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GaAs Photocathode Polarization vs. Time</a:t>
            </a:r>
            <a:endParaRPr lang="en-US" b="0" dirty="0">
              <a:latin typeface="Minion Pro"/>
            </a:endParaRPr>
          </a:p>
        </p:txBody>
      </p:sp>
      <p:grpSp>
        <p:nvGrpSpPr>
          <p:cNvPr id="4" name="Group 56"/>
          <p:cNvGrpSpPr/>
          <p:nvPr/>
        </p:nvGrpSpPr>
        <p:grpSpPr>
          <a:xfrm>
            <a:off x="471145" y="992489"/>
            <a:ext cx="1320651" cy="2538581"/>
            <a:chOff x="836406" y="1211229"/>
            <a:chExt cx="1320651" cy="2538581"/>
          </a:xfrm>
        </p:grpSpPr>
        <p:sp>
          <p:nvSpPr>
            <p:cNvPr id="5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" name="Text Box 24"/>
            <p:cNvSpPr txBox="1">
              <a:spLocks noChangeArrowheads="1"/>
            </p:cNvSpPr>
            <p:nvPr/>
          </p:nvSpPr>
          <p:spPr bwMode="auto">
            <a:xfrm>
              <a:off x="965938" y="3411256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</a:p>
          </p:txBody>
        </p:sp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836406" y="1211229"/>
              <a:ext cx="13051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Bulk 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GaAs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2305050" y="981681"/>
            <a:ext cx="2371725" cy="2558778"/>
            <a:chOff x="2878117" y="936160"/>
            <a:chExt cx="2371725" cy="2558778"/>
          </a:xfrm>
        </p:grpSpPr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3593769" y="3156384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1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11" name="Group 51"/>
            <p:cNvGrpSpPr/>
            <p:nvPr/>
          </p:nvGrpSpPr>
          <p:grpSpPr>
            <a:xfrm>
              <a:off x="2985945" y="1259516"/>
              <a:ext cx="1749801" cy="1885744"/>
              <a:chOff x="3135310" y="1174337"/>
              <a:chExt cx="1749801" cy="1885744"/>
            </a:xfrm>
          </p:grpSpPr>
          <p:sp>
            <p:nvSpPr>
              <p:cNvPr id="12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6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54784" y="1454863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100 </a:t>
                </a:r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nm</a:t>
                </a:r>
              </a:p>
            </p:txBody>
          </p:sp>
        </p:grp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2878117" y="936160"/>
              <a:ext cx="2371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Strained GaAs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7" name="Group 54"/>
          <p:cNvGrpSpPr/>
          <p:nvPr/>
        </p:nvGrpSpPr>
        <p:grpSpPr>
          <a:xfrm>
            <a:off x="4162679" y="830564"/>
            <a:ext cx="3104686" cy="2716101"/>
            <a:chOff x="5152832" y="750890"/>
            <a:chExt cx="3104686" cy="2716101"/>
          </a:xfrm>
        </p:grpSpPr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5152832" y="750890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Strained 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Superlattice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 GaAs/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GaAsP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6248792" y="3128437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6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20" name="Group 53"/>
            <p:cNvGrpSpPr/>
            <p:nvPr/>
          </p:nvGrpSpPr>
          <p:grpSpPr>
            <a:xfrm>
              <a:off x="5602156" y="1154961"/>
              <a:ext cx="2208617" cy="1982220"/>
              <a:chOff x="5605968" y="976645"/>
              <a:chExt cx="2208617" cy="1982220"/>
            </a:xfrm>
          </p:grpSpPr>
          <p:sp>
            <p:nvSpPr>
              <p:cNvPr id="21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2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25442" y="1391042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100 nm</a:t>
                </a:r>
              </a:p>
            </p:txBody>
          </p:sp>
          <p:sp>
            <p:nvSpPr>
              <p:cNvPr id="25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6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7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8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9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0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1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2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3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4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5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6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7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02531" y="1350145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14 </a:t>
                </a:r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Layers</a:t>
                </a:r>
                <a:endParaRPr lang="en-US" sz="16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76631" y="5697558"/>
            <a:ext cx="9031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Photocathode capability (polarization and QE) has grown significantly.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2" name="Notched Right Arrow 41"/>
          <p:cNvSpPr/>
          <p:nvPr/>
        </p:nvSpPr>
        <p:spPr>
          <a:xfrm>
            <a:off x="76632" y="3604013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0204" y="4139226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35%     35%             75%       75%              85%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4" name="Right Brace 43"/>
          <p:cNvSpPr/>
          <p:nvPr/>
        </p:nvSpPr>
        <p:spPr>
          <a:xfrm rot="16200000">
            <a:off x="1051592" y="3158928"/>
            <a:ext cx="159757" cy="130763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Right Brace 44"/>
          <p:cNvSpPr/>
          <p:nvPr/>
        </p:nvSpPr>
        <p:spPr>
          <a:xfrm rot="16200000">
            <a:off x="3502401" y="3086722"/>
            <a:ext cx="163583" cy="144821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6" name="Right Brace 45"/>
          <p:cNvSpPr/>
          <p:nvPr/>
        </p:nvSpPr>
        <p:spPr>
          <a:xfrm rot="16200000">
            <a:off x="5635143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0204" y="5024451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      1995    1998            1999      2000             2004    2017</a:t>
            </a:r>
          </a:p>
        </p:txBody>
      </p:sp>
      <p:grpSp>
        <p:nvGrpSpPr>
          <p:cNvPr id="49" name="Group 54"/>
          <p:cNvGrpSpPr/>
          <p:nvPr/>
        </p:nvGrpSpPr>
        <p:grpSpPr>
          <a:xfrm>
            <a:off x="7290349" y="1047913"/>
            <a:ext cx="1314750" cy="2503637"/>
            <a:chOff x="6043012" y="963354"/>
            <a:chExt cx="1314750" cy="2503637"/>
          </a:xfrm>
        </p:grpSpPr>
        <p:sp>
          <p:nvSpPr>
            <p:cNvPr id="50" name="Text Box 36"/>
            <p:cNvSpPr txBox="1">
              <a:spLocks noChangeArrowheads="1"/>
            </p:cNvSpPr>
            <p:nvPr/>
          </p:nvSpPr>
          <p:spPr bwMode="auto">
            <a:xfrm>
              <a:off x="6043012" y="963354"/>
              <a:ext cx="12678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SLSP-DBR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1" name="Text Box 37"/>
            <p:cNvSpPr txBox="1">
              <a:spLocks noChangeArrowheads="1"/>
            </p:cNvSpPr>
            <p:nvPr/>
          </p:nvSpPr>
          <p:spPr bwMode="auto">
            <a:xfrm>
              <a:off x="6191084" y="3128437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52" name="Group 53"/>
            <p:cNvGrpSpPr/>
            <p:nvPr/>
          </p:nvGrpSpPr>
          <p:grpSpPr>
            <a:xfrm>
              <a:off x="6055167" y="1389506"/>
              <a:ext cx="1302595" cy="1747675"/>
              <a:chOff x="6058979" y="1211190"/>
              <a:chExt cx="1302595" cy="1747675"/>
            </a:xfrm>
          </p:grpSpPr>
          <p:sp>
            <p:nvSpPr>
              <p:cNvPr id="53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4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7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8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9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0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1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2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3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4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5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6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7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8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7302504" y="2483408"/>
            <a:ext cx="1300016" cy="107392"/>
          </a:xfrm>
          <a:prstGeom prst="rect">
            <a:avLst/>
          </a:prstGeom>
          <a:solidFill>
            <a:srgbClr val="35F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Brace 69"/>
          <p:cNvSpPr/>
          <p:nvPr/>
        </p:nvSpPr>
        <p:spPr>
          <a:xfrm rot="16200000">
            <a:off x="7918979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03965" y="4124273"/>
            <a:ext cx="487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lang="en-US"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65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315200" y="3674692"/>
            <a:ext cx="1709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Enhanced absorption occurs only at specific laser wavelengths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cap="small" dirty="0" smtClean="0">
                <a:latin typeface="Minion Pro"/>
              </a:rPr>
              <a:t>Benefits of </a:t>
            </a:r>
            <a:r>
              <a:rPr lang="en-US" b="0" cap="small" dirty="0" smtClean="0">
                <a:solidFill>
                  <a:srgbClr val="FF0000"/>
                </a:solidFill>
                <a:latin typeface="Minion Pro"/>
              </a:rPr>
              <a:t>D</a:t>
            </a:r>
            <a:r>
              <a:rPr lang="en-US" b="0" cap="small" dirty="0" smtClean="0">
                <a:latin typeface="Minion Pro"/>
              </a:rPr>
              <a:t>istributed </a:t>
            </a:r>
            <a:r>
              <a:rPr lang="en-US" b="0" cap="small" dirty="0" smtClean="0">
                <a:solidFill>
                  <a:srgbClr val="FF0000"/>
                </a:solidFill>
                <a:latin typeface="Minion Pro"/>
              </a:rPr>
              <a:t>B</a:t>
            </a:r>
            <a:r>
              <a:rPr lang="en-US" b="0" cap="small" dirty="0" smtClean="0">
                <a:latin typeface="Minion Pro"/>
              </a:rPr>
              <a:t>ragg </a:t>
            </a:r>
            <a:r>
              <a:rPr lang="en-US" b="0" cap="small" dirty="0" smtClean="0">
                <a:solidFill>
                  <a:srgbClr val="FF0000"/>
                </a:solidFill>
                <a:latin typeface="Minion Pro"/>
              </a:rPr>
              <a:t>R</a:t>
            </a:r>
            <a:r>
              <a:rPr lang="en-US" b="0" cap="small" dirty="0" smtClean="0">
                <a:latin typeface="Minion Pro"/>
              </a:rPr>
              <a:t>eflector</a:t>
            </a:r>
            <a:endParaRPr lang="en-US" b="0" cap="small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04874"/>
            <a:ext cx="8534400" cy="17811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non-DBR Photocathode </a:t>
            </a:r>
            <a:r>
              <a:rPr lang="en-US" dirty="0"/>
              <a:t>: a</a:t>
            </a:r>
            <a:r>
              <a:rPr lang="en-US" dirty="0" smtClean="0"/>
              <a:t>bsorption in the GaAs/GaAsP superlattice </a:t>
            </a:r>
            <a:r>
              <a:rPr lang="en-US" dirty="0" smtClean="0">
                <a:solidFill>
                  <a:srgbClr val="FF0000"/>
                </a:solidFill>
              </a:rPr>
              <a:t>&lt; 5%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Most light passes into the substrate leading to unwanted heating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DBR photocathode </a:t>
            </a:r>
            <a:r>
              <a:rPr lang="en-US" dirty="0" smtClean="0"/>
              <a:t>: </a:t>
            </a:r>
            <a:r>
              <a:rPr lang="en-US" dirty="0"/>
              <a:t>a</a:t>
            </a:r>
            <a:r>
              <a:rPr lang="en-US" dirty="0" smtClean="0"/>
              <a:t>bsorption in the GaAs/GaAsP superlattice </a:t>
            </a:r>
            <a:r>
              <a:rPr lang="en-US" dirty="0" smtClean="0">
                <a:solidFill>
                  <a:srgbClr val="FF0000"/>
                </a:solidFill>
              </a:rPr>
              <a:t>&gt; 20%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Less light required to make required beam, less light means less heat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Great for high current initiatives like polarized positrons at CEBAF and EIC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267200" y="6416675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79880" y="2772013"/>
            <a:ext cx="5735320" cy="3507105"/>
            <a:chOff x="1066800" y="2743438"/>
            <a:chExt cx="5735320" cy="3507105"/>
          </a:xfrm>
        </p:grpSpPr>
        <p:sp>
          <p:nvSpPr>
            <p:cNvPr id="5" name="TextBox 4"/>
            <p:cNvSpPr txBox="1"/>
            <p:nvPr/>
          </p:nvSpPr>
          <p:spPr>
            <a:xfrm>
              <a:off x="1066800" y="5881211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Non-DBR photocathode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74841" y="5867400"/>
              <a:ext cx="235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DBR photocathode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2743438"/>
              <a:ext cx="5735320" cy="32004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876367" y="2672239"/>
            <a:ext cx="8114125" cy="3581400"/>
            <a:chOff x="910234" y="2674382"/>
            <a:chExt cx="8114125" cy="3581400"/>
          </a:xfrm>
        </p:grpSpPr>
        <p:sp>
          <p:nvSpPr>
            <p:cNvPr id="15" name="Rectangle 14"/>
            <p:cNvSpPr/>
            <p:nvPr/>
          </p:nvSpPr>
          <p:spPr>
            <a:xfrm>
              <a:off x="910234" y="2674382"/>
              <a:ext cx="8114125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105595" y="2686050"/>
              <a:ext cx="7051548" cy="3569732"/>
              <a:chOff x="873252" y="1447800"/>
              <a:chExt cx="7051548" cy="3569732"/>
            </a:xfrm>
            <a:solidFill>
              <a:schemeClr val="bg1"/>
            </a:solidFill>
          </p:grpSpPr>
          <p:sp>
            <p:nvSpPr>
              <p:cNvPr id="18" name="Rectangle 17"/>
              <p:cNvSpPr/>
              <p:nvPr/>
            </p:nvSpPr>
            <p:spPr>
              <a:xfrm>
                <a:off x="4623208" y="4634467"/>
                <a:ext cx="3223316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P</a:t>
                </a:r>
                <a:r>
                  <a:rPr lang="en-US" dirty="0" smtClean="0">
                    <a:latin typeface="Century Gothic" panose="020B0502020202020204" pitchFamily="34" charset="0"/>
                  </a:rPr>
                  <a:t>hotocathode </a:t>
                </a:r>
                <a:r>
                  <a:rPr lang="en-US" dirty="0">
                    <a:latin typeface="Century Gothic" panose="020B0502020202020204" pitchFamily="34" charset="0"/>
                  </a:rPr>
                  <a:t>with DBR</a:t>
                </a: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3252" y="1447800"/>
                <a:ext cx="7051548" cy="3200400"/>
              </a:xfrm>
              <a:prstGeom prst="rect">
                <a:avLst/>
              </a:prstGeom>
              <a:grpFill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979088" y="4648200"/>
                <a:ext cx="3441573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Photocathode without DBR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628521" y="5854923"/>
              <a:ext cx="13789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(57 layers!)</a:t>
              </a:r>
              <a:endParaRPr lang="en-US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Minion Pro"/>
              </a:rPr>
              <a:t>World Record QE from High Polarization Photocathode</a:t>
            </a:r>
            <a:endParaRPr lang="en-US" sz="2800" b="0" cap="small" dirty="0">
              <a:latin typeface="Minion Pr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7331" y="827979"/>
            <a:ext cx="8871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Others have tried…but very difficult to obtain QE enhancement at the laser wavelength that also provides high polarization,   CEBAF lasers operate at ~ 776 nm (doubled-telecom lasers)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67331" y="2178323"/>
            <a:ext cx="3422536" cy="377306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343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60066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5813" indent="-227013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entury Gothic" panose="020B0502020202020204" pitchFamily="34" charset="0"/>
              </a:rPr>
              <a:t>Standard strained-superlattice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QE = 0.89%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Polarization = 92%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600" dirty="0" smtClean="0">
                <a:latin typeface="Century Gothic" panose="020B0502020202020204" pitchFamily="34" charset="0"/>
              </a:rPr>
              <a:t>DBR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QE = 6.4%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Polarization = 84%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The highest </a:t>
            </a:r>
            <a:r>
              <a:rPr lang="en-US" sz="1800" dirty="0" smtClean="0">
                <a:latin typeface="Century Gothic" panose="020B0502020202020204" pitchFamily="34" charset="0"/>
              </a:rPr>
              <a:t>reported QE of </a:t>
            </a:r>
            <a:r>
              <a:rPr lang="en-US" sz="1800" dirty="0">
                <a:latin typeface="Century Gothic" panose="020B0502020202020204" pitchFamily="34" charset="0"/>
              </a:rPr>
              <a:t>any </a:t>
            </a:r>
            <a:r>
              <a:rPr lang="en-US" sz="1800" dirty="0" smtClean="0">
                <a:latin typeface="Century Gothic" panose="020B0502020202020204" pitchFamily="34" charset="0"/>
              </a:rPr>
              <a:t>high </a:t>
            </a:r>
            <a:r>
              <a:rPr lang="en-US" sz="1800" dirty="0">
                <a:latin typeface="Century Gothic" panose="020B0502020202020204" pitchFamily="34" charset="0"/>
              </a:rPr>
              <a:t>polarization photocathode  </a:t>
            </a:r>
            <a:endParaRPr lang="en-US" sz="1800" dirty="0" smtClean="0">
              <a:latin typeface="Century Gothic" panose="020B050202020202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entury Gothic" panose="020B0502020202020204" pitchFamily="34" charset="0"/>
              </a:rPr>
              <a:t>Excellent candidate for </a:t>
            </a:r>
            <a:r>
              <a:rPr lang="en-US" sz="1600" dirty="0">
                <a:latin typeface="Century Gothic" panose="020B0502020202020204" pitchFamily="34" charset="0"/>
              </a:rPr>
              <a:t>mA </a:t>
            </a:r>
            <a:r>
              <a:rPr lang="en-US" sz="1600" dirty="0" smtClean="0">
                <a:latin typeface="Century Gothic" panose="020B0502020202020204" pitchFamily="34" charset="0"/>
              </a:rPr>
              <a:t>operations, will test at CEBAF this shutdown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SBIR partnership</a:t>
            </a:r>
          </a:p>
          <a:p>
            <a:pPr marL="628650" lvl="1" indent="-171450">
              <a:buClrTx/>
            </a:pPr>
            <a:endParaRPr lang="en-US" sz="1600" dirty="0" smtClean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634" y="6181690"/>
            <a:ext cx="79675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W</a:t>
            </a:r>
            <a:r>
              <a:rPr lang="en-US" sz="1400" b="1" dirty="0"/>
              <a:t>. Liu,</a:t>
            </a:r>
            <a:r>
              <a:rPr lang="en-US" sz="1400" dirty="0"/>
              <a:t> S. Zhang,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smtClean="0"/>
              <a:t>Stutzman</a:t>
            </a:r>
            <a:r>
              <a:rPr lang="en-US" sz="1400" dirty="0"/>
              <a:t>, </a:t>
            </a:r>
            <a:r>
              <a:rPr lang="en-US" sz="1400" dirty="0" smtClean="0"/>
              <a:t>M. Poelker, Y</a:t>
            </a:r>
            <a:r>
              <a:rPr lang="en-US" sz="1400" dirty="0"/>
              <a:t>. Chen, W. Lu, and A. </a:t>
            </a:r>
            <a:r>
              <a:rPr lang="en-US" sz="1400" dirty="0" smtClean="0"/>
              <a:t>Moy, </a:t>
            </a:r>
            <a:r>
              <a:rPr lang="fr-FR" sz="1400" dirty="0"/>
              <a:t>Appl. Phys. Lett. </a:t>
            </a:r>
            <a:r>
              <a:rPr lang="fr-FR" sz="1400" b="1" dirty="0"/>
              <a:t>109</a:t>
            </a:r>
            <a:r>
              <a:rPr lang="fr-FR" sz="1400" dirty="0"/>
              <a:t>, 252104 (2016)</a:t>
            </a:r>
            <a:endParaRPr lang="en-US" sz="1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699933" y="1957166"/>
            <a:ext cx="5110071" cy="4287623"/>
            <a:chOff x="3699933" y="1957166"/>
            <a:chExt cx="5110071" cy="428762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933" y="1957166"/>
              <a:ext cx="5110071" cy="428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7298267" y="2178323"/>
              <a:ext cx="0" cy="3494346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701676" y="1957166"/>
            <a:ext cx="5108328" cy="4310254"/>
            <a:chOff x="3701676" y="1957166"/>
            <a:chExt cx="5108328" cy="431025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676" y="1957166"/>
              <a:ext cx="5108328" cy="4310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7289800" y="2243667"/>
              <a:ext cx="8467" cy="3429002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/>
          <p:cNvSpPr/>
          <p:nvPr/>
        </p:nvSpPr>
        <p:spPr>
          <a:xfrm>
            <a:off x="681634" y="6181690"/>
            <a:ext cx="661391" cy="3077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830263" y="1054100"/>
            <a:ext cx="7551737" cy="5142707"/>
            <a:chOff x="652463" y="324641"/>
            <a:chExt cx="7839074" cy="5859466"/>
          </a:xfrm>
        </p:grpSpPr>
        <p:graphicFrame>
          <p:nvGraphicFramePr>
            <p:cNvPr id="2" name="Chart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62683102"/>
                </p:ext>
              </p:extLst>
            </p:nvPr>
          </p:nvGraphicFramePr>
          <p:xfrm>
            <a:off x="652463" y="673893"/>
            <a:ext cx="7839074" cy="55102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3" name="Straight Arrow Connector 2"/>
            <p:cNvCxnSpPr/>
            <p:nvPr/>
          </p:nvCxnSpPr>
          <p:spPr>
            <a:xfrm>
              <a:off x="3581400" y="765164"/>
              <a:ext cx="1371600" cy="167323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 flipV="1">
              <a:off x="5334000" y="2743200"/>
              <a:ext cx="1066800" cy="22098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 flipV="1">
              <a:off x="4953000" y="3962400"/>
              <a:ext cx="546436" cy="1143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Subtitle 2"/>
            <p:cNvSpPr txBox="1">
              <a:spLocks/>
            </p:cNvSpPr>
            <p:nvPr/>
          </p:nvSpPr>
          <p:spPr>
            <a:xfrm>
              <a:off x="2438400" y="420682"/>
              <a:ext cx="2159673" cy="3444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75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tx1"/>
                  </a:solidFill>
                </a:rPr>
                <a:t>-0.6°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5638800" y="592923"/>
              <a:ext cx="1" cy="70247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4419600" y="324641"/>
              <a:ext cx="2159673" cy="3444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75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tx1"/>
                  </a:solidFill>
                </a:rPr>
                <a:t>Origin (3 scan overlap)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Subtitle 2"/>
            <p:cNvSpPr txBox="1">
              <a:spLocks/>
            </p:cNvSpPr>
            <p:nvPr/>
          </p:nvSpPr>
          <p:spPr>
            <a:xfrm>
              <a:off x="4495800" y="5105400"/>
              <a:ext cx="2159673" cy="3444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75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tx1"/>
                  </a:solidFill>
                </a:rPr>
                <a:t>1°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Subtitle 2"/>
            <p:cNvSpPr txBox="1">
              <a:spLocks/>
            </p:cNvSpPr>
            <p:nvPr/>
          </p:nvSpPr>
          <p:spPr>
            <a:xfrm>
              <a:off x="5364480" y="5029200"/>
              <a:ext cx="2159673" cy="3444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75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tx1"/>
                  </a:solidFill>
                </a:rPr>
                <a:t>0.5°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858000" y="838200"/>
              <a:ext cx="0" cy="4648200"/>
            </a:xfrm>
            <a:prstGeom prst="straightConnector1">
              <a:avLst/>
            </a:prstGeom>
            <a:ln w="19050">
              <a:solidFill>
                <a:srgbClr val="00B05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6032836" y="803263"/>
              <a:ext cx="2285999" cy="68580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 smtClean="0">
                  <a:solidFill>
                    <a:srgbClr val="00B050"/>
                  </a:solidFill>
                </a:rPr>
                <a:t>CEBAF</a:t>
              </a:r>
            </a:p>
            <a:p>
              <a:r>
                <a:rPr lang="en-US" sz="2400" dirty="0" smtClean="0">
                  <a:solidFill>
                    <a:srgbClr val="00B050"/>
                  </a:solidFill>
                </a:rPr>
                <a:t>Laser </a:t>
              </a:r>
            </a:p>
            <a:p>
              <a:r>
                <a:rPr lang="en-US" sz="2400" dirty="0" smtClean="0">
                  <a:solidFill>
                    <a:srgbClr val="00B050"/>
                  </a:solidFill>
                </a:rPr>
                <a:t>wavelength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0" y="103159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0" dirty="0" smtClean="0">
                <a:latin typeface="Minion Pro"/>
              </a:rPr>
              <a:t>Placeholder slide for </a:t>
            </a:r>
            <a:r>
              <a:rPr lang="en-US" sz="2800" b="0" dirty="0" err="1" smtClean="0">
                <a:latin typeface="Minion Pro"/>
              </a:rPr>
              <a:t>Shukui</a:t>
            </a:r>
            <a:endParaRPr lang="en-US" sz="2800" b="0" cap="small" dirty="0"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28826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 b="4349"/>
          <a:stretch/>
        </p:blipFill>
        <p:spPr>
          <a:xfrm>
            <a:off x="4572000" y="1663700"/>
            <a:ext cx="4526027" cy="4127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3159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0" dirty="0" smtClean="0">
                <a:latin typeface="Minion Pro"/>
              </a:rPr>
              <a:t>DBR </a:t>
            </a:r>
            <a:r>
              <a:rPr lang="en-US" sz="2800" b="0" dirty="0" err="1" smtClean="0">
                <a:latin typeface="Minion Pro"/>
              </a:rPr>
              <a:t>Superlattice</a:t>
            </a:r>
            <a:r>
              <a:rPr lang="en-US" sz="2800" b="0" dirty="0" smtClean="0">
                <a:latin typeface="Minion Pro"/>
              </a:rPr>
              <a:t> in Gun2</a:t>
            </a:r>
            <a:endParaRPr lang="en-US" sz="2800" b="0" cap="small" dirty="0">
              <a:latin typeface="Minion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373" y="2099270"/>
            <a:ext cx="4267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We recently moved a DBR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superlattice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in the CEBAF gun</a:t>
            </a:r>
          </a:p>
          <a:p>
            <a:pPr marL="342900" indent="-342900">
              <a:buFont typeface="Wingdings" charset="2"/>
              <a:buChar char="ü"/>
            </a:pPr>
            <a:endParaRPr lang="en-US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Initial QE ~0.7% of CEBAF lasers (776nm) is consistent with lab measurement</a:t>
            </a:r>
          </a:p>
          <a:p>
            <a:pPr marL="342900" indent="-342900">
              <a:buFont typeface="Wingdings" charset="2"/>
              <a:buChar char="ü"/>
            </a:pPr>
            <a:endParaRPr lang="en-US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Future work requires optimizing laser wavelength</a:t>
            </a:r>
          </a:p>
        </p:txBody>
      </p:sp>
    </p:spTree>
    <p:extLst>
      <p:ext uri="{BB962C8B-B14F-4D97-AF65-F5344CB8AC3E}">
        <p14:creationId xmlns:p14="http://schemas.microsoft.com/office/powerpoint/2010/main" val="114344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Polarization Studies at mA Beam Current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4798354" y="879117"/>
            <a:ext cx="4245284" cy="2581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620" y="955320"/>
            <a:ext cx="45162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First measurement of polarization from superlattice photocathode at </a:t>
            </a:r>
            <a:r>
              <a:rPr lang="en-US" dirty="0" err="1" smtClean="0">
                <a:latin typeface="Century Gothic" panose="020B0502020202020204" pitchFamily="34" charset="0"/>
              </a:rPr>
              <a:t>milliampere</a:t>
            </a:r>
            <a:r>
              <a:rPr lang="en-US" dirty="0" smtClean="0">
                <a:latin typeface="Century Gothic" panose="020B0502020202020204" pitchFamily="34" charset="0"/>
              </a:rPr>
              <a:t> current</a:t>
            </a:r>
          </a:p>
          <a:p>
            <a:endParaRPr lang="en-US" sz="1000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CEBAF 5 MeV Mott </a:t>
            </a:r>
            <a:r>
              <a:rPr lang="en-US" dirty="0" err="1" smtClean="0">
                <a:latin typeface="Century Gothic" panose="020B0502020202020204" pitchFamily="34" charset="0"/>
              </a:rPr>
              <a:t>polarimeter</a:t>
            </a:r>
            <a:r>
              <a:rPr lang="en-US" dirty="0" smtClean="0">
                <a:latin typeface="Century Gothic" panose="020B0502020202020204" pitchFamily="34" charset="0"/>
              </a:rPr>
              <a:t>: on-going effort to ascribe sub-percent accuracy (collaborators D. Moser, X</a:t>
            </a:r>
            <a:r>
              <a:rPr lang="en-US" dirty="0">
                <a:latin typeface="Century Gothic" panose="020B0502020202020204" pitchFamily="34" charset="0"/>
              </a:rPr>
              <a:t>. </a:t>
            </a:r>
            <a:r>
              <a:rPr lang="en-US" dirty="0" smtClean="0">
                <a:latin typeface="Century Gothic" panose="020B0502020202020204" pitchFamily="34" charset="0"/>
              </a:rPr>
              <a:t>Roca-</a:t>
            </a:r>
            <a:r>
              <a:rPr lang="en-US" dirty="0" err="1" smtClean="0">
                <a:latin typeface="Century Gothic" panose="020B0502020202020204" pitchFamily="34" charset="0"/>
              </a:rPr>
              <a:t>Maza</a:t>
            </a:r>
            <a:r>
              <a:rPr lang="en-US" dirty="0" smtClean="0">
                <a:latin typeface="Century Gothic" panose="020B0502020202020204" pitchFamily="34" charset="0"/>
              </a:rPr>
              <a:t>, Charles Sinclair, </a:t>
            </a:r>
            <a:r>
              <a:rPr lang="en-US" dirty="0">
                <a:latin typeface="Century Gothic" panose="020B0502020202020204" pitchFamily="34" charset="0"/>
              </a:rPr>
              <a:t>M.J. </a:t>
            </a:r>
            <a:r>
              <a:rPr lang="en-US" dirty="0" smtClean="0">
                <a:latin typeface="Century Gothic" panose="020B0502020202020204" pitchFamily="34" charset="0"/>
              </a:rPr>
              <a:t>McHugh, and Tim Gay)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4781" y="3153244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 smtClean="0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shape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059062"/>
              </p:ext>
            </p:extLst>
          </p:nvPr>
        </p:nvGraphicFramePr>
        <p:xfrm>
          <a:off x="518531" y="3417533"/>
          <a:ext cx="8106937" cy="306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22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Summary</a:t>
            </a:r>
            <a:endParaRPr lang="en-US" b="0" dirty="0">
              <a:latin typeface="Minion Pro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273175"/>
            <a:ext cx="9144000" cy="4403726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Extending the charge lifetime of today’s spin polarized GaAs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photoguns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from tens to thousands of Coulombs is a requirement for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extended uninterrupted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operation at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beam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current</a:t>
            </a:r>
            <a:endParaRPr lang="en-US" sz="20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These new results demonstrate improved charge lifetime with larger laser spot sizes using GaAs/</a:t>
            </a:r>
            <a:r>
              <a:rPr lang="en-US" sz="2000" dirty="0" err="1" smtClean="0">
                <a:latin typeface="Century Gothic" panose="020B0502020202020204" pitchFamily="34" charset="0"/>
              </a:rPr>
              <a:t>GaAsP</a:t>
            </a:r>
            <a:r>
              <a:rPr lang="en-US" sz="2000" dirty="0" smtClean="0">
                <a:latin typeface="Century Gothic" panose="020B0502020202020204" pitchFamily="34" charset="0"/>
              </a:rPr>
              <a:t> photocathodes at mA current but…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Managing </a:t>
            </a:r>
            <a:r>
              <a:rPr lang="en-US" sz="2000" b="1" dirty="0" smtClean="0">
                <a:latin typeface="Century Gothic" panose="020B0502020202020204" pitchFamily="34" charset="0"/>
              </a:rPr>
              <a:t>ALL</a:t>
            </a:r>
            <a:r>
              <a:rPr lang="en-US" sz="2000" dirty="0" smtClean="0">
                <a:latin typeface="Century Gothic" panose="020B0502020202020204" pitchFamily="34" charset="0"/>
              </a:rPr>
              <a:t> of the beam remains essential. </a:t>
            </a:r>
            <a:r>
              <a:rPr lang="en-US" sz="2000" dirty="0">
                <a:latin typeface="Century Gothic" panose="020B0502020202020204" pitchFamily="34" charset="0"/>
              </a:rPr>
              <a:t>T</a:t>
            </a:r>
            <a:r>
              <a:rPr lang="en-US" sz="2000" dirty="0" smtClean="0">
                <a:latin typeface="Century Gothic" panose="020B0502020202020204" pitchFamily="34" charset="0"/>
              </a:rPr>
              <a:t>hese results suggest CEBAF gun requires larger electrodes for sustainable </a:t>
            </a:r>
            <a:r>
              <a:rPr lang="en-US" sz="20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2000" dirty="0" smtClean="0">
                <a:latin typeface="Century Gothic" panose="020B0502020202020204" pitchFamily="34" charset="0"/>
              </a:rPr>
              <a:t> operation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New DBR </a:t>
            </a:r>
            <a:r>
              <a:rPr lang="en-US" sz="2000" dirty="0">
                <a:latin typeface="Century Gothic" panose="020B0502020202020204" pitchFamily="34" charset="0"/>
              </a:rPr>
              <a:t>photocathode </a:t>
            </a:r>
            <a:r>
              <a:rPr lang="en-US" sz="2000" dirty="0" smtClean="0">
                <a:latin typeface="Century Gothic" panose="020B0502020202020204" pitchFamily="34" charset="0"/>
              </a:rPr>
              <a:t>is an </a:t>
            </a:r>
            <a:r>
              <a:rPr lang="en-US" sz="2000" dirty="0">
                <a:latin typeface="Century Gothic" panose="020B0502020202020204" pitchFamily="34" charset="0"/>
              </a:rPr>
              <a:t>excellent candidate for high current (mA) polarized electron beam initiatives.  Lifetime tests at CEBAF to happen </a:t>
            </a:r>
            <a:r>
              <a:rPr lang="en-US" sz="2000" dirty="0" smtClean="0">
                <a:latin typeface="Century Gothic" panose="020B0502020202020204" pitchFamily="34" charset="0"/>
              </a:rPr>
              <a:t>soon, during this </a:t>
            </a:r>
            <a:r>
              <a:rPr lang="en-US" sz="2000" dirty="0" smtClean="0">
                <a:latin typeface="Century Gothic" panose="020B0502020202020204" pitchFamily="34" charset="0"/>
              </a:rPr>
              <a:t>shutdown</a:t>
            </a:r>
          </a:p>
          <a:p>
            <a:pPr marL="228600" indent="-228600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Importantly, realistic dynamic lifetime models are critically needed to  to separate and understand the dependencies of operational gun conditions.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Minion Pro"/>
              </a:rPr>
              <a:t>P</a:t>
            </a:r>
            <a:r>
              <a:rPr lang="en-US" b="0" dirty="0" smtClean="0">
                <a:latin typeface="Minion Pro"/>
              </a:rPr>
              <a:t>olarized </a:t>
            </a:r>
            <a:r>
              <a:rPr lang="en-US" b="0" dirty="0" smtClean="0">
                <a:solidFill>
                  <a:srgbClr val="FF0000"/>
                </a:solidFill>
                <a:latin typeface="Minion Pro"/>
              </a:rPr>
              <a:t>E</a:t>
            </a:r>
            <a:r>
              <a:rPr lang="en-US" b="0" dirty="0" smtClean="0">
                <a:latin typeface="Minion Pro"/>
              </a:rPr>
              <a:t>lectrons for </a:t>
            </a:r>
            <a:r>
              <a:rPr lang="en-US" b="0" dirty="0" smtClean="0">
                <a:solidFill>
                  <a:srgbClr val="FF0000"/>
                </a:solidFill>
                <a:latin typeface="Minion Pro"/>
              </a:rPr>
              <a:t>P</a:t>
            </a:r>
            <a:r>
              <a:rPr lang="en-US" b="0" dirty="0" smtClean="0">
                <a:latin typeface="Minion Pro"/>
              </a:rPr>
              <a:t>olarized </a:t>
            </a:r>
            <a:r>
              <a:rPr lang="en-US" b="0" dirty="0" smtClean="0">
                <a:solidFill>
                  <a:srgbClr val="FF0000"/>
                </a:solidFill>
                <a:latin typeface="Minion Pro"/>
              </a:rPr>
              <a:t>Po</a:t>
            </a:r>
            <a:r>
              <a:rPr lang="en-US" b="0" dirty="0" smtClean="0">
                <a:latin typeface="Minion Pro"/>
              </a:rPr>
              <a:t>sitrons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 descr="C:\Documents and Settings\grames\Desktop\images\install_111222\photo.JPG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25497" r="13543" b="5222"/>
          <a:stretch/>
        </p:blipFill>
        <p:spPr bwMode="auto">
          <a:xfrm>
            <a:off x="4552310" y="999187"/>
            <a:ext cx="4503973" cy="262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5100" y="999187"/>
            <a:ext cx="4229100" cy="5201585"/>
            <a:chOff x="203200" y="1504012"/>
            <a:chExt cx="4229100" cy="5201585"/>
          </a:xfrm>
        </p:grpSpPr>
        <p:pic>
          <p:nvPicPr>
            <p:cNvPr id="6" name="Picture 5" descr="Screen shot 2012-03-31 at 6.08.0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1504012"/>
              <a:ext cx="3098800" cy="520379"/>
            </a:xfrm>
            <a:prstGeom prst="rect">
              <a:avLst/>
            </a:prstGeom>
          </p:spPr>
        </p:pic>
        <p:grpSp>
          <p:nvGrpSpPr>
            <p:cNvPr id="7" name="Grouper 21"/>
            <p:cNvGrpSpPr/>
            <p:nvPr/>
          </p:nvGrpSpPr>
          <p:grpSpPr>
            <a:xfrm>
              <a:off x="203200" y="2159000"/>
              <a:ext cx="4229100" cy="4546597"/>
              <a:chOff x="4948773" y="3261407"/>
              <a:chExt cx="3428703" cy="3409491"/>
            </a:xfrm>
          </p:grpSpPr>
          <p:pic>
            <p:nvPicPr>
              <p:cNvPr id="8" name="Image 6" descr="PosPol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-6711"/>
              <a:stretch/>
            </p:blipFill>
            <p:spPr>
              <a:xfrm>
                <a:off x="4948773" y="3261407"/>
                <a:ext cx="3428703" cy="3409491"/>
              </a:xfrm>
              <a:prstGeom prst="rect">
                <a:avLst/>
              </a:prstGeom>
            </p:spPr>
          </p:pic>
          <p:sp>
            <p:nvSpPr>
              <p:cNvPr id="9" name="ZoneTexte 19"/>
              <p:cNvSpPr txBox="1"/>
              <p:nvPr/>
            </p:nvSpPr>
            <p:spPr>
              <a:xfrm>
                <a:off x="5100079" y="3344575"/>
                <a:ext cx="2357090" cy="330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Century Gothic" charset="0"/>
                    <a:ea typeface="Century Gothic" charset="0"/>
                    <a:cs typeface="Century Gothic" charset="0"/>
                  </a:rPr>
                  <a:t>electron beam polarization</a:t>
                </a:r>
              </a:p>
              <a:p>
                <a:pPr algn="ctr"/>
                <a:endParaRPr lang="en-US" sz="200" dirty="0" smtClean="0"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algn="ctr"/>
                <a:r>
                  <a:rPr lang="en-US" sz="1200" dirty="0" smtClean="0">
                    <a:latin typeface="Century Gothic" charset="0"/>
                    <a:ea typeface="Century Gothic" charset="0"/>
                    <a:cs typeface="Century Gothic" charset="0"/>
                  </a:rPr>
                  <a:t>85.2 ± 0.6 ± 0.7 %</a:t>
                </a:r>
                <a:endParaRPr lang="en-US" sz="12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002295" y="4977168"/>
                <a:ext cx="72016" cy="36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503156" y="6367043"/>
            <a:ext cx="83847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PEPPo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 Collaboration) D. Abbott et al</a:t>
            </a:r>
            <a:r>
              <a:rPr lang="fr-FR" sz="1600" dirty="0" smtClean="0">
                <a:latin typeface="Century Gothic" charset="0"/>
                <a:ea typeface="Century Gothic" charset="0"/>
                <a:cs typeface="Century Gothic" charset="0"/>
              </a:rPr>
              <a:t>., 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Phys. 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Rev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. 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Lett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. 116 (2016) 214801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52310" y="3878623"/>
            <a:ext cx="4591689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</a:t>
            </a:r>
            <a:r>
              <a:rPr lang="en-US" dirty="0" smtClean="0">
                <a:latin typeface="Century Gothic" panose="020B0502020202020204" pitchFamily="34" charset="0"/>
              </a:rPr>
              <a:t>remsstrahlung produced by polarized electrons results in efficient production of polarized positrons</a:t>
            </a:r>
          </a:p>
          <a:p>
            <a:pPr>
              <a:lnSpc>
                <a:spcPts val="1000"/>
              </a:lnSpc>
            </a:pP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PEPPo</a:t>
            </a:r>
            <a:r>
              <a:rPr lang="en-US" dirty="0" err="1" smtClean="0">
                <a:latin typeface="Century Gothic" panose="020B0502020202020204" pitchFamily="34" charset="0"/>
              </a:rPr>
              <a:t>’s</a:t>
            </a:r>
            <a:r>
              <a:rPr lang="en-US" dirty="0" smtClean="0">
                <a:latin typeface="Century Gothic" panose="020B0502020202020204" pitchFamily="34" charset="0"/>
              </a:rPr>
              <a:t> success suggests </a:t>
            </a:r>
            <a:r>
              <a:rPr lang="en-US" dirty="0" smtClean="0">
                <a:latin typeface="Century Gothic" panose="020B0502020202020204" pitchFamily="34" charset="0"/>
              </a:rPr>
              <a:t>useful polarized positron current benefits from </a:t>
            </a:r>
            <a:r>
              <a:rPr lang="en-US" b="1" dirty="0" err="1" smtClean="0">
                <a:latin typeface="Century Gothic" panose="020B0502020202020204" pitchFamily="34" charset="0"/>
              </a:rPr>
              <a:t>milliamperes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 smtClean="0">
                <a:latin typeface="Century Gothic" panose="020B0502020202020204" pitchFamily="34" charset="0"/>
              </a:rPr>
              <a:t>of </a:t>
            </a:r>
            <a:r>
              <a:rPr lang="en-US" dirty="0" smtClean="0">
                <a:latin typeface="Century Gothic" panose="020B0502020202020204" pitchFamily="34" charset="0"/>
              </a:rPr>
              <a:t>polarized </a:t>
            </a:r>
            <a:r>
              <a:rPr lang="en-US" dirty="0" smtClean="0">
                <a:latin typeface="Century Gothic" panose="020B0502020202020204" pitchFamily="34" charset="0"/>
              </a:rPr>
              <a:t>electrons</a:t>
            </a:r>
          </a:p>
          <a:p>
            <a:endParaRPr lang="en-US" sz="1000" dirty="0" smtClean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216" y="6080519"/>
            <a:ext cx="86847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D. </a:t>
            </a:r>
            <a:r>
              <a:rPr lang="en-US" sz="1200" dirty="0" smtClean="0">
                <a:latin typeface="Calibri" panose="020F0502020204030204" pitchFamily="34" charset="0"/>
              </a:rPr>
              <a:t>Abbott et al, </a:t>
            </a:r>
            <a:r>
              <a:rPr lang="en-US" sz="1200" dirty="0">
                <a:latin typeface="Calibri" panose="020F0502020204030204" pitchFamily="34" charset="0"/>
              </a:rPr>
              <a:t>"</a:t>
            </a:r>
            <a:r>
              <a:rPr lang="en-US" sz="1200" i="1" dirty="0">
                <a:latin typeface="Calibri" panose="020F0502020204030204" pitchFamily="34" charset="0"/>
              </a:rPr>
              <a:t>Production of Highly Polarized Positrons Using Polarized Electrons at MeV Energies</a:t>
            </a:r>
            <a:r>
              <a:rPr lang="en-US" sz="1200" dirty="0" smtClean="0">
                <a:latin typeface="Calibri" panose="020F0502020204030204" pitchFamily="34" charset="0"/>
              </a:rPr>
              <a:t>", Phys. Rev. Lett, 116, 214801 (2016)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8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/>
          <a:p>
            <a:fld id="{E2C9A48C-97D7-4B40-96F2-F0841CEA16C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117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kern="0" dirty="0" smtClean="0">
                <a:latin typeface="+mj-lt"/>
                <a:ea typeface="+mj-ea"/>
                <a:cs typeface="+mj-cs"/>
              </a:rPr>
              <a:t>Recent CEBAF Polarized </a:t>
            </a:r>
            <a:r>
              <a:rPr lang="en-US" sz="3200" kern="0" dirty="0" smtClean="0">
                <a:latin typeface="+mj-lt"/>
                <a:ea typeface="+mj-ea"/>
                <a:cs typeface="+mj-cs"/>
              </a:rPr>
              <a:t>Source </a:t>
            </a:r>
            <a:r>
              <a:rPr lang="en-US" sz="3200" kern="0" dirty="0" smtClean="0">
                <a:latin typeface="+mj-lt"/>
                <a:ea typeface="+mj-ea"/>
                <a:cs typeface="+mj-cs"/>
              </a:rPr>
              <a:t>Performance</a:t>
            </a:r>
            <a:endParaRPr lang="en-US" sz="32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56850"/>
            <a:ext cx="87122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prstClr val="black"/>
                </a:solidFill>
              </a:rPr>
              <a:t>Gun2 Photocathode (Fall 2016 – Spring 2017)</a:t>
            </a:r>
            <a:endParaRPr lang="en-US" sz="2800" b="1" dirty="0" smtClean="0">
              <a:solidFill>
                <a:prstClr val="black"/>
              </a:solidFill>
            </a:endParaRP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cs typeface="Arial"/>
              </a:rPr>
              <a:t>Strained </a:t>
            </a:r>
            <a:r>
              <a:rPr lang="en-US" sz="2400" dirty="0" err="1" smtClean="0">
                <a:cs typeface="Arial"/>
              </a:rPr>
              <a:t>Superlattice</a:t>
            </a:r>
            <a:r>
              <a:rPr lang="en-US" sz="2400" dirty="0" smtClean="0">
                <a:cs typeface="Arial"/>
              </a:rPr>
              <a:t> GaAs/</a:t>
            </a:r>
            <a:r>
              <a:rPr lang="en-US" sz="2400" dirty="0" err="1" smtClean="0">
                <a:cs typeface="Arial"/>
              </a:rPr>
              <a:t>GaAsP</a:t>
            </a:r>
            <a:r>
              <a:rPr lang="en-US" sz="2400" dirty="0" smtClean="0">
                <a:cs typeface="Arial"/>
              </a:rPr>
              <a:t> #5756-4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cs typeface="Arial"/>
              </a:rPr>
              <a:t>Good Polarization 85-87% (measured at Mott)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cs typeface="Arial"/>
              </a:rPr>
              <a:t>Good QE &gt; 1% after </a:t>
            </a:r>
            <a:r>
              <a:rPr lang="en-US" sz="2400" dirty="0" smtClean="0">
                <a:cs typeface="Arial"/>
              </a:rPr>
              <a:t>activation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cs typeface="Arial"/>
              </a:rPr>
              <a:t>Lifetime about 200C, sufficient for 12 GeV CEBAF program</a:t>
            </a:r>
            <a:endParaRPr lang="en-US" sz="2400" dirty="0" smtClean="0">
              <a:cs typeface="Arial"/>
            </a:endParaRPr>
          </a:p>
        </p:txBody>
      </p:sp>
      <p:pic>
        <p:nvPicPr>
          <p:cNvPr id="7" name="Picture 6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1333061" y="3096556"/>
            <a:ext cx="6813970" cy="322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4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734786" y="979911"/>
            <a:ext cx="7543800" cy="5154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679" y="967211"/>
            <a:ext cx="4400051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CEBAF Polarized Inverted Load Lock Gun </a:t>
            </a:r>
            <a:r>
              <a:rPr lang="en-US" sz="1500" dirty="0" smtClean="0"/>
              <a:t>(Spring 2017</a:t>
            </a:r>
            <a:r>
              <a:rPr lang="en-US" sz="1500" dirty="0"/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679" y="104515"/>
            <a:ext cx="7548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dirty="0" smtClean="0"/>
              <a:t>CEBAF Load Lock </a:t>
            </a:r>
            <a:r>
              <a:rPr lang="en-US" sz="3200" dirty="0" err="1" smtClean="0"/>
              <a:t>Photogun</a:t>
            </a:r>
            <a:r>
              <a:rPr lang="en-US" sz="3200" dirty="0" smtClean="0"/>
              <a:t> (-130kV)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550395" y="4810647"/>
            <a:ext cx="272819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Century Gothic" charset="0"/>
                <a:ea typeface="Century Gothic" charset="0"/>
                <a:cs typeface="Century Gothic" charset="0"/>
              </a:rPr>
              <a:t>1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mA	86 C/day</a:t>
            </a:r>
          </a:p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5 mA	432 C/day</a:t>
            </a:r>
          </a:p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10 mA	860 C/day</a:t>
            </a:r>
          </a:p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50 mA	4320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C/day</a:t>
            </a:r>
            <a:endParaRPr lang="en-US" sz="20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78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Ion Bombardment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23825"/>
            <a:ext cx="8839200" cy="563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b="0" dirty="0">
                <a:latin typeface="Minion Pro"/>
              </a:rPr>
              <a:t>Ions Bombarding the Electrostatic Center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676400" y="990600"/>
            <a:ext cx="5867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 dirty="0">
                <a:latin typeface="Century Gothic" panose="020B0502020202020204" pitchFamily="34" charset="0"/>
              </a:rPr>
              <a:t>Ionized gas focused </a:t>
            </a:r>
            <a:r>
              <a:rPr lang="en-US" altLang="en-US" sz="1800" dirty="0" smtClean="0">
                <a:latin typeface="Century Gothic" panose="020B0502020202020204" pitchFamily="34" charset="0"/>
              </a:rPr>
              <a:t>at </a:t>
            </a:r>
            <a:r>
              <a:rPr lang="en-US" altLang="en-US" sz="1800" dirty="0">
                <a:latin typeface="Century Gothic" panose="020B0502020202020204" pitchFamily="34" charset="0"/>
              </a:rPr>
              <a:t>electrostatic center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1874838" y="5638800"/>
            <a:ext cx="990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1798638" y="2667000"/>
            <a:ext cx="3048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 flipH="1">
            <a:off x="2636838" y="2667000"/>
            <a:ext cx="3048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 flipH="1">
            <a:off x="2103438" y="2590800"/>
            <a:ext cx="762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>
            <a:off x="2560638" y="2590800"/>
            <a:ext cx="762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AutoShape 12"/>
          <p:cNvSpPr>
            <a:spLocks noChangeArrowheads="1"/>
          </p:cNvSpPr>
          <p:nvPr/>
        </p:nvSpPr>
        <p:spPr bwMode="auto">
          <a:xfrm>
            <a:off x="2179638" y="3505200"/>
            <a:ext cx="381000" cy="2133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57" name="Group 13"/>
          <p:cNvGrpSpPr>
            <a:grpSpLocks/>
          </p:cNvGrpSpPr>
          <p:nvPr/>
        </p:nvGrpSpPr>
        <p:grpSpPr bwMode="auto">
          <a:xfrm>
            <a:off x="960438" y="3429000"/>
            <a:ext cx="609600" cy="304800"/>
            <a:chOff x="576" y="1872"/>
            <a:chExt cx="384" cy="192"/>
          </a:xfrm>
        </p:grpSpPr>
        <p:sp>
          <p:nvSpPr>
            <p:cNvPr id="57358" name="Rectangle 14"/>
            <p:cNvSpPr>
              <a:spLocks noChangeArrowheads="1"/>
            </p:cNvSpPr>
            <p:nvPr/>
          </p:nvSpPr>
          <p:spPr bwMode="auto">
            <a:xfrm>
              <a:off x="576" y="1872"/>
              <a:ext cx="240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359" name="Group 15"/>
            <p:cNvGrpSpPr>
              <a:grpSpLocks/>
            </p:cNvGrpSpPr>
            <p:nvPr/>
          </p:nvGrpSpPr>
          <p:grpSpPr bwMode="auto">
            <a:xfrm>
              <a:off x="576" y="1872"/>
              <a:ext cx="384" cy="192"/>
              <a:chOff x="576" y="1584"/>
              <a:chExt cx="384" cy="192"/>
            </a:xfrm>
          </p:grpSpPr>
          <p:sp>
            <p:nvSpPr>
              <p:cNvPr id="57360" name="Arc 16"/>
              <p:cNvSpPr>
                <a:spLocks/>
              </p:cNvSpPr>
              <p:nvPr/>
            </p:nvSpPr>
            <p:spPr bwMode="auto">
              <a:xfrm>
                <a:off x="816" y="1584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61" name="Arc 17"/>
              <p:cNvSpPr>
                <a:spLocks/>
              </p:cNvSpPr>
              <p:nvPr/>
            </p:nvSpPr>
            <p:spPr bwMode="auto">
              <a:xfrm flipV="1">
                <a:off x="816" y="1680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362" name="Line 18"/>
              <p:cNvSpPr>
                <a:spLocks noChangeShapeType="1"/>
              </p:cNvSpPr>
              <p:nvPr/>
            </p:nvSpPr>
            <p:spPr bwMode="auto">
              <a:xfrm flipH="1">
                <a:off x="576" y="158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3" name="Line 19"/>
              <p:cNvSpPr>
                <a:spLocks noChangeShapeType="1"/>
              </p:cNvSpPr>
              <p:nvPr/>
            </p:nvSpPr>
            <p:spPr bwMode="auto">
              <a:xfrm flipH="1">
                <a:off x="576" y="177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7364" name="AutoShape 20"/>
          <p:cNvSpPr>
            <a:spLocks noChangeArrowheads="1"/>
          </p:cNvSpPr>
          <p:nvPr/>
        </p:nvSpPr>
        <p:spPr bwMode="auto">
          <a:xfrm>
            <a:off x="960438" y="4953000"/>
            <a:ext cx="1066800" cy="762000"/>
          </a:xfrm>
          <a:prstGeom prst="rtTriangl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5" name="AutoShape 21"/>
          <p:cNvSpPr>
            <a:spLocks noChangeArrowheads="1"/>
          </p:cNvSpPr>
          <p:nvPr/>
        </p:nvSpPr>
        <p:spPr bwMode="auto">
          <a:xfrm flipH="1">
            <a:off x="2713038" y="4953000"/>
            <a:ext cx="1066800" cy="762000"/>
          </a:xfrm>
          <a:prstGeom prst="rtTriangl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1874838" y="5638800"/>
            <a:ext cx="990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67" name="Group 23"/>
          <p:cNvGrpSpPr>
            <a:grpSpLocks/>
          </p:cNvGrpSpPr>
          <p:nvPr/>
        </p:nvGrpSpPr>
        <p:grpSpPr bwMode="auto">
          <a:xfrm>
            <a:off x="3170238" y="3429000"/>
            <a:ext cx="609600" cy="304800"/>
            <a:chOff x="576" y="1632"/>
            <a:chExt cx="384" cy="192"/>
          </a:xfrm>
        </p:grpSpPr>
        <p:sp>
          <p:nvSpPr>
            <p:cNvPr id="57368" name="Rectangle 24"/>
            <p:cNvSpPr>
              <a:spLocks noChangeArrowheads="1"/>
            </p:cNvSpPr>
            <p:nvPr/>
          </p:nvSpPr>
          <p:spPr bwMode="auto">
            <a:xfrm flipH="1">
              <a:off x="672" y="1632"/>
              <a:ext cx="288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369" name="Group 25"/>
            <p:cNvGrpSpPr>
              <a:grpSpLocks/>
            </p:cNvGrpSpPr>
            <p:nvPr/>
          </p:nvGrpSpPr>
          <p:grpSpPr bwMode="auto">
            <a:xfrm>
              <a:off x="576" y="1632"/>
              <a:ext cx="384" cy="192"/>
              <a:chOff x="576" y="1632"/>
              <a:chExt cx="384" cy="192"/>
            </a:xfrm>
          </p:grpSpPr>
          <p:sp>
            <p:nvSpPr>
              <p:cNvPr id="57370" name="Line 26"/>
              <p:cNvSpPr>
                <a:spLocks noChangeShapeType="1"/>
              </p:cNvSpPr>
              <p:nvPr/>
            </p:nvSpPr>
            <p:spPr bwMode="auto">
              <a:xfrm>
                <a:off x="720" y="163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1" name="Line 27"/>
              <p:cNvSpPr>
                <a:spLocks noChangeShapeType="1"/>
              </p:cNvSpPr>
              <p:nvPr/>
            </p:nvSpPr>
            <p:spPr bwMode="auto">
              <a:xfrm>
                <a:off x="720" y="18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7372" name="Group 28"/>
              <p:cNvGrpSpPr>
                <a:grpSpLocks/>
              </p:cNvGrpSpPr>
              <p:nvPr/>
            </p:nvGrpSpPr>
            <p:grpSpPr bwMode="auto">
              <a:xfrm>
                <a:off x="576" y="1632"/>
                <a:ext cx="144" cy="192"/>
                <a:chOff x="1920" y="1872"/>
                <a:chExt cx="144" cy="192"/>
              </a:xfrm>
            </p:grpSpPr>
            <p:sp>
              <p:nvSpPr>
                <p:cNvPr id="57373" name="Arc 29"/>
                <p:cNvSpPr>
                  <a:spLocks/>
                </p:cNvSpPr>
                <p:nvPr/>
              </p:nvSpPr>
              <p:spPr bwMode="auto">
                <a:xfrm flipH="1">
                  <a:off x="1920" y="1872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74" name="Arc 30"/>
                <p:cNvSpPr>
                  <a:spLocks/>
                </p:cNvSpPr>
                <p:nvPr/>
              </p:nvSpPr>
              <p:spPr bwMode="auto">
                <a:xfrm flipH="1" flipV="1">
                  <a:off x="1920" y="1968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7375" name="AutoShape 31"/>
          <p:cNvSpPr>
            <a:spLocks noChangeArrowheads="1"/>
          </p:cNvSpPr>
          <p:nvPr/>
        </p:nvSpPr>
        <p:spPr bwMode="auto">
          <a:xfrm>
            <a:off x="2255838" y="20574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76" name="Group 32"/>
          <p:cNvGrpSpPr>
            <a:grpSpLocks/>
          </p:cNvGrpSpPr>
          <p:nvPr/>
        </p:nvGrpSpPr>
        <p:grpSpPr bwMode="auto">
          <a:xfrm>
            <a:off x="3094038" y="4038600"/>
            <a:ext cx="152400" cy="152400"/>
            <a:chOff x="2064" y="2304"/>
            <a:chExt cx="96" cy="96"/>
          </a:xfrm>
        </p:grpSpPr>
        <p:sp>
          <p:nvSpPr>
            <p:cNvPr id="57377" name="Oval 33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8" name="Oval 34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9" name="Oval 35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380" name="Oval 36"/>
          <p:cNvSpPr>
            <a:spLocks noChangeArrowheads="1"/>
          </p:cNvSpPr>
          <p:nvPr/>
        </p:nvSpPr>
        <p:spPr bwMode="auto">
          <a:xfrm>
            <a:off x="1722438" y="3810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1" name="Oval 37"/>
          <p:cNvSpPr>
            <a:spLocks noChangeArrowheads="1"/>
          </p:cNvSpPr>
          <p:nvPr/>
        </p:nvSpPr>
        <p:spPr bwMode="auto">
          <a:xfrm>
            <a:off x="1722438" y="4495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2" name="Oval 38"/>
          <p:cNvSpPr>
            <a:spLocks noChangeArrowheads="1"/>
          </p:cNvSpPr>
          <p:nvPr/>
        </p:nvSpPr>
        <p:spPr bwMode="auto">
          <a:xfrm>
            <a:off x="1722438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3" name="Oval 39"/>
          <p:cNvSpPr>
            <a:spLocks noChangeArrowheads="1"/>
          </p:cNvSpPr>
          <p:nvPr/>
        </p:nvSpPr>
        <p:spPr bwMode="auto">
          <a:xfrm>
            <a:off x="1874838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4" name="Oval 40"/>
          <p:cNvSpPr>
            <a:spLocks noChangeArrowheads="1"/>
          </p:cNvSpPr>
          <p:nvPr/>
        </p:nvSpPr>
        <p:spPr bwMode="auto">
          <a:xfrm>
            <a:off x="1874838" y="4572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5" name="Oval 41"/>
          <p:cNvSpPr>
            <a:spLocks noChangeArrowheads="1"/>
          </p:cNvSpPr>
          <p:nvPr/>
        </p:nvSpPr>
        <p:spPr bwMode="auto">
          <a:xfrm>
            <a:off x="3475038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6" name="Oval 42"/>
          <p:cNvSpPr>
            <a:spLocks noChangeArrowheads="1"/>
          </p:cNvSpPr>
          <p:nvPr/>
        </p:nvSpPr>
        <p:spPr bwMode="auto">
          <a:xfrm>
            <a:off x="3475038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7" name="Oval 43"/>
          <p:cNvSpPr>
            <a:spLocks noChangeArrowheads="1"/>
          </p:cNvSpPr>
          <p:nvPr/>
        </p:nvSpPr>
        <p:spPr bwMode="auto">
          <a:xfrm>
            <a:off x="3017838" y="4876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8" name="Oval 44"/>
          <p:cNvSpPr>
            <a:spLocks noChangeArrowheads="1"/>
          </p:cNvSpPr>
          <p:nvPr/>
        </p:nvSpPr>
        <p:spPr bwMode="auto">
          <a:xfrm>
            <a:off x="2789238" y="5181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89" name="Oval 45"/>
          <p:cNvSpPr>
            <a:spLocks noChangeArrowheads="1"/>
          </p:cNvSpPr>
          <p:nvPr/>
        </p:nvSpPr>
        <p:spPr bwMode="auto">
          <a:xfrm>
            <a:off x="1874838" y="5029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90" name="Group 46"/>
          <p:cNvGrpSpPr>
            <a:grpSpLocks/>
          </p:cNvGrpSpPr>
          <p:nvPr/>
        </p:nvGrpSpPr>
        <p:grpSpPr bwMode="auto">
          <a:xfrm>
            <a:off x="2865438" y="3429000"/>
            <a:ext cx="152400" cy="228600"/>
            <a:chOff x="2208" y="2448"/>
            <a:chExt cx="96" cy="144"/>
          </a:xfrm>
        </p:grpSpPr>
        <p:sp>
          <p:nvSpPr>
            <p:cNvPr id="57391" name="Oval 47"/>
            <p:cNvSpPr>
              <a:spLocks noChangeArrowheads="1"/>
            </p:cNvSpPr>
            <p:nvPr/>
          </p:nvSpPr>
          <p:spPr bwMode="auto">
            <a:xfrm>
              <a:off x="2208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2" name="Oval 48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3" name="Oval 49"/>
            <p:cNvSpPr>
              <a:spLocks noChangeArrowheads="1"/>
            </p:cNvSpPr>
            <p:nvPr/>
          </p:nvSpPr>
          <p:spPr bwMode="auto">
            <a:xfrm>
              <a:off x="225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394" name="Oval 50"/>
          <p:cNvSpPr>
            <a:spLocks noChangeArrowheads="1"/>
          </p:cNvSpPr>
          <p:nvPr/>
        </p:nvSpPr>
        <p:spPr bwMode="auto">
          <a:xfrm>
            <a:off x="960438" y="4267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5" name="Oval 51"/>
          <p:cNvSpPr>
            <a:spLocks noChangeArrowheads="1"/>
          </p:cNvSpPr>
          <p:nvPr/>
        </p:nvSpPr>
        <p:spPr bwMode="auto">
          <a:xfrm>
            <a:off x="2332038" y="3581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96" name="Oval 52"/>
          <p:cNvSpPr>
            <a:spLocks noChangeArrowheads="1"/>
          </p:cNvSpPr>
          <p:nvPr/>
        </p:nvSpPr>
        <p:spPr bwMode="auto">
          <a:xfrm>
            <a:off x="2408238" y="3505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97" name="Group 53"/>
          <p:cNvGrpSpPr>
            <a:grpSpLocks/>
          </p:cNvGrpSpPr>
          <p:nvPr/>
        </p:nvGrpSpPr>
        <p:grpSpPr bwMode="auto">
          <a:xfrm>
            <a:off x="2408238" y="4953000"/>
            <a:ext cx="152400" cy="152400"/>
            <a:chOff x="2064" y="2304"/>
            <a:chExt cx="96" cy="96"/>
          </a:xfrm>
        </p:grpSpPr>
        <p:sp>
          <p:nvSpPr>
            <p:cNvPr id="57398" name="Oval 54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9" name="Oval 55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00" name="Oval 56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401" name="Oval 57"/>
          <p:cNvSpPr>
            <a:spLocks noChangeArrowheads="1"/>
          </p:cNvSpPr>
          <p:nvPr/>
        </p:nvSpPr>
        <p:spPr bwMode="auto">
          <a:xfrm>
            <a:off x="2255838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02" name="Line 58"/>
          <p:cNvSpPr>
            <a:spLocks noChangeShapeType="1"/>
          </p:cNvSpPr>
          <p:nvPr/>
        </p:nvSpPr>
        <p:spPr bwMode="auto">
          <a:xfrm>
            <a:off x="2370138" y="36576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3" name="Text Box 59"/>
          <p:cNvSpPr txBox="1">
            <a:spLocks noChangeArrowheads="1"/>
          </p:cNvSpPr>
          <p:nvPr/>
        </p:nvSpPr>
        <p:spPr bwMode="auto">
          <a:xfrm>
            <a:off x="176743" y="5731908"/>
            <a:ext cx="11705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dirty="0">
                <a:latin typeface="Century Gothic" panose="020B0502020202020204" pitchFamily="34" charset="0"/>
              </a:rPr>
              <a:t>cathode</a:t>
            </a:r>
          </a:p>
        </p:txBody>
      </p:sp>
      <p:sp>
        <p:nvSpPr>
          <p:cNvPr id="57404" name="Text Box 60"/>
          <p:cNvSpPr txBox="1">
            <a:spLocks noChangeArrowheads="1"/>
          </p:cNvSpPr>
          <p:nvPr/>
        </p:nvSpPr>
        <p:spPr bwMode="auto">
          <a:xfrm>
            <a:off x="1447800" y="1676400"/>
            <a:ext cx="1757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>
                <a:latin typeface="Century Gothic" panose="020B0502020202020204" pitchFamily="34" charset="0"/>
              </a:rPr>
              <a:t>electrons OUT</a:t>
            </a:r>
          </a:p>
        </p:txBody>
      </p:sp>
      <p:sp>
        <p:nvSpPr>
          <p:cNvPr id="57405" name="Text Box 61"/>
          <p:cNvSpPr txBox="1">
            <a:spLocks noChangeArrowheads="1"/>
          </p:cNvSpPr>
          <p:nvPr/>
        </p:nvSpPr>
        <p:spPr bwMode="auto">
          <a:xfrm>
            <a:off x="228600" y="3124200"/>
            <a:ext cx="9428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>
                <a:latin typeface="Century Gothic" panose="020B0502020202020204" pitchFamily="34" charset="0"/>
              </a:rPr>
              <a:t>anode</a:t>
            </a:r>
          </a:p>
        </p:txBody>
      </p:sp>
      <p:sp>
        <p:nvSpPr>
          <p:cNvPr id="57406" name="Text Box 62"/>
          <p:cNvSpPr txBox="1">
            <a:spLocks noChangeArrowheads="1"/>
          </p:cNvSpPr>
          <p:nvPr/>
        </p:nvSpPr>
        <p:spPr bwMode="auto">
          <a:xfrm>
            <a:off x="762000" y="2362200"/>
            <a:ext cx="9861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>
                <a:latin typeface="Century Gothic" panose="020B0502020202020204" pitchFamily="34" charset="0"/>
              </a:rPr>
              <a:t>laser IN</a:t>
            </a:r>
          </a:p>
        </p:txBody>
      </p:sp>
      <p:sp>
        <p:nvSpPr>
          <p:cNvPr id="57407" name="Line 63"/>
          <p:cNvSpPr>
            <a:spLocks noChangeShapeType="1"/>
          </p:cNvSpPr>
          <p:nvPr/>
        </p:nvSpPr>
        <p:spPr bwMode="auto">
          <a:xfrm>
            <a:off x="1828800" y="28194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08" name="Line 64"/>
          <p:cNvSpPr>
            <a:spLocks noChangeShapeType="1"/>
          </p:cNvSpPr>
          <p:nvPr/>
        </p:nvSpPr>
        <p:spPr bwMode="auto">
          <a:xfrm flipH="1">
            <a:off x="2819400" y="31242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411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9850"/>
            <a:ext cx="426720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28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57200" y="914400"/>
            <a:ext cx="3581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 dirty="0">
                <a:latin typeface="Century Gothic" panose="020B0502020202020204" pitchFamily="34" charset="0"/>
              </a:rPr>
              <a:t>We don’t run beam from electrostatic center</a:t>
            </a:r>
          </a:p>
        </p:txBody>
      </p:sp>
      <p:grpSp>
        <p:nvGrpSpPr>
          <p:cNvPr id="67648" name="Group 64"/>
          <p:cNvGrpSpPr>
            <a:grpSpLocks/>
          </p:cNvGrpSpPr>
          <p:nvPr/>
        </p:nvGrpSpPr>
        <p:grpSpPr bwMode="auto">
          <a:xfrm>
            <a:off x="152401" y="1905000"/>
            <a:ext cx="4427538" cy="4451350"/>
            <a:chOff x="3024" y="1008"/>
            <a:chExt cx="2789" cy="2804"/>
          </a:xfrm>
        </p:grpSpPr>
        <p:sp>
          <p:nvSpPr>
            <p:cNvPr id="67649" name="AutoShape 65"/>
            <p:cNvSpPr>
              <a:spLocks noChangeArrowheads="1"/>
            </p:cNvSpPr>
            <p:nvPr/>
          </p:nvSpPr>
          <p:spPr bwMode="auto">
            <a:xfrm flipH="1">
              <a:off x="4224" y="1872"/>
              <a:ext cx="240" cy="1392"/>
            </a:xfrm>
            <a:prstGeom prst="rtTriangl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50" name="Rectangle 66"/>
            <p:cNvSpPr>
              <a:spLocks noChangeArrowheads="1"/>
            </p:cNvSpPr>
            <p:nvPr/>
          </p:nvSpPr>
          <p:spPr bwMode="auto">
            <a:xfrm>
              <a:off x="4032" y="3264"/>
              <a:ext cx="62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51" name="Line 67"/>
            <p:cNvSpPr>
              <a:spLocks noChangeShapeType="1"/>
            </p:cNvSpPr>
            <p:nvPr/>
          </p:nvSpPr>
          <p:spPr bwMode="auto">
            <a:xfrm>
              <a:off x="3888" y="1392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52" name="Group 68"/>
            <p:cNvGrpSpPr>
              <a:grpSpLocks/>
            </p:cNvGrpSpPr>
            <p:nvPr/>
          </p:nvGrpSpPr>
          <p:grpSpPr bwMode="auto">
            <a:xfrm>
              <a:off x="3456" y="1872"/>
              <a:ext cx="384" cy="192"/>
              <a:chOff x="576" y="1872"/>
              <a:chExt cx="384" cy="192"/>
            </a:xfrm>
          </p:grpSpPr>
          <p:sp>
            <p:nvSpPr>
              <p:cNvPr id="67653" name="Rectangle 69"/>
              <p:cNvSpPr>
                <a:spLocks noChangeArrowheads="1"/>
              </p:cNvSpPr>
              <p:nvPr/>
            </p:nvSpPr>
            <p:spPr bwMode="auto">
              <a:xfrm>
                <a:off x="576" y="1872"/>
                <a:ext cx="240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67654" name="Group 70"/>
              <p:cNvGrpSpPr>
                <a:grpSpLocks/>
              </p:cNvGrpSpPr>
              <p:nvPr/>
            </p:nvGrpSpPr>
            <p:grpSpPr bwMode="auto">
              <a:xfrm>
                <a:off x="576" y="1872"/>
                <a:ext cx="384" cy="192"/>
                <a:chOff x="576" y="1584"/>
                <a:chExt cx="384" cy="192"/>
              </a:xfrm>
            </p:grpSpPr>
            <p:sp>
              <p:nvSpPr>
                <p:cNvPr id="67655" name="Arc 71"/>
                <p:cNvSpPr>
                  <a:spLocks/>
                </p:cNvSpPr>
                <p:nvPr/>
              </p:nvSpPr>
              <p:spPr bwMode="auto">
                <a:xfrm>
                  <a:off x="816" y="1584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6" name="Arc 72"/>
                <p:cNvSpPr>
                  <a:spLocks/>
                </p:cNvSpPr>
                <p:nvPr/>
              </p:nvSpPr>
              <p:spPr bwMode="auto">
                <a:xfrm flipV="1">
                  <a:off x="816" y="1680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7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576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8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576" y="177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67659" name="AutoShape 75"/>
            <p:cNvSpPr>
              <a:spLocks noChangeArrowheads="1"/>
            </p:cNvSpPr>
            <p:nvPr/>
          </p:nvSpPr>
          <p:spPr bwMode="auto">
            <a:xfrm>
              <a:off x="3456" y="2832"/>
              <a:ext cx="672" cy="480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60" name="AutoShape 76"/>
            <p:cNvSpPr>
              <a:spLocks noChangeArrowheads="1"/>
            </p:cNvSpPr>
            <p:nvPr/>
          </p:nvSpPr>
          <p:spPr bwMode="auto">
            <a:xfrm flipH="1">
              <a:off x="4560" y="2832"/>
              <a:ext cx="672" cy="480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61" name="Rectangle 77"/>
            <p:cNvSpPr>
              <a:spLocks noChangeArrowheads="1"/>
            </p:cNvSpPr>
            <p:nvPr/>
          </p:nvSpPr>
          <p:spPr bwMode="auto">
            <a:xfrm>
              <a:off x="4032" y="3264"/>
              <a:ext cx="62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62" name="Group 78"/>
            <p:cNvGrpSpPr>
              <a:grpSpLocks/>
            </p:cNvGrpSpPr>
            <p:nvPr/>
          </p:nvGrpSpPr>
          <p:grpSpPr bwMode="auto">
            <a:xfrm>
              <a:off x="4848" y="1872"/>
              <a:ext cx="384" cy="192"/>
              <a:chOff x="576" y="1632"/>
              <a:chExt cx="384" cy="192"/>
            </a:xfrm>
          </p:grpSpPr>
          <p:sp>
            <p:nvSpPr>
              <p:cNvPr id="67663" name="Rectangle 79"/>
              <p:cNvSpPr>
                <a:spLocks noChangeArrowheads="1"/>
              </p:cNvSpPr>
              <p:nvPr/>
            </p:nvSpPr>
            <p:spPr bwMode="auto">
              <a:xfrm flipH="1">
                <a:off x="672" y="1632"/>
                <a:ext cx="288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67664" name="Group 80"/>
              <p:cNvGrpSpPr>
                <a:grpSpLocks/>
              </p:cNvGrpSpPr>
              <p:nvPr/>
            </p:nvGrpSpPr>
            <p:grpSpPr bwMode="auto">
              <a:xfrm>
                <a:off x="576" y="1632"/>
                <a:ext cx="384" cy="192"/>
                <a:chOff x="576" y="1632"/>
                <a:chExt cx="384" cy="192"/>
              </a:xfrm>
            </p:grpSpPr>
            <p:sp>
              <p:nvSpPr>
                <p:cNvPr id="67665" name="Line 81"/>
                <p:cNvSpPr>
                  <a:spLocks noChangeShapeType="1"/>
                </p:cNvSpPr>
                <p:nvPr/>
              </p:nvSpPr>
              <p:spPr bwMode="auto">
                <a:xfrm>
                  <a:off x="720" y="163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66" name="Line 82"/>
                <p:cNvSpPr>
                  <a:spLocks noChangeShapeType="1"/>
                </p:cNvSpPr>
                <p:nvPr/>
              </p:nvSpPr>
              <p:spPr bwMode="auto">
                <a:xfrm>
                  <a:off x="720" y="182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67667" name="Group 83"/>
                <p:cNvGrpSpPr>
                  <a:grpSpLocks/>
                </p:cNvGrpSpPr>
                <p:nvPr/>
              </p:nvGrpSpPr>
              <p:grpSpPr bwMode="auto">
                <a:xfrm>
                  <a:off x="576" y="1632"/>
                  <a:ext cx="144" cy="192"/>
                  <a:chOff x="1920" y="1872"/>
                  <a:chExt cx="144" cy="192"/>
                </a:xfrm>
              </p:grpSpPr>
              <p:sp>
                <p:nvSpPr>
                  <p:cNvPr id="67668" name="Arc 84"/>
                  <p:cNvSpPr>
                    <a:spLocks/>
                  </p:cNvSpPr>
                  <p:nvPr/>
                </p:nvSpPr>
                <p:spPr bwMode="auto">
                  <a:xfrm flipH="1">
                    <a:off x="1920" y="1872"/>
                    <a:ext cx="144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67669" name="Arc 85"/>
                  <p:cNvSpPr>
                    <a:spLocks/>
                  </p:cNvSpPr>
                  <p:nvPr/>
                </p:nvSpPr>
                <p:spPr bwMode="auto">
                  <a:xfrm flipH="1" flipV="1">
                    <a:off x="1920" y="1968"/>
                    <a:ext cx="144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67670" name="AutoShape 86"/>
            <p:cNvSpPr>
              <a:spLocks noChangeArrowheads="1"/>
            </p:cNvSpPr>
            <p:nvPr/>
          </p:nvSpPr>
          <p:spPr bwMode="auto">
            <a:xfrm>
              <a:off x="4416" y="1008"/>
              <a:ext cx="144" cy="288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71" name="Group 87"/>
            <p:cNvGrpSpPr>
              <a:grpSpLocks/>
            </p:cNvGrpSpPr>
            <p:nvPr/>
          </p:nvGrpSpPr>
          <p:grpSpPr bwMode="auto">
            <a:xfrm>
              <a:off x="4800" y="2256"/>
              <a:ext cx="96" cy="96"/>
              <a:chOff x="2064" y="2304"/>
              <a:chExt cx="96" cy="96"/>
            </a:xfrm>
          </p:grpSpPr>
          <p:sp>
            <p:nvSpPr>
              <p:cNvPr id="67672" name="Oval 88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73" name="Oval 89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74" name="Oval 90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75" name="Oval 91"/>
            <p:cNvSpPr>
              <a:spLocks noChangeArrowheads="1"/>
            </p:cNvSpPr>
            <p:nvPr/>
          </p:nvSpPr>
          <p:spPr bwMode="auto">
            <a:xfrm>
              <a:off x="3936" y="211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6" name="Oval 92"/>
            <p:cNvSpPr>
              <a:spLocks noChangeArrowheads="1"/>
            </p:cNvSpPr>
            <p:nvPr/>
          </p:nvSpPr>
          <p:spPr bwMode="auto">
            <a:xfrm>
              <a:off x="393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7" name="Oval 93"/>
            <p:cNvSpPr>
              <a:spLocks noChangeArrowheads="1"/>
            </p:cNvSpPr>
            <p:nvPr/>
          </p:nvSpPr>
          <p:spPr bwMode="auto">
            <a:xfrm>
              <a:off x="393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8" name="Oval 94"/>
            <p:cNvSpPr>
              <a:spLocks noChangeArrowheads="1"/>
            </p:cNvSpPr>
            <p:nvPr/>
          </p:nvSpPr>
          <p:spPr bwMode="auto">
            <a:xfrm>
              <a:off x="4032" y="26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9" name="Oval 95"/>
            <p:cNvSpPr>
              <a:spLocks noChangeArrowheads="1"/>
            </p:cNvSpPr>
            <p:nvPr/>
          </p:nvSpPr>
          <p:spPr bwMode="auto">
            <a:xfrm>
              <a:off x="4032" y="259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0" name="Oval 96"/>
            <p:cNvSpPr>
              <a:spLocks noChangeArrowheads="1"/>
            </p:cNvSpPr>
            <p:nvPr/>
          </p:nvSpPr>
          <p:spPr bwMode="auto">
            <a:xfrm>
              <a:off x="4320" y="26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1" name="Oval 97"/>
            <p:cNvSpPr>
              <a:spLocks noChangeArrowheads="1"/>
            </p:cNvSpPr>
            <p:nvPr/>
          </p:nvSpPr>
          <p:spPr bwMode="auto">
            <a:xfrm>
              <a:off x="5040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2" name="Oval 98"/>
            <p:cNvSpPr>
              <a:spLocks noChangeArrowheads="1"/>
            </p:cNvSpPr>
            <p:nvPr/>
          </p:nvSpPr>
          <p:spPr bwMode="auto">
            <a:xfrm>
              <a:off x="4752" y="278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3" name="Oval 99"/>
            <p:cNvSpPr>
              <a:spLocks noChangeArrowheads="1"/>
            </p:cNvSpPr>
            <p:nvPr/>
          </p:nvSpPr>
          <p:spPr bwMode="auto">
            <a:xfrm>
              <a:off x="4224" y="307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4" name="Oval 100"/>
            <p:cNvSpPr>
              <a:spLocks noChangeArrowheads="1"/>
            </p:cNvSpPr>
            <p:nvPr/>
          </p:nvSpPr>
          <p:spPr bwMode="auto">
            <a:xfrm>
              <a:off x="4032" y="288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85" name="Group 101"/>
            <p:cNvGrpSpPr>
              <a:grpSpLocks/>
            </p:cNvGrpSpPr>
            <p:nvPr/>
          </p:nvGrpSpPr>
          <p:grpSpPr bwMode="auto">
            <a:xfrm>
              <a:off x="4464" y="1920"/>
              <a:ext cx="96" cy="144"/>
              <a:chOff x="2208" y="2448"/>
              <a:chExt cx="96" cy="144"/>
            </a:xfrm>
          </p:grpSpPr>
          <p:sp>
            <p:nvSpPr>
              <p:cNvPr id="67686" name="Oval 102"/>
              <p:cNvSpPr>
                <a:spLocks noChangeArrowheads="1"/>
              </p:cNvSpPr>
              <p:nvPr/>
            </p:nvSpPr>
            <p:spPr bwMode="auto">
              <a:xfrm>
                <a:off x="2208" y="244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87" name="Oval 103"/>
              <p:cNvSpPr>
                <a:spLocks noChangeArrowheads="1"/>
              </p:cNvSpPr>
              <p:nvPr/>
            </p:nvSpPr>
            <p:spPr bwMode="auto">
              <a:xfrm>
                <a:off x="2256" y="254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88" name="Oval 104"/>
              <p:cNvSpPr>
                <a:spLocks noChangeArrowheads="1"/>
              </p:cNvSpPr>
              <p:nvPr/>
            </p:nvSpPr>
            <p:spPr bwMode="auto">
              <a:xfrm>
                <a:off x="2256" y="249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89" name="Oval 105"/>
            <p:cNvSpPr>
              <a:spLocks noChangeArrowheads="1"/>
            </p:cNvSpPr>
            <p:nvPr/>
          </p:nvSpPr>
          <p:spPr bwMode="auto">
            <a:xfrm>
              <a:off x="3456" y="240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0" name="Oval 106"/>
            <p:cNvSpPr>
              <a:spLocks noChangeArrowheads="1"/>
            </p:cNvSpPr>
            <p:nvPr/>
          </p:nvSpPr>
          <p:spPr bwMode="auto">
            <a:xfrm>
              <a:off x="4320" y="196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1" name="Oval 107"/>
            <p:cNvSpPr>
              <a:spLocks noChangeArrowheads="1"/>
            </p:cNvSpPr>
            <p:nvPr/>
          </p:nvSpPr>
          <p:spPr bwMode="auto">
            <a:xfrm>
              <a:off x="4368" y="192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92" name="Group 108"/>
            <p:cNvGrpSpPr>
              <a:grpSpLocks/>
            </p:cNvGrpSpPr>
            <p:nvPr/>
          </p:nvGrpSpPr>
          <p:grpSpPr bwMode="auto">
            <a:xfrm>
              <a:off x="4704" y="2688"/>
              <a:ext cx="96" cy="96"/>
              <a:chOff x="2064" y="2304"/>
              <a:chExt cx="96" cy="96"/>
            </a:xfrm>
          </p:grpSpPr>
          <p:sp>
            <p:nvSpPr>
              <p:cNvPr id="67693" name="Oval 109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94" name="Oval 110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95" name="Oval 111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96" name="Oval 112"/>
            <p:cNvSpPr>
              <a:spLocks noChangeArrowheads="1"/>
            </p:cNvSpPr>
            <p:nvPr/>
          </p:nvSpPr>
          <p:spPr bwMode="auto">
            <a:xfrm>
              <a:off x="4272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7" name="Line 113"/>
            <p:cNvSpPr>
              <a:spLocks noChangeShapeType="1"/>
            </p:cNvSpPr>
            <p:nvPr/>
          </p:nvSpPr>
          <p:spPr bwMode="auto">
            <a:xfrm flipH="1">
              <a:off x="4176" y="1392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8" name="Arc 114"/>
            <p:cNvSpPr>
              <a:spLocks/>
            </p:cNvSpPr>
            <p:nvPr/>
          </p:nvSpPr>
          <p:spPr bwMode="auto">
            <a:xfrm flipV="1">
              <a:off x="4080" y="1008"/>
              <a:ext cx="380" cy="22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364"/>
                <a:gd name="T1" fmla="*/ 0 h 21600"/>
                <a:gd name="T2" fmla="*/ 21364 w 21364"/>
                <a:gd name="T3" fmla="*/ 18419 h 21600"/>
                <a:gd name="T4" fmla="*/ 0 w 213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64" h="21600" fill="none" extrusionOk="0">
                  <a:moveTo>
                    <a:pt x="-1" y="0"/>
                  </a:moveTo>
                  <a:cubicBezTo>
                    <a:pt x="10700" y="0"/>
                    <a:pt x="19788" y="7834"/>
                    <a:pt x="21364" y="18418"/>
                  </a:cubicBezTo>
                </a:path>
                <a:path w="21364" h="21600" stroke="0" extrusionOk="0">
                  <a:moveTo>
                    <a:pt x="-1" y="0"/>
                  </a:moveTo>
                  <a:cubicBezTo>
                    <a:pt x="10700" y="0"/>
                    <a:pt x="19788" y="7834"/>
                    <a:pt x="21364" y="1841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9" name="Arc 115"/>
            <p:cNvSpPr>
              <a:spLocks/>
            </p:cNvSpPr>
            <p:nvPr/>
          </p:nvSpPr>
          <p:spPr bwMode="auto">
            <a:xfrm flipV="1">
              <a:off x="4176" y="1008"/>
              <a:ext cx="336" cy="22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350"/>
                <a:gd name="T1" fmla="*/ 0 h 21600"/>
                <a:gd name="T2" fmla="*/ 21350 w 21350"/>
                <a:gd name="T3" fmla="*/ 18321 h 21600"/>
                <a:gd name="T4" fmla="*/ 0 w 213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50" h="21600" fill="none" extrusionOk="0">
                  <a:moveTo>
                    <a:pt x="-1" y="0"/>
                  </a:moveTo>
                  <a:cubicBezTo>
                    <a:pt x="10663" y="0"/>
                    <a:pt x="19730" y="7781"/>
                    <a:pt x="21349" y="18321"/>
                  </a:cubicBezTo>
                </a:path>
                <a:path w="21350" h="21600" stroke="0" extrusionOk="0">
                  <a:moveTo>
                    <a:pt x="-1" y="0"/>
                  </a:moveTo>
                  <a:cubicBezTo>
                    <a:pt x="10663" y="0"/>
                    <a:pt x="19730" y="7781"/>
                    <a:pt x="21349" y="1832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0" name="Line 116"/>
            <p:cNvSpPr>
              <a:spLocks noChangeShapeType="1"/>
            </p:cNvSpPr>
            <p:nvPr/>
          </p:nvSpPr>
          <p:spPr bwMode="auto">
            <a:xfrm>
              <a:off x="3888" y="1440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1" name="Line 117"/>
            <p:cNvSpPr>
              <a:spLocks noChangeShapeType="1"/>
            </p:cNvSpPr>
            <p:nvPr/>
          </p:nvSpPr>
          <p:spPr bwMode="auto">
            <a:xfrm flipH="1">
              <a:off x="4320" y="1440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2" name="Text Box 118"/>
            <p:cNvSpPr txBox="1">
              <a:spLocks noChangeArrowheads="1"/>
            </p:cNvSpPr>
            <p:nvPr/>
          </p:nvSpPr>
          <p:spPr bwMode="auto">
            <a:xfrm>
              <a:off x="3024" y="1200"/>
              <a:ext cx="95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800">
                  <a:latin typeface="Century Gothic" panose="020B0502020202020204" pitchFamily="34" charset="0"/>
                </a:rPr>
                <a:t>laser light IN</a:t>
              </a:r>
            </a:p>
          </p:txBody>
        </p:sp>
        <p:sp>
          <p:nvSpPr>
            <p:cNvPr id="67703" name="Text Box 119"/>
            <p:cNvSpPr txBox="1">
              <a:spLocks noChangeArrowheads="1"/>
            </p:cNvSpPr>
            <p:nvPr/>
          </p:nvSpPr>
          <p:spPr bwMode="auto">
            <a:xfrm>
              <a:off x="4597" y="1008"/>
              <a:ext cx="121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800">
                  <a:latin typeface="Century Gothic" panose="020B0502020202020204" pitchFamily="34" charset="0"/>
                </a:rPr>
                <a:t>electron beam </a:t>
              </a:r>
            </a:p>
            <a:p>
              <a:pPr algn="ctr" eaLnBrk="1" hangingPunct="1"/>
              <a:r>
                <a:rPr lang="en-US" altLang="en-US" sz="1800">
                  <a:latin typeface="Century Gothic" panose="020B0502020202020204" pitchFamily="34" charset="0"/>
                </a:rPr>
                <a:t>OUT</a:t>
              </a:r>
            </a:p>
          </p:txBody>
        </p:sp>
        <p:sp>
          <p:nvSpPr>
            <p:cNvPr id="67704" name="Line 120"/>
            <p:cNvSpPr>
              <a:spLocks noChangeShapeType="1"/>
            </p:cNvSpPr>
            <p:nvPr/>
          </p:nvSpPr>
          <p:spPr bwMode="auto">
            <a:xfrm flipH="1">
              <a:off x="4416" y="1968"/>
              <a:ext cx="48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5" name="Line 121"/>
            <p:cNvSpPr>
              <a:spLocks noChangeShapeType="1"/>
            </p:cNvSpPr>
            <p:nvPr/>
          </p:nvSpPr>
          <p:spPr bwMode="auto">
            <a:xfrm flipH="1">
              <a:off x="4320" y="2640"/>
              <a:ext cx="4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6" name="Line 122"/>
            <p:cNvSpPr>
              <a:spLocks noChangeShapeType="1"/>
            </p:cNvSpPr>
            <p:nvPr/>
          </p:nvSpPr>
          <p:spPr bwMode="auto">
            <a:xfrm>
              <a:off x="4272" y="312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7" name="Text Box 123"/>
            <p:cNvSpPr txBox="1">
              <a:spLocks noChangeArrowheads="1"/>
            </p:cNvSpPr>
            <p:nvPr/>
          </p:nvSpPr>
          <p:spPr bwMode="auto">
            <a:xfrm>
              <a:off x="3360" y="3408"/>
              <a:ext cx="188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800">
                  <a:latin typeface="Century Gothic" panose="020B0502020202020204" pitchFamily="34" charset="0"/>
                </a:rPr>
                <a:t>Ions create QE trough to electrostatic center</a:t>
              </a:r>
            </a:p>
          </p:txBody>
        </p:sp>
      </p:grpSp>
      <p:pic>
        <p:nvPicPr>
          <p:cNvPr id="67709" name="Picture 125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13287" r="6436" b="6644"/>
          <a:stretch>
            <a:fillRect/>
          </a:stretch>
        </p:blipFill>
        <p:spPr bwMode="auto">
          <a:xfrm>
            <a:off x="4800600" y="2125663"/>
            <a:ext cx="4114800" cy="366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710" name="Text Box 126"/>
          <p:cNvSpPr txBox="1">
            <a:spLocks noChangeArrowheads="1"/>
          </p:cNvSpPr>
          <p:nvPr/>
        </p:nvSpPr>
        <p:spPr bwMode="auto">
          <a:xfrm>
            <a:off x="5029200" y="914400"/>
            <a:ext cx="35814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 dirty="0">
                <a:latin typeface="Century Gothic" panose="020B0502020202020204" pitchFamily="34" charset="0"/>
              </a:rPr>
              <a:t>Laser spot </a:t>
            </a:r>
            <a:r>
              <a:rPr lang="en-US" altLang="en-US" sz="1800" dirty="0" smtClean="0">
                <a:latin typeface="Century Gothic" panose="020B0502020202020204" pitchFamily="34" charset="0"/>
              </a:rPr>
              <a:t>diameter ~0.5 </a:t>
            </a:r>
            <a:r>
              <a:rPr lang="en-US" altLang="en-US" sz="1800" dirty="0">
                <a:latin typeface="Century Gothic" panose="020B0502020202020204" pitchFamily="34" charset="0"/>
              </a:rPr>
              <a:t>mm and can be moved to different locations on the photocathode.</a:t>
            </a:r>
          </a:p>
        </p:txBody>
      </p:sp>
      <p:sp>
        <p:nvSpPr>
          <p:cNvPr id="67711" name="Rectangle 127"/>
          <p:cNvSpPr>
            <a:spLocks noChangeArrowheads="1"/>
          </p:cNvSpPr>
          <p:nvPr/>
        </p:nvSpPr>
        <p:spPr bwMode="auto">
          <a:xfrm>
            <a:off x="152400" y="84138"/>
            <a:ext cx="88392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3600" b="1">
                <a:solidFill>
                  <a:schemeClr val="tx2"/>
                </a:solidFill>
                <a:latin typeface="Times" pitchFamily="18" charset="0"/>
              </a:defRPr>
            </a:lvl1pPr>
            <a:lvl2pPr algn="ctr"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en-US" sz="3200" b="0" dirty="0">
                <a:solidFill>
                  <a:schemeClr val="tx1"/>
                </a:solidFill>
                <a:latin typeface="Minion Pro"/>
              </a:rPr>
              <a:t>Pragmatically Avoiding the “EC”</a:t>
            </a:r>
          </a:p>
        </p:txBody>
      </p:sp>
    </p:spTree>
    <p:extLst>
      <p:ext uri="{BB962C8B-B14F-4D97-AF65-F5344CB8AC3E}">
        <p14:creationId xmlns:p14="http://schemas.microsoft.com/office/powerpoint/2010/main" val="10701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2531</TotalTime>
  <Words>1357</Words>
  <Application>Microsoft Macintosh PowerPoint</Application>
  <PresentationFormat>Overhead</PresentationFormat>
  <Paragraphs>168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Calibri</vt:lpstr>
      <vt:lpstr>Century Gothic</vt:lpstr>
      <vt:lpstr>Garamond</vt:lpstr>
      <vt:lpstr>Minion Pro</vt:lpstr>
      <vt:lpstr>Symbol</vt:lpstr>
      <vt:lpstr>Wingdings</vt:lpstr>
      <vt:lpstr>Arial</vt:lpstr>
      <vt:lpstr>JLab_presentation</vt:lpstr>
      <vt:lpstr>PowerPoint Presentation</vt:lpstr>
      <vt:lpstr>Outline</vt:lpstr>
      <vt:lpstr>Polarization Studies at mA Beam Current</vt:lpstr>
      <vt:lpstr>Polarized Electrons for Polarized Positrons</vt:lpstr>
      <vt:lpstr>PowerPoint Presentation</vt:lpstr>
      <vt:lpstr>PowerPoint Presentation</vt:lpstr>
      <vt:lpstr>Ion Bombardment</vt:lpstr>
      <vt:lpstr>Ions Bombarding the Electrostatic Center</vt:lpstr>
      <vt:lpstr>PowerPoint Presentation</vt:lpstr>
      <vt:lpstr>Improving Lifetime with Larger Laser Size</vt:lpstr>
      <vt:lpstr>Improving charge lifetime with GaAs/GaAsP</vt:lpstr>
      <vt:lpstr>Lifetime Studies at mA Beam Current</vt:lpstr>
      <vt:lpstr>Lifetime Studies at mA Beam Current</vt:lpstr>
      <vt:lpstr>PowerPoint Presentation</vt:lpstr>
      <vt:lpstr>PowerPoint Presentation</vt:lpstr>
      <vt:lpstr>Lifetime Studies at mA Beam Current</vt:lpstr>
      <vt:lpstr>PowerPoint Presentation</vt:lpstr>
      <vt:lpstr>First Results: GaAs/GaAsP at mA Current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GaAs Photocathode Polarization vs. Time</vt:lpstr>
      <vt:lpstr>Benefits of Distributed Bragg Reflector</vt:lpstr>
      <vt:lpstr>World Record QE from High Polarization Photocathode</vt:lpstr>
      <vt:lpstr>PowerPoint Presentation</vt:lpstr>
      <vt:lpstr>PowerPoint Presentation</vt:lpstr>
      <vt:lpstr>Summary</vt:lpstr>
    </vt:vector>
  </TitlesOfParts>
  <Company>Jefferson Science Associates, LLC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Microsoft Office User</cp:lastModifiedBy>
  <cp:revision>98</cp:revision>
  <dcterms:created xsi:type="dcterms:W3CDTF">2016-10-03T15:46:18Z</dcterms:created>
  <dcterms:modified xsi:type="dcterms:W3CDTF">2017-10-10T19:41:35Z</dcterms:modified>
</cp:coreProperties>
</file>