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0"/>
  </p:notesMasterIdLst>
  <p:sldIdLst>
    <p:sldId id="256" r:id="rId2"/>
    <p:sldId id="298" r:id="rId3"/>
    <p:sldId id="296" r:id="rId4"/>
    <p:sldId id="297" r:id="rId5"/>
    <p:sldId id="300" r:id="rId6"/>
    <p:sldId id="299" r:id="rId7"/>
    <p:sldId id="323" r:id="rId8"/>
    <p:sldId id="325" r:id="rId9"/>
    <p:sldId id="326" r:id="rId10"/>
    <p:sldId id="324" r:id="rId11"/>
    <p:sldId id="302" r:id="rId12"/>
    <p:sldId id="301" r:id="rId13"/>
    <p:sldId id="303" r:id="rId14"/>
    <p:sldId id="308" r:id="rId15"/>
    <p:sldId id="310" r:id="rId16"/>
    <p:sldId id="309" r:id="rId17"/>
    <p:sldId id="311" r:id="rId18"/>
    <p:sldId id="312" r:id="rId19"/>
    <p:sldId id="313" r:id="rId20"/>
    <p:sldId id="314" r:id="rId21"/>
    <p:sldId id="316" r:id="rId22"/>
    <p:sldId id="315" r:id="rId23"/>
    <p:sldId id="317" r:id="rId24"/>
    <p:sldId id="318" r:id="rId25"/>
    <p:sldId id="319" r:id="rId26"/>
    <p:sldId id="320" r:id="rId27"/>
    <p:sldId id="321" r:id="rId28"/>
    <p:sldId id="322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CC"/>
    <a:srgbClr val="6699FF"/>
    <a:srgbClr val="3366FF"/>
    <a:srgbClr val="333399"/>
    <a:srgbClr val="0066CC"/>
    <a:srgbClr val="C4ADF3"/>
    <a:srgbClr val="CBBD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60"/>
  </p:normalViewPr>
  <p:slideViewPr>
    <p:cSldViewPr>
      <p:cViewPr varScale="1">
        <p:scale>
          <a:sx n="69" d="100"/>
          <a:sy n="69" d="100"/>
        </p:scale>
        <p:origin x="45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068BBD-D9CB-4D23-92C6-CF368EE8B1DF}" type="datetimeFigureOut">
              <a:rPr lang="en-US" smtClean="0"/>
              <a:t>2/23/2017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621D19-375E-479D-A50D-C705DCB89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4250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B0AC7-DAEA-42B5-A8D5-3EF354EBC8CE}" type="datetime1">
              <a:rPr lang="en-US" smtClean="0"/>
              <a:t>2/23/2017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041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24F84-EC73-4AEC-A450-D2700943B221}" type="datetime1">
              <a:rPr lang="en-US" smtClean="0"/>
              <a:t>2/23/2017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804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558CC-4383-422A-A46D-E4E9E24B3C03}" type="datetime1">
              <a:rPr lang="en-US" smtClean="0"/>
              <a:t>2/23/2017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056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49E62-BD85-4590-925E-123A3E9ED1FC}" type="datetime1">
              <a:rPr lang="en-US" smtClean="0"/>
              <a:t>2/23/2017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14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62B9D-BFB9-440C-902B-9553A6A39BC9}" type="datetime1">
              <a:rPr lang="en-US" smtClean="0"/>
              <a:t>2/23/2017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840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4B98D-8DB4-4E6A-862D-11EF72E37A75}" type="datetime1">
              <a:rPr lang="en-US" smtClean="0"/>
              <a:t>2/23/2017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014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BD1A6-D93B-40CE-8E87-081A1A5A29D8}" type="datetime1">
              <a:rPr lang="en-US" smtClean="0"/>
              <a:t>2/23/2017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631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FEE52-50E0-48E9-BA15-EF2EAE3EB3EF}" type="datetime1">
              <a:rPr lang="en-US" smtClean="0"/>
              <a:t>2/23/2017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489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FC057-53BA-4487-8989-967D6E8424E7}" type="datetime1">
              <a:rPr lang="en-US" smtClean="0"/>
              <a:t>2/23/2017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658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A0B47-9C7E-4CC1-8C9B-6FD028F5F739}" type="datetime1">
              <a:rPr lang="en-US" smtClean="0"/>
              <a:t>2/23/2017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921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235DE-4AB0-4DCC-A7E7-186F219E98E3}" type="datetime1">
              <a:rPr lang="en-US" smtClean="0"/>
              <a:t>2/23/2017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861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A75092-560D-4CAB-BC18-93355A77E00D}" type="datetime1">
              <a:rPr lang="en-US" smtClean="0"/>
              <a:t>2/23/2017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73D143-6BC4-45CF-B6A6-EE467D76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447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3143250"/>
          </a:xfrm>
        </p:spPr>
        <p:txBody>
          <a:bodyPr>
            <a:normAutofit/>
          </a:bodyPr>
          <a:lstStyle/>
          <a:p>
            <a:r>
              <a:rPr lang="en-US" dirty="0" smtClean="0"/>
              <a:t>Status </a:t>
            </a:r>
            <a:r>
              <a:rPr lang="en-US" dirty="0"/>
              <a:t>of </a:t>
            </a:r>
            <a:r>
              <a:rPr lang="en-US" dirty="0" smtClean="0"/>
              <a:t>Instrumental Beam Studies </a:t>
            </a:r>
            <a:r>
              <a:rPr lang="en-US" dirty="0"/>
              <a:t>and </a:t>
            </a:r>
            <a:r>
              <a:rPr lang="en-US" dirty="0" smtClean="0"/>
              <a:t>Technical Description </a:t>
            </a:r>
            <a:r>
              <a:rPr lang="en-US" dirty="0"/>
              <a:t>of </a:t>
            </a:r>
            <a:r>
              <a:rPr lang="en-US" dirty="0" smtClean="0"/>
              <a:t>Detectors </a:t>
            </a:r>
            <a:r>
              <a:rPr lang="en-US" dirty="0"/>
              <a:t>and DAQ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February 24,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38916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Energy vs Time-of-flight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7785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8545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385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12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674" y="0"/>
            <a:ext cx="707065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4456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13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2614" y="0"/>
            <a:ext cx="561877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01981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8539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6977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15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674" y="0"/>
            <a:ext cx="707065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58700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16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2614" y="0"/>
            <a:ext cx="561877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48120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8495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755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18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674" y="0"/>
            <a:ext cx="707065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80769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19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2614" y="0"/>
            <a:ext cx="561877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2558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446" y="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Official Run II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2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030605"/>
            <a:ext cx="7987665" cy="5827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99696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8551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9119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21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674" y="0"/>
            <a:ext cx="707065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68702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22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2614" y="0"/>
            <a:ext cx="561877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104912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8552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02196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24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674" y="0"/>
            <a:ext cx="707065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283937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25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2614" y="0"/>
            <a:ext cx="561877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634523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8560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63658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27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674" y="0"/>
            <a:ext cx="707065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788116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28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2614" y="0"/>
            <a:ext cx="561877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11809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446" y="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Rate Systematic Studies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965785"/>
            <a:ext cx="9144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romanUcPeriod"/>
            </a:pPr>
            <a:r>
              <a:rPr lang="en-US" sz="2400" b="1" u="sng" dirty="0" smtClean="0"/>
              <a:t>Run II:</a:t>
            </a:r>
          </a:p>
          <a:p>
            <a:pPr marL="971550" lvl="1" indent="-514350">
              <a:buFont typeface="+mj-lt"/>
              <a:buAutoNum type="romanUcPeriod"/>
            </a:pPr>
            <a:endParaRPr lang="en-US" sz="2400" dirty="0" smtClean="0"/>
          </a:p>
          <a:p>
            <a:pPr marL="971550" lvl="1" indent="-514350">
              <a:buFont typeface="+mj-lt"/>
              <a:buAutoNum type="romanUcPeriod"/>
            </a:pPr>
            <a:r>
              <a:rPr lang="en-US" sz="2400" dirty="0" smtClean="0"/>
              <a:t>Relative </a:t>
            </a:r>
            <a:r>
              <a:rPr lang="en-US" sz="2400" dirty="0"/>
              <a:t>rate scan of all foils </a:t>
            </a:r>
            <a:r>
              <a:rPr lang="en-US" sz="2400" dirty="0" smtClean="0"/>
              <a:t>at constant beam current of 1 µA with </a:t>
            </a:r>
            <a:r>
              <a:rPr lang="en-US" sz="2400" dirty="0" err="1" smtClean="0"/>
              <a:t>Pockels</a:t>
            </a:r>
            <a:r>
              <a:rPr lang="en-US" sz="2400" dirty="0" smtClean="0"/>
              <a:t> Cell OFF: 8413 – 8424</a:t>
            </a:r>
          </a:p>
          <a:p>
            <a:pPr marL="971550" lvl="1" indent="-514350">
              <a:buFont typeface="+mj-lt"/>
              <a:buAutoNum type="romanUcPeriod"/>
            </a:pPr>
            <a:endParaRPr lang="en-US" sz="2400" dirty="0" smtClean="0"/>
          </a:p>
          <a:p>
            <a:pPr marL="971550" lvl="1" indent="-514350">
              <a:buFont typeface="+mj-lt"/>
              <a:buAutoNum type="romanUcPeriod"/>
            </a:pPr>
            <a:r>
              <a:rPr lang="en-US" sz="2400" dirty="0" smtClean="0"/>
              <a:t>Relative rate scan of </a:t>
            </a:r>
            <a:r>
              <a:rPr lang="en-US" sz="2400" dirty="0"/>
              <a:t>all </a:t>
            </a:r>
            <a:r>
              <a:rPr lang="en-US" sz="2400" dirty="0" smtClean="0"/>
              <a:t>foils at </a:t>
            </a:r>
            <a:r>
              <a:rPr lang="en-US" sz="2400" smtClean="0"/>
              <a:t>constant beam current </a:t>
            </a:r>
            <a:r>
              <a:rPr lang="en-US" sz="2400" dirty="0" smtClean="0"/>
              <a:t>of 1 µA and no timing veto: 8548 – 8560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98268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446" y="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PC Off Rates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4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935" y="1030605"/>
            <a:ext cx="7987665" cy="5827395"/>
          </a:xfrm>
          <a:prstGeom prst="rect">
            <a:avLst/>
          </a:prstGeom>
        </p:spPr>
      </p:pic>
      <p:sp>
        <p:nvSpPr>
          <p:cNvPr id="5" name="Rounded Rectangular Callout 4"/>
          <p:cNvSpPr/>
          <p:nvPr/>
        </p:nvSpPr>
        <p:spPr>
          <a:xfrm>
            <a:off x="67733" y="612616"/>
            <a:ext cx="1532467" cy="835978"/>
          </a:xfrm>
          <a:prstGeom prst="wedgeRoundRectCallout">
            <a:avLst>
              <a:gd name="adj1" fmla="val -21938"/>
              <a:gd name="adj2" fmla="val 92026"/>
              <a:gd name="adj3" fmla="val 16667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With official asymmetries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84259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446" y="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No Timing Veto Rates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5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030605"/>
            <a:ext cx="7987665" cy="5827395"/>
          </a:xfrm>
          <a:prstGeom prst="rect">
            <a:avLst/>
          </a:prstGeom>
        </p:spPr>
      </p:pic>
      <p:sp>
        <p:nvSpPr>
          <p:cNvPr id="5" name="Rounded Rectangular Callout 4"/>
          <p:cNvSpPr/>
          <p:nvPr/>
        </p:nvSpPr>
        <p:spPr>
          <a:xfrm>
            <a:off x="67733" y="612616"/>
            <a:ext cx="1532467" cy="835978"/>
          </a:xfrm>
          <a:prstGeom prst="wedgeRoundRectCallout">
            <a:avLst>
              <a:gd name="adj1" fmla="val -21938"/>
              <a:gd name="adj2" fmla="val 92026"/>
              <a:gd name="adj3" fmla="val 16667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With official asymmetries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59378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446" y="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794802"/>
            <a:ext cx="91440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romanUcPeriod"/>
            </a:pPr>
            <a:r>
              <a:rPr lang="en-US" sz="2400" dirty="0"/>
              <a:t>R</a:t>
            </a:r>
            <a:r>
              <a:rPr lang="en-US" sz="2400" dirty="0" smtClean="0"/>
              <a:t>elative rates depend on range of Gaussian fit of energy spectra (i.e., 7500-11000 or 8000-9000) since each fit-range gives different mean and sigma</a:t>
            </a:r>
          </a:p>
          <a:p>
            <a:pPr marL="514350" indent="-514350">
              <a:buFont typeface="+mj-lt"/>
              <a:buAutoNum type="romanUcPeriod"/>
            </a:pPr>
            <a:endParaRPr lang="en-US" sz="2400" dirty="0"/>
          </a:p>
          <a:p>
            <a:pPr marL="514350" indent="-514350">
              <a:buFont typeface="+mj-lt"/>
              <a:buAutoNum type="romanUcPeriod"/>
            </a:pPr>
            <a:r>
              <a:rPr lang="en-US" sz="2400" dirty="0" smtClean="0"/>
              <a:t>RUN </a:t>
            </a:r>
            <a:r>
              <a:rPr lang="en-US" sz="2400" dirty="0"/>
              <a:t>II rate scan </a:t>
            </a:r>
            <a:r>
              <a:rPr lang="en-US" sz="2400" dirty="0" smtClean="0"/>
              <a:t>with </a:t>
            </a:r>
            <a:r>
              <a:rPr lang="en-US" sz="2400" dirty="0" err="1"/>
              <a:t>Pockels</a:t>
            </a:r>
            <a:r>
              <a:rPr lang="en-US" sz="2400" dirty="0"/>
              <a:t> Cell </a:t>
            </a:r>
            <a:r>
              <a:rPr lang="en-US" sz="2400" dirty="0" smtClean="0"/>
              <a:t>Off – taken </a:t>
            </a:r>
            <a:r>
              <a:rPr lang="en-US" sz="2400" dirty="0"/>
              <a:t>at start of RUN II with initial beam </a:t>
            </a:r>
            <a:r>
              <a:rPr lang="en-US" sz="2400" dirty="0" smtClean="0"/>
              <a:t>steering – </a:t>
            </a:r>
            <a:r>
              <a:rPr lang="en-US" sz="2400" dirty="0"/>
              <a:t>is very consistent with rates from asymmetry </a:t>
            </a:r>
            <a:r>
              <a:rPr lang="en-US" sz="2400" dirty="0" smtClean="0"/>
              <a:t>runs and </a:t>
            </a:r>
            <a:r>
              <a:rPr lang="en-US" sz="2400" dirty="0"/>
              <a:t>with correction </a:t>
            </a:r>
            <a:r>
              <a:rPr lang="en-US" sz="2400" dirty="0" smtClean="0"/>
              <a:t>applied</a:t>
            </a:r>
            <a:endParaRPr lang="en-US" sz="2400" dirty="0"/>
          </a:p>
          <a:p>
            <a:pPr marL="514350" indent="-514350">
              <a:buFont typeface="+mj-lt"/>
              <a:buAutoNum type="romanUcPeriod"/>
            </a:pPr>
            <a:endParaRPr lang="en-US" sz="2400" dirty="0" smtClean="0"/>
          </a:p>
          <a:p>
            <a:pPr marL="514350" indent="-514350">
              <a:buFont typeface="+mj-lt"/>
              <a:buAutoNum type="romanUcPeriod"/>
            </a:pPr>
            <a:r>
              <a:rPr lang="en-US" sz="2400" dirty="0" smtClean="0"/>
              <a:t>Run II rate scan with no timing veto </a:t>
            </a:r>
            <a:r>
              <a:rPr lang="en-US" sz="2400" dirty="0"/>
              <a:t>– taken at </a:t>
            </a:r>
            <a:r>
              <a:rPr lang="en-US" sz="2400" dirty="0" smtClean="0"/>
              <a:t>end </a:t>
            </a:r>
            <a:r>
              <a:rPr lang="en-US" sz="2400" dirty="0"/>
              <a:t>of RUN II </a:t>
            </a:r>
            <a:r>
              <a:rPr lang="en-US" sz="2400" dirty="0" smtClean="0"/>
              <a:t>– </a:t>
            </a:r>
            <a:r>
              <a:rPr lang="en-US" sz="2400" dirty="0"/>
              <a:t>is </a:t>
            </a:r>
            <a:r>
              <a:rPr lang="en-US" sz="2400" dirty="0" smtClean="0"/>
              <a:t>very consistent with rates from asymmetry runs and with correction applied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80541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DAQ Dead Time Study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992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8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3501"/>
            <a:ext cx="9144000" cy="6670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98042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9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3501"/>
            <a:ext cx="9144000" cy="6670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11383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2011</TotalTime>
  <Words>207</Words>
  <Application>Microsoft Office PowerPoint</Application>
  <PresentationFormat>On-screen Show (4:3)</PresentationFormat>
  <Paragraphs>54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1" baseType="lpstr">
      <vt:lpstr>Arial</vt:lpstr>
      <vt:lpstr>Calibri</vt:lpstr>
      <vt:lpstr>Office Theme</vt:lpstr>
      <vt:lpstr>Status of Instrumental Beam Studies and Technical Description of Detectors and DAQ</vt:lpstr>
      <vt:lpstr>Official Run II</vt:lpstr>
      <vt:lpstr>Rate Systematic Studies</vt:lpstr>
      <vt:lpstr>PC Off Rates</vt:lpstr>
      <vt:lpstr>No Timing Veto Rates</vt:lpstr>
      <vt:lpstr>Summary</vt:lpstr>
      <vt:lpstr>PowerPoint Presentation</vt:lpstr>
      <vt:lpstr>PowerPoint Presentation</vt:lpstr>
      <vt:lpstr>PowerPoint Presentation</vt:lpstr>
      <vt:lpstr>PowerPoint Presentation</vt:lpstr>
      <vt:lpstr>8545</vt:lpstr>
      <vt:lpstr>PowerPoint Presentation</vt:lpstr>
      <vt:lpstr>PowerPoint Presentation</vt:lpstr>
      <vt:lpstr>8539</vt:lpstr>
      <vt:lpstr>PowerPoint Presentation</vt:lpstr>
      <vt:lpstr>PowerPoint Presentation</vt:lpstr>
      <vt:lpstr>8495</vt:lpstr>
      <vt:lpstr>PowerPoint Presentation</vt:lpstr>
      <vt:lpstr>PowerPoint Presentation</vt:lpstr>
      <vt:lpstr>8551</vt:lpstr>
      <vt:lpstr>PowerPoint Presentation</vt:lpstr>
      <vt:lpstr>PowerPoint Presentation</vt:lpstr>
      <vt:lpstr>8552</vt:lpstr>
      <vt:lpstr>PowerPoint Presentation</vt:lpstr>
      <vt:lpstr>PowerPoint Presentation</vt:lpstr>
      <vt:lpstr>8560</vt:lpstr>
      <vt:lpstr>PowerPoint Presentation</vt:lpstr>
      <vt:lpstr>PowerPoint Presentation</vt:lpstr>
    </vt:vector>
  </TitlesOfParts>
  <Company>Jefferson 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Dipole Field</dc:title>
  <dc:creator>suleiman</dc:creator>
  <cp:lastModifiedBy>Riad Suleiman</cp:lastModifiedBy>
  <cp:revision>362</cp:revision>
  <dcterms:created xsi:type="dcterms:W3CDTF">2016-05-10T13:00:12Z</dcterms:created>
  <dcterms:modified xsi:type="dcterms:W3CDTF">2017-02-23T18:52:01Z</dcterms:modified>
</cp:coreProperties>
</file>