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61"/>
  </p:notesMasterIdLst>
  <p:handoutMasterIdLst>
    <p:handoutMasterId r:id="rId62"/>
  </p:handoutMasterIdLst>
  <p:sldIdLst>
    <p:sldId id="256" r:id="rId2"/>
    <p:sldId id="298" r:id="rId3"/>
    <p:sldId id="257" r:id="rId4"/>
    <p:sldId id="406" r:id="rId5"/>
    <p:sldId id="258" r:id="rId6"/>
    <p:sldId id="405" r:id="rId7"/>
    <p:sldId id="419" r:id="rId8"/>
    <p:sldId id="416" r:id="rId9"/>
    <p:sldId id="403" r:id="rId10"/>
    <p:sldId id="395" r:id="rId11"/>
    <p:sldId id="382" r:id="rId12"/>
    <p:sldId id="303" r:id="rId13"/>
    <p:sldId id="302" r:id="rId14"/>
    <p:sldId id="371" r:id="rId15"/>
    <p:sldId id="372" r:id="rId16"/>
    <p:sldId id="373" r:id="rId17"/>
    <p:sldId id="417" r:id="rId18"/>
    <p:sldId id="428" r:id="rId19"/>
    <p:sldId id="433" r:id="rId20"/>
    <p:sldId id="375" r:id="rId21"/>
    <p:sldId id="392" r:id="rId22"/>
    <p:sldId id="393" r:id="rId23"/>
    <p:sldId id="376" r:id="rId24"/>
    <p:sldId id="411" r:id="rId25"/>
    <p:sldId id="412" r:id="rId26"/>
    <p:sldId id="410" r:id="rId27"/>
    <p:sldId id="378" r:id="rId28"/>
    <p:sldId id="427" r:id="rId29"/>
    <p:sldId id="431" r:id="rId30"/>
    <p:sldId id="432" r:id="rId31"/>
    <p:sldId id="293" r:id="rId32"/>
    <p:sldId id="304" r:id="rId33"/>
    <p:sldId id="430" r:id="rId34"/>
    <p:sldId id="309" r:id="rId35"/>
    <p:sldId id="312" r:id="rId36"/>
    <p:sldId id="313" r:id="rId37"/>
    <p:sldId id="420" r:id="rId38"/>
    <p:sldId id="328" r:id="rId39"/>
    <p:sldId id="329" r:id="rId40"/>
    <p:sldId id="330" r:id="rId41"/>
    <p:sldId id="332" r:id="rId42"/>
    <p:sldId id="333" r:id="rId43"/>
    <p:sldId id="401" r:id="rId44"/>
    <p:sldId id="335" r:id="rId45"/>
    <p:sldId id="422" r:id="rId46"/>
    <p:sldId id="423" r:id="rId47"/>
    <p:sldId id="424" r:id="rId48"/>
    <p:sldId id="425" r:id="rId49"/>
    <p:sldId id="351" r:id="rId50"/>
    <p:sldId id="359" r:id="rId51"/>
    <p:sldId id="362" r:id="rId52"/>
    <p:sldId id="379" r:id="rId53"/>
    <p:sldId id="418" r:id="rId54"/>
    <p:sldId id="384" r:id="rId55"/>
    <p:sldId id="394" r:id="rId56"/>
    <p:sldId id="390" r:id="rId57"/>
    <p:sldId id="388" r:id="rId58"/>
    <p:sldId id="414" r:id="rId59"/>
    <p:sldId id="415" r:id="rId60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229"/>
    <a:srgbClr val="2F4D8E"/>
    <a:srgbClr val="9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5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/>
              <a:t>Universe</a:t>
            </a:r>
          </a:p>
        </c:rich>
      </c:tx>
      <c:layout>
        <c:manualLayout>
          <c:xMode val="edge"/>
          <c:yMode val="edge"/>
          <c:x val="0.30298025261823103"/>
          <c:y val="7.3076338260923232E-4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Universe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22123076124930818"/>
                  <c:y val="3.542218353222435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Oxygen
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24618068381666483"/>
                  <c:y val="3.7745456256560103E-2"/>
                </c:manualLayout>
              </c:layout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Hydrogen</c:v>
                </c:pt>
                <c:pt idx="1">
                  <c:v>Helium</c:v>
                </c:pt>
                <c:pt idx="2">
                  <c:v>Oxygen</c:v>
                </c:pt>
                <c:pt idx="3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73</c:v>
                </c:pt>
                <c:pt idx="1">
                  <c:v>25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 smtClean="0"/>
              <a:t>Human</a:t>
            </a:r>
            <a:r>
              <a:rPr lang="en-US" sz="3200" b="0" baseline="0" dirty="0" smtClean="0"/>
              <a:t> Body</a:t>
            </a:r>
            <a:endParaRPr lang="en-US" sz="3200" b="0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Human Body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7030A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3313475387183457"/>
                  <c:y val="0.23849960687669061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Hydrogen</a:t>
                    </a:r>
                    <a:r>
                      <a:rPr lang="en-US" sz="1400" dirty="0"/>
                      <a:t>
</a:t>
                    </a:r>
                    <a:r>
                      <a:rPr lang="en-US" sz="1400" dirty="0" smtClean="0"/>
                      <a:t>10%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23772734862055594"/>
                  <c:y val="0.1149408980628976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 smtClean="0"/>
                      <a:t>Nitrogen</a:t>
                    </a:r>
                    <a:r>
                      <a:rPr lang="en-US" dirty="0"/>
                      <a:t>
</a:t>
                    </a:r>
                    <a:r>
                      <a:rPr lang="en-US" dirty="0" smtClean="0"/>
                      <a:t>2.6%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32582020149832086"/>
                  <c:y val="-7.4561041567829833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Calcium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.37682959319105308"/>
                  <c:y val="5.463167383442187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Phosphorus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0.23108538177444726"/>
                  <c:y val="0.22628732520585865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Other
</a:t>
                    </a:r>
                    <a:r>
                      <a:rPr lang="en-US" sz="1400" dirty="0" smtClean="0"/>
                      <a:t>0.9%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Sheet1!$A$2:$A$8</c:f>
              <c:strCache>
                <c:ptCount val="7"/>
                <c:pt idx="0">
                  <c:v>Oxygen</c:v>
                </c:pt>
                <c:pt idx="1">
                  <c:v>Carbon</c:v>
                </c:pt>
                <c:pt idx="2">
                  <c:v>Hydrogen</c:v>
                </c:pt>
                <c:pt idx="3">
                  <c:v>Nitrogen</c:v>
                </c:pt>
                <c:pt idx="4">
                  <c:v>Calcium</c:v>
                </c:pt>
                <c:pt idx="5">
                  <c:v>Phosphorus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61</c:v>
                </c:pt>
                <c:pt idx="1">
                  <c:v>23</c:v>
                </c:pt>
                <c:pt idx="2">
                  <c:v>10</c:v>
                </c:pt>
                <c:pt idx="3">
                  <c:v>2.6</c:v>
                </c:pt>
                <c:pt idx="4">
                  <c:v>1.4</c:v>
                </c:pt>
                <c:pt idx="5">
                  <c:v>1.1000000000000001</c:v>
                </c:pt>
                <c:pt idx="6">
                  <c:v>0.9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Relationship Id="rId4" Type="http://schemas.openxmlformats.org/officeDocument/2006/relationships/image" Target="../media/image82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5" Type="http://schemas.openxmlformats.org/officeDocument/2006/relationships/image" Target="../media/image85.wmf"/><Relationship Id="rId4" Type="http://schemas.openxmlformats.org/officeDocument/2006/relationships/image" Target="../media/image84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Relationship Id="rId5" Type="http://schemas.openxmlformats.org/officeDocument/2006/relationships/image" Target="../media/image90.wmf"/><Relationship Id="rId4" Type="http://schemas.openxmlformats.org/officeDocument/2006/relationships/image" Target="../media/image89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image" Target="../media/image91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wmf"/><Relationship Id="rId1" Type="http://schemas.openxmlformats.org/officeDocument/2006/relationships/image" Target="../media/image9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7" Type="http://schemas.openxmlformats.org/officeDocument/2006/relationships/image" Target="../media/image31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7" Type="http://schemas.openxmlformats.org/officeDocument/2006/relationships/image" Target="../media/image64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6" Type="http://schemas.openxmlformats.org/officeDocument/2006/relationships/image" Target="../media/image63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7" Type="http://schemas.openxmlformats.org/officeDocument/2006/relationships/image" Target="../media/image71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6" Type="http://schemas.openxmlformats.org/officeDocument/2006/relationships/image" Target="../media/image70.wmf"/><Relationship Id="rId5" Type="http://schemas.openxmlformats.org/officeDocument/2006/relationships/image" Target="../media/image69.wmf"/><Relationship Id="rId4" Type="http://schemas.openxmlformats.org/officeDocument/2006/relationships/image" Target="../media/image6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6" Type="http://schemas.openxmlformats.org/officeDocument/2006/relationships/image" Target="../media/image77.wmf"/><Relationship Id="rId5" Type="http://schemas.openxmlformats.org/officeDocument/2006/relationships/image" Target="../media/image76.wmf"/><Relationship Id="rId4" Type="http://schemas.openxmlformats.org/officeDocument/2006/relationships/image" Target="../media/image7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3AE567-E13E-4492-932F-732F5FB7FEFE}" type="datetimeFigureOut">
              <a:rPr lang="en-US" smtClean="0"/>
              <a:t>12/2/2013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2C2963-2FDD-4F6A-B37F-6627E82D7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9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E631BD2-A38F-AB43-8E3C-D6E30D15DDFF}" type="datetimeFigureOut">
              <a:rPr lang="en-US" smtClean="0"/>
              <a:pPr/>
              <a:t>12/2/2013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9CDDE94-6B71-B14C-BD69-E1245FCC2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4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Title</a:t>
            </a:r>
            <a:r>
              <a:rPr lang="en-US" baseline="0" dirty="0" smtClean="0"/>
              <a:t> 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Make</a:t>
            </a:r>
            <a:r>
              <a:rPr lang="en-US" baseline="0" dirty="0" smtClean="0"/>
              <a:t> the Figure with 7 </a:t>
            </a:r>
            <a:r>
              <a:rPr lang="en-US" baseline="0" smtClean="0"/>
              <a:t>beam energies.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69873-D799-419E-A352-0456C9027D57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69873-D799-419E-A352-0456C9027D57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69873-D799-419E-A352-0456C9027D57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69873-D799-419E-A352-0456C9027D57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69873-D799-419E-A352-0456C9027D57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69873-D799-419E-A352-0456C9027D57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69873-D799-419E-A352-0456C9027D57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69873-D799-419E-A352-0456C9027D57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 th</a:t>
            </a:r>
            <a:r>
              <a:rPr lang="en-US" baseline="0" dirty="0" smtClean="0"/>
              <a:t>e right figure.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76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Go to "View | Header and Footer" to add your organization, sponsor, meeting name here; then, click "Apply to All"</a:t>
            </a:r>
          </a:p>
        </p:txBody>
      </p:sp>
      <p:sp>
        <p:nvSpPr>
          <p:cNvPr id="5120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B0043DF-B8E4-496F-B151-EDF8E7F527DB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Accelerator</a:t>
            </a:r>
            <a:r>
              <a:rPr lang="en-US" baseline="0" dirty="0" smtClean="0"/>
              <a:t> is paying for magnet and Hall Probe.</a:t>
            </a:r>
          </a:p>
          <a:p>
            <a:r>
              <a:rPr lang="en-US" baseline="0" dirty="0" smtClean="0"/>
              <a:t>Accelerator will pay for Fast Valve and its electronics.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71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acoustic signal will suppress neutron events (?). What is the expected background from 3-alpha?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With</a:t>
            </a:r>
            <a:r>
              <a:rPr lang="en-US" baseline="0" dirty="0" smtClean="0"/>
              <a:t> the Mercury as a buffer liquid, can we go back to water?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A2C9F-9CBA-4C4C-9068-FF8194B957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36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DB23-3FF7-417E-878C-5B502AF612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07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CF296-4107-4DA2-A408-9B889D5A1D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88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0925-8F2D-4BE4-9A1C-851B1FE8F4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90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54AE-707A-4482-9C6B-3E9C37AA78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56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5445-81F9-48C4-A64B-5F11EBE3A0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26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ED73-E04F-439D-9ED5-EEA9DD2C13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44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6264-AD96-43FE-A18B-2C7997756D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59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5A49-054C-4502-BE41-B1CD2B580C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16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F9A8-A1D7-44B8-B4EB-70B6B50662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3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EDA3-819F-4AEE-8AE4-34D228168B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5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B6D7D-CA91-4CF6-9131-BE8E9AF3A8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21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2.png"/><Relationship Id="rId4" Type="http://schemas.openxmlformats.org/officeDocument/2006/relationships/image" Target="../media/image2.jpeg"/><Relationship Id="rId9" Type="http://schemas.openxmlformats.org/officeDocument/2006/relationships/image" Target="../media/image2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oleObject" Target="../embeddings/oleObject10.bin"/><Relationship Id="rId18" Type="http://schemas.openxmlformats.org/officeDocument/2006/relationships/image" Target="../media/image31.wmf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7.bin"/><Relationship Id="rId12" Type="http://schemas.openxmlformats.org/officeDocument/2006/relationships/image" Target="../media/image28.wmf"/><Relationship Id="rId1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0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25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5" Type="http://schemas.openxmlformats.org/officeDocument/2006/relationships/oleObject" Target="../embeddings/oleObject11.bin"/><Relationship Id="rId10" Type="http://schemas.openxmlformats.org/officeDocument/2006/relationships/image" Target="../media/image27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8.bin"/><Relationship Id="rId14" Type="http://schemas.openxmlformats.org/officeDocument/2006/relationships/image" Target="../media/image29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wmf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2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g"/><Relationship Id="rId4" Type="http://schemas.openxmlformats.org/officeDocument/2006/relationships/image" Target="../media/image44.jpg"/><Relationship Id="rId9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5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52.jp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gif"/><Relationship Id="rId4" Type="http://schemas.openxmlformats.org/officeDocument/2006/relationships/image" Target="../media/image56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62.wmf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59.wmf"/><Relationship Id="rId12" Type="http://schemas.openxmlformats.org/officeDocument/2006/relationships/oleObject" Target="../embeddings/oleObject18.bin"/><Relationship Id="rId17" Type="http://schemas.openxmlformats.org/officeDocument/2006/relationships/image" Target="../media/image64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0.bin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61.wmf"/><Relationship Id="rId5" Type="http://schemas.openxmlformats.org/officeDocument/2006/relationships/image" Target="../media/image58.wmf"/><Relationship Id="rId15" Type="http://schemas.openxmlformats.org/officeDocument/2006/relationships/image" Target="../media/image63.w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60.wmf"/><Relationship Id="rId14" Type="http://schemas.openxmlformats.org/officeDocument/2006/relationships/oleObject" Target="../embeddings/oleObject19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69.wmf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66.wmf"/><Relationship Id="rId12" Type="http://schemas.openxmlformats.org/officeDocument/2006/relationships/oleObject" Target="../embeddings/oleObject25.bin"/><Relationship Id="rId17" Type="http://schemas.openxmlformats.org/officeDocument/2006/relationships/image" Target="../media/image71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7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68.wmf"/><Relationship Id="rId5" Type="http://schemas.openxmlformats.org/officeDocument/2006/relationships/image" Target="../media/image65.wmf"/><Relationship Id="rId15" Type="http://schemas.openxmlformats.org/officeDocument/2006/relationships/image" Target="../media/image70.wmf"/><Relationship Id="rId10" Type="http://schemas.openxmlformats.org/officeDocument/2006/relationships/oleObject" Target="../embeddings/oleObject24.bin"/><Relationship Id="rId4" Type="http://schemas.openxmlformats.org/officeDocument/2006/relationships/oleObject" Target="../embeddings/oleObject21.bin"/><Relationship Id="rId9" Type="http://schemas.openxmlformats.org/officeDocument/2006/relationships/image" Target="../media/image67.wmf"/><Relationship Id="rId14" Type="http://schemas.openxmlformats.org/officeDocument/2006/relationships/oleObject" Target="../embeddings/oleObject26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13" Type="http://schemas.openxmlformats.org/officeDocument/2006/relationships/image" Target="../media/image76.wmf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73.wmf"/><Relationship Id="rId12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75.wmf"/><Relationship Id="rId5" Type="http://schemas.openxmlformats.org/officeDocument/2006/relationships/image" Target="../media/image72.wmf"/><Relationship Id="rId15" Type="http://schemas.openxmlformats.org/officeDocument/2006/relationships/image" Target="../media/image77.wmf"/><Relationship Id="rId10" Type="http://schemas.openxmlformats.org/officeDocument/2006/relationships/oleObject" Target="../embeddings/oleObject31.bin"/><Relationship Id="rId4" Type="http://schemas.openxmlformats.org/officeDocument/2006/relationships/oleObject" Target="../embeddings/oleObject28.bin"/><Relationship Id="rId9" Type="http://schemas.openxmlformats.org/officeDocument/2006/relationships/image" Target="../media/image74.wmf"/><Relationship Id="rId14" Type="http://schemas.openxmlformats.org/officeDocument/2006/relationships/oleObject" Target="../embeddings/oleObject33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8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8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6.bin"/><Relationship Id="rId11" Type="http://schemas.openxmlformats.org/officeDocument/2006/relationships/image" Target="../media/image82.wmf"/><Relationship Id="rId5" Type="http://schemas.openxmlformats.org/officeDocument/2006/relationships/image" Target="../media/image79.wmf"/><Relationship Id="rId10" Type="http://schemas.openxmlformats.org/officeDocument/2006/relationships/oleObject" Target="../embeddings/oleObject38.bin"/><Relationship Id="rId4" Type="http://schemas.openxmlformats.org/officeDocument/2006/relationships/oleObject" Target="../embeddings/oleObject35.bin"/><Relationship Id="rId9" Type="http://schemas.openxmlformats.org/officeDocument/2006/relationships/image" Target="../media/image81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13" Type="http://schemas.openxmlformats.org/officeDocument/2006/relationships/image" Target="../media/image85.wmf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66.wmf"/><Relationship Id="rId12" Type="http://schemas.openxmlformats.org/officeDocument/2006/relationships/oleObject" Target="../embeddings/oleObject4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40.bin"/><Relationship Id="rId11" Type="http://schemas.openxmlformats.org/officeDocument/2006/relationships/image" Target="../media/image84.wmf"/><Relationship Id="rId5" Type="http://schemas.openxmlformats.org/officeDocument/2006/relationships/image" Target="../media/image65.wmf"/><Relationship Id="rId10" Type="http://schemas.openxmlformats.org/officeDocument/2006/relationships/oleObject" Target="../embeddings/oleObject42.bin"/><Relationship Id="rId4" Type="http://schemas.openxmlformats.org/officeDocument/2006/relationships/oleObject" Target="../embeddings/oleObject39.bin"/><Relationship Id="rId9" Type="http://schemas.openxmlformats.org/officeDocument/2006/relationships/image" Target="../media/image8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13" Type="http://schemas.openxmlformats.org/officeDocument/2006/relationships/image" Target="../media/image90.wmf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87.wmf"/><Relationship Id="rId12" Type="http://schemas.openxmlformats.org/officeDocument/2006/relationships/oleObject" Target="../embeddings/oleObject4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5.bin"/><Relationship Id="rId11" Type="http://schemas.openxmlformats.org/officeDocument/2006/relationships/image" Target="../media/image89.wmf"/><Relationship Id="rId5" Type="http://schemas.openxmlformats.org/officeDocument/2006/relationships/image" Target="../media/image86.wmf"/><Relationship Id="rId10" Type="http://schemas.openxmlformats.org/officeDocument/2006/relationships/oleObject" Target="../embeddings/oleObject47.bin"/><Relationship Id="rId4" Type="http://schemas.openxmlformats.org/officeDocument/2006/relationships/oleObject" Target="../embeddings/oleObject44.bin"/><Relationship Id="rId9" Type="http://schemas.openxmlformats.org/officeDocument/2006/relationships/image" Target="../media/image88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9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50.bin"/><Relationship Id="rId5" Type="http://schemas.openxmlformats.org/officeDocument/2006/relationships/image" Target="../media/image91.wmf"/><Relationship Id="rId4" Type="http://schemas.openxmlformats.org/officeDocument/2006/relationships/oleObject" Target="../embeddings/oleObject49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9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52.bin"/><Relationship Id="rId5" Type="http://schemas.openxmlformats.org/officeDocument/2006/relationships/image" Target="../media/image93.wmf"/><Relationship Id="rId4" Type="http://schemas.openxmlformats.org/officeDocument/2006/relationships/oleObject" Target="../embeddings/oleObject51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gif"/><Relationship Id="rId4" Type="http://schemas.openxmlformats.org/officeDocument/2006/relationships/image" Target="../media/image97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gif"/><Relationship Id="rId5" Type="http://schemas.openxmlformats.org/officeDocument/2006/relationships/image" Target="../media/image100.gif"/><Relationship Id="rId4" Type="http://schemas.openxmlformats.org/officeDocument/2006/relationships/image" Target="../media/image99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gif"/><Relationship Id="rId4" Type="http://schemas.openxmlformats.org/officeDocument/2006/relationships/image" Target="../media/image102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7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gif"/><Relationship Id="rId5" Type="http://schemas.openxmlformats.org/officeDocument/2006/relationships/image" Target="../media/image105.gif"/><Relationship Id="rId4" Type="http://schemas.openxmlformats.org/officeDocument/2006/relationships/image" Target="../media/image104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jpeg"/><Relationship Id="rId11" Type="http://schemas.openxmlformats.org/officeDocument/2006/relationships/image" Target="../media/image10.png"/><Relationship Id="rId5" Type="http://schemas.openxmlformats.org/officeDocument/2006/relationships/image" Target="../media/image11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2.jpeg"/><Relationship Id="rId9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w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gif"/><Relationship Id="rId5" Type="http://schemas.openxmlformats.org/officeDocument/2006/relationships/image" Target="../media/image115.gif"/><Relationship Id="rId4" Type="http://schemas.openxmlformats.org/officeDocument/2006/relationships/image" Target="../media/image114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5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669" y="2383729"/>
            <a:ext cx="8369542" cy="100737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2F4D8E"/>
                </a:solidFill>
              </a:rPr>
              <a:t>Measurement </a:t>
            </a:r>
            <a:r>
              <a:rPr lang="en-US" sz="2800" dirty="0">
                <a:solidFill>
                  <a:srgbClr val="2F4D8E"/>
                </a:solidFill>
              </a:rPr>
              <a:t>of </a:t>
            </a:r>
            <a:r>
              <a:rPr lang="en-US" sz="2800" baseline="30000" dirty="0" smtClean="0">
                <a:solidFill>
                  <a:srgbClr val="2F4D8E"/>
                </a:solidFill>
              </a:rPr>
              <a:t>16</a:t>
            </a:r>
            <a:r>
              <a:rPr lang="en-US" sz="2800" dirty="0" smtClean="0">
                <a:solidFill>
                  <a:srgbClr val="2F4D8E"/>
                </a:solidFill>
              </a:rPr>
              <a:t>O</a:t>
            </a:r>
            <a:r>
              <a:rPr lang="en-US" sz="280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2800" dirty="0" err="1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2800" dirty="0" err="1" smtClean="0">
                <a:solidFill>
                  <a:srgbClr val="2F4D8E"/>
                </a:solidFill>
              </a:rPr>
              <a:t>,</a:t>
            </a:r>
            <a:r>
              <a:rPr lang="en-US" sz="2800" dirty="0" err="1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280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2800" baseline="30000" dirty="0" smtClean="0">
                <a:solidFill>
                  <a:srgbClr val="2F4D8E"/>
                </a:solidFill>
              </a:rPr>
              <a:t>12</a:t>
            </a:r>
            <a:r>
              <a:rPr lang="en-US" sz="2800" dirty="0" smtClean="0">
                <a:solidFill>
                  <a:srgbClr val="2F4D8E"/>
                </a:solidFill>
              </a:rPr>
              <a:t>C </a:t>
            </a:r>
            <a:r>
              <a:rPr lang="en-US" sz="2800" dirty="0">
                <a:solidFill>
                  <a:srgbClr val="2F4D8E"/>
                </a:solidFill>
              </a:rPr>
              <a:t>with a </a:t>
            </a:r>
            <a:r>
              <a:rPr lang="en-US" sz="2800" dirty="0" smtClean="0">
                <a:solidFill>
                  <a:srgbClr val="2F4D8E"/>
                </a:solidFill>
              </a:rPr>
              <a:t>Bubble </a:t>
            </a:r>
            <a:r>
              <a:rPr lang="en-US" sz="2800" dirty="0">
                <a:solidFill>
                  <a:srgbClr val="2F4D8E"/>
                </a:solidFill>
              </a:rPr>
              <a:t>C</a:t>
            </a:r>
            <a:r>
              <a:rPr lang="en-US" sz="2800" dirty="0" smtClean="0">
                <a:solidFill>
                  <a:srgbClr val="2F4D8E"/>
                </a:solidFill>
              </a:rPr>
              <a:t>hamber </a:t>
            </a:r>
            <a:r>
              <a:rPr lang="en-US" sz="2800" dirty="0">
                <a:solidFill>
                  <a:srgbClr val="2F4D8E"/>
                </a:solidFill>
              </a:rPr>
              <a:t>and a </a:t>
            </a:r>
            <a:r>
              <a:rPr lang="en-US" sz="2800" dirty="0" smtClean="0">
                <a:solidFill>
                  <a:srgbClr val="2F4D8E"/>
                </a:solidFill>
              </a:rPr>
              <a:t>Bremsstrahlung </a:t>
            </a:r>
            <a:r>
              <a:rPr lang="en-US" sz="2800" dirty="0">
                <a:solidFill>
                  <a:srgbClr val="2F4D8E"/>
                </a:solidFill>
              </a:rPr>
              <a:t>B</a:t>
            </a:r>
            <a:r>
              <a:rPr lang="en-US" sz="2800" dirty="0" smtClean="0">
                <a:solidFill>
                  <a:srgbClr val="2F4D8E"/>
                </a:solidFill>
              </a:rPr>
              <a:t>eam </a:t>
            </a:r>
            <a:r>
              <a:rPr lang="en-US" sz="2800" dirty="0">
                <a:solidFill>
                  <a:srgbClr val="2F4D8E"/>
                </a:solidFill>
              </a:rPr>
              <a:t>at Jefferson Lab </a:t>
            </a:r>
            <a:r>
              <a:rPr lang="en-US" sz="2800" dirty="0" smtClean="0">
                <a:solidFill>
                  <a:srgbClr val="2F4D8E"/>
                </a:solidFill>
              </a:rPr>
              <a:t>Injector</a:t>
            </a:r>
            <a:endParaRPr lang="en-US" sz="2800" spc="190" dirty="0">
              <a:solidFill>
                <a:srgbClr val="2F4D8E"/>
              </a:solidFill>
              <a:latin typeface="Minion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7356" y="5392381"/>
            <a:ext cx="4511175" cy="932102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2F4D8E"/>
                </a:solidFill>
                <a:latin typeface="+mj-lt"/>
              </a:rPr>
              <a:t>Riad Suleiman</a:t>
            </a:r>
          </a:p>
          <a:p>
            <a:r>
              <a:rPr lang="en-US" sz="2400" dirty="0" smtClean="0">
                <a:solidFill>
                  <a:srgbClr val="2F4D8E"/>
                </a:solidFill>
                <a:latin typeface="+mj-lt"/>
              </a:rPr>
              <a:t>January 9, 2014</a:t>
            </a:r>
            <a:endParaRPr lang="en-US" sz="2400" dirty="0">
              <a:solidFill>
                <a:srgbClr val="2F4D8E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145293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rgbClr val="2F4D8E"/>
                </a:solidFill>
                <a:latin typeface="Minion Pro"/>
              </a:rPr>
              <a:t>Heroic </a:t>
            </a:r>
            <a:r>
              <a:rPr lang="en-US" sz="4000" dirty="0">
                <a:solidFill>
                  <a:srgbClr val="2F4D8E"/>
                </a:solidFill>
                <a:latin typeface="Minion Pro"/>
              </a:rPr>
              <a:t>efforts in search of the holy grail of astrophysics</a:t>
            </a:r>
            <a:r>
              <a:rPr lang="en-US" sz="4000" dirty="0" smtClean="0">
                <a:solidFill>
                  <a:srgbClr val="2F4D8E"/>
                </a:solidFill>
                <a:latin typeface="Minion Pro"/>
              </a:rPr>
              <a:t>: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4000" kern="0" baseline="30000" dirty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4000" kern="0" dirty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4000" kern="0" dirty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4000" dirty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dirty="0">
                <a:solidFill>
                  <a:srgbClr val="2F4D8E"/>
                </a:solidFill>
              </a:rPr>
              <a:t>,</a:t>
            </a:r>
            <a:r>
              <a:rPr lang="en-US" sz="4000" dirty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4000" kern="0" dirty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4000" kern="0" baseline="30000" dirty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4000" kern="0" dirty="0">
                <a:solidFill>
                  <a:srgbClr val="2F4D8E"/>
                </a:solidFill>
                <a:latin typeface="Minion Pro"/>
              </a:rPr>
              <a:t>O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graphicFrame>
        <p:nvGraphicFramePr>
          <p:cNvPr id="5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1108765"/>
              </p:ext>
            </p:extLst>
          </p:nvPr>
        </p:nvGraphicFramePr>
        <p:xfrm>
          <a:off x="4076699" y="1873496"/>
          <a:ext cx="4953001" cy="4289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5412"/>
                <a:gridCol w="874059"/>
                <a:gridCol w="1076127"/>
                <a:gridCol w="846803"/>
                <a:gridCol w="990600"/>
              </a:tblGrid>
              <a:tr h="1088824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Expt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Beam current</a:t>
                      </a:r>
                      <a:r>
                        <a:rPr lang="en-US" sz="1800" baseline="0" dirty="0" smtClean="0"/>
                        <a:t> (mA)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Detector</a:t>
                      </a:r>
                    </a:p>
                    <a:p>
                      <a:r>
                        <a:rPr lang="en-US" sz="1800" dirty="0" err="1" smtClean="0"/>
                        <a:t>Effic</a:t>
                      </a:r>
                      <a:r>
                        <a:rPr lang="en-US" sz="1800" dirty="0" smtClean="0"/>
                        <a:t>. (%)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Target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Meas. Time</a:t>
                      </a:r>
                    </a:p>
                    <a:p>
                      <a:r>
                        <a:rPr lang="en-US" sz="1800" dirty="0" smtClean="0"/>
                        <a:t>(h)</a:t>
                      </a:r>
                      <a:endParaRPr lang="en-US" sz="1800" dirty="0"/>
                    </a:p>
                  </a:txBody>
                  <a:tcPr marT="45723" marB="45723"/>
                </a:tc>
              </a:tr>
              <a:tr h="64012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Redder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0.7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Ge</a:t>
                      </a:r>
                      <a:r>
                        <a:rPr lang="en-US" sz="1800" dirty="0" smtClean="0"/>
                        <a:t>, 35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12C,</a:t>
                      </a:r>
                      <a:r>
                        <a:rPr lang="en-US" sz="1800" baseline="0" dirty="0" smtClean="0"/>
                        <a:t> ~3E18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900</a:t>
                      </a:r>
                      <a:endParaRPr lang="en-US" sz="1800" dirty="0"/>
                    </a:p>
                  </a:txBody>
                  <a:tcPr marT="45723" marB="45723"/>
                </a:tc>
              </a:tr>
              <a:tr h="640120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Ouellet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0.03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Ge</a:t>
                      </a:r>
                      <a:r>
                        <a:rPr lang="en-US" sz="1800" dirty="0" smtClean="0"/>
                        <a:t>, 30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12C, 5E18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1950</a:t>
                      </a:r>
                      <a:endParaRPr lang="en-US" sz="1800" dirty="0"/>
                    </a:p>
                  </a:txBody>
                  <a:tcPr marT="45723" marB="45723"/>
                </a:tc>
              </a:tr>
              <a:tr h="640120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Roters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0.02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BGO, 270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4He,</a:t>
                      </a:r>
                    </a:p>
                    <a:p>
                      <a:r>
                        <a:rPr lang="en-US" sz="1800" smtClean="0"/>
                        <a:t>1E19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5000</a:t>
                      </a:r>
                      <a:endParaRPr lang="en-US" sz="1800" dirty="0"/>
                    </a:p>
                  </a:txBody>
                  <a:tcPr marT="45723" marB="45723"/>
                </a:tc>
              </a:tr>
              <a:tr h="64012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Kunz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0.45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Ge</a:t>
                      </a:r>
                      <a:r>
                        <a:rPr lang="en-US" sz="1800" dirty="0" smtClean="0"/>
                        <a:t>, 100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12C,</a:t>
                      </a:r>
                    </a:p>
                    <a:p>
                      <a:r>
                        <a:rPr lang="en-US" sz="1800" dirty="0" smtClean="0"/>
                        <a:t>3E18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700</a:t>
                      </a:r>
                      <a:endParaRPr lang="en-US" sz="1800" dirty="0"/>
                    </a:p>
                  </a:txBody>
                  <a:tcPr marT="45723" marB="45723"/>
                </a:tc>
              </a:tr>
              <a:tr h="64012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EUROGAM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0.34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Ge</a:t>
                      </a:r>
                      <a:r>
                        <a:rPr lang="en-US" sz="1800" dirty="0" smtClean="0"/>
                        <a:t>, 70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1E19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2100</a:t>
                      </a:r>
                      <a:endParaRPr lang="en-US" sz="18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0" y="1816345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en-US" sz="2400" dirty="0" smtClean="0"/>
              <a:t>Luminosity ~ 1E34 cm</a:t>
            </a:r>
            <a:r>
              <a:rPr lang="en-US" sz="2400" baseline="30000" dirty="0" smtClean="0"/>
              <a:t>-2</a:t>
            </a:r>
            <a:r>
              <a:rPr lang="en-US" sz="2400" dirty="0" smtClean="0"/>
              <a:t>s</a:t>
            </a:r>
            <a:r>
              <a:rPr lang="en-US" sz="2400" baseline="30000" dirty="0" smtClean="0"/>
              <a:t>-1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smtClean="0"/>
              <a:t>Efficiency ~ 1E-3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aseline="30000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baseline="30000" dirty="0" smtClean="0"/>
              <a:t>16</a:t>
            </a:r>
            <a:r>
              <a:rPr lang="en-US" sz="2400" b="1" dirty="0" smtClean="0"/>
              <a:t>O(</a:t>
            </a:r>
            <a:r>
              <a:rPr lang="en-US" sz="2400" b="1" dirty="0" smtClean="0">
                <a:latin typeface="Symbol" pitchFamily="18" charset="2"/>
              </a:rPr>
              <a:t>g,a</a:t>
            </a:r>
            <a:r>
              <a:rPr lang="en-US" sz="2400" b="1" dirty="0" smtClean="0"/>
              <a:t>)</a:t>
            </a:r>
            <a:r>
              <a:rPr lang="en-US" sz="2400" b="1" baseline="30000" dirty="0" smtClean="0"/>
              <a:t>12</a:t>
            </a:r>
            <a:r>
              <a:rPr lang="en-US" sz="2400" b="1" dirty="0" smtClean="0"/>
              <a:t>C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err="1" smtClean="0"/>
              <a:t>Lum</a:t>
            </a:r>
            <a:r>
              <a:rPr lang="en-US" sz="2400" dirty="0" smtClean="0"/>
              <a:t>(</a:t>
            </a:r>
            <a:r>
              <a:rPr lang="en-US" sz="2400" dirty="0" err="1" smtClean="0"/>
              <a:t>HI</a:t>
            </a:r>
            <a:r>
              <a:rPr lang="en-US" sz="2400" dirty="0" err="1" smtClean="0">
                <a:latin typeface="Symbol" pitchFamily="18" charset="2"/>
              </a:rPr>
              <a:t>g</a:t>
            </a:r>
            <a:r>
              <a:rPr lang="en-US" sz="2400" dirty="0" err="1" smtClean="0"/>
              <a:t>S</a:t>
            </a:r>
            <a:r>
              <a:rPr lang="en-US" sz="2400" dirty="0" smtClean="0"/>
              <a:t>) ~ 4E30 cm</a:t>
            </a:r>
            <a:r>
              <a:rPr lang="en-US" sz="2400" baseline="30000" dirty="0" smtClean="0"/>
              <a:t>-2</a:t>
            </a:r>
            <a:r>
              <a:rPr lang="en-US" sz="2400" dirty="0" smtClean="0"/>
              <a:t>s</a:t>
            </a:r>
            <a:r>
              <a:rPr lang="en-US" sz="2400" baseline="30000" dirty="0" smtClean="0"/>
              <a:t>-1</a:t>
            </a:r>
            <a:endParaRPr lang="en-US" sz="2400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err="1" smtClean="0"/>
              <a:t>Lum</a:t>
            </a:r>
            <a:r>
              <a:rPr lang="en-US" sz="2400" dirty="0" smtClean="0"/>
              <a:t>(JLab) ~ 8E31 cm</a:t>
            </a:r>
            <a:r>
              <a:rPr lang="en-US" sz="2400" baseline="30000" dirty="0" smtClean="0"/>
              <a:t>-2</a:t>
            </a:r>
            <a:r>
              <a:rPr lang="en-US" sz="2400" dirty="0" smtClean="0"/>
              <a:t>s</a:t>
            </a:r>
            <a:r>
              <a:rPr lang="en-US" sz="2400" baseline="30000" dirty="0" smtClean="0"/>
              <a:t>-1</a:t>
            </a:r>
            <a:endParaRPr lang="en-US" sz="2400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smtClean="0">
                <a:latin typeface="+mj-lt"/>
              </a:rPr>
              <a:t>10 </a:t>
            </a:r>
            <a:r>
              <a:rPr lang="en-US" sz="2400" dirty="0" smtClean="0">
                <a:latin typeface="Symbol" pitchFamily="18" charset="2"/>
              </a:rPr>
              <a:t>m</a:t>
            </a:r>
            <a:r>
              <a:rPr lang="en-US" sz="2400" dirty="0" smtClean="0">
                <a:latin typeface="+mj-lt"/>
              </a:rPr>
              <a:t>A , top 100 keV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dirty="0" smtClean="0">
              <a:latin typeface="Symbol" pitchFamily="18" charset="2"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smtClean="0">
                <a:latin typeface="Symbol" pitchFamily="18" charset="2"/>
              </a:rPr>
              <a:t>l</a:t>
            </a:r>
            <a:r>
              <a:rPr lang="en-US" sz="2400" baseline="-25000" dirty="0" smtClean="0">
                <a:latin typeface="Symbol" pitchFamily="18" charset="2"/>
              </a:rPr>
              <a:t>g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/</a:t>
            </a:r>
            <a:r>
              <a:rPr lang="en-US" sz="2400" dirty="0" smtClean="0">
                <a:latin typeface="Symbol" pitchFamily="18" charset="2"/>
              </a:rPr>
              <a:t>l</a:t>
            </a:r>
            <a:r>
              <a:rPr lang="en-US" sz="2400" baseline="-25000" dirty="0" smtClean="0">
                <a:latin typeface="Symbol" pitchFamily="18" charset="2"/>
              </a:rPr>
              <a:t>a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~ 60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smtClean="0"/>
              <a:t>Bubble chamber: solid angle x efficiency = 100%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597" y="6356350"/>
            <a:ext cx="14882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baseline="30000" dirty="0" smtClean="0"/>
              <a:t>4</a:t>
            </a:r>
            <a:r>
              <a:rPr lang="en-US" b="1" dirty="0" smtClean="0"/>
              <a:t>He(</a:t>
            </a:r>
            <a:r>
              <a:rPr lang="en-US" b="1" baseline="30000" dirty="0" smtClean="0"/>
              <a:t>12</a:t>
            </a:r>
            <a:r>
              <a:rPr lang="en-US" b="1" dirty="0" smtClean="0"/>
              <a:t>C,</a:t>
            </a:r>
            <a:r>
              <a:rPr lang="en-US" b="1" baseline="30000" dirty="0"/>
              <a:t> </a:t>
            </a:r>
            <a:r>
              <a:rPr lang="en-US" b="1" baseline="30000" dirty="0" smtClean="0"/>
              <a:t>16</a:t>
            </a:r>
            <a:r>
              <a:rPr lang="en-US" b="1" dirty="0" smtClean="0"/>
              <a:t>O)</a:t>
            </a:r>
            <a:r>
              <a:rPr lang="en-US" b="1" dirty="0" smtClean="0">
                <a:latin typeface="Symbol" pitchFamily="18" charset="2"/>
              </a:rPr>
              <a:t>g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2858096" y="6324084"/>
            <a:ext cx="1218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baseline="30000" dirty="0" smtClean="0"/>
              <a:t>12</a:t>
            </a:r>
            <a:r>
              <a:rPr lang="en-US" b="1" dirty="0" smtClean="0"/>
              <a:t>C(</a:t>
            </a:r>
            <a:r>
              <a:rPr lang="en-US" b="1" dirty="0" smtClean="0">
                <a:latin typeface="Symbol" pitchFamily="18" charset="2"/>
              </a:rPr>
              <a:t>a,g</a:t>
            </a:r>
            <a:r>
              <a:rPr lang="en-US" b="1" dirty="0" smtClean="0"/>
              <a:t>)</a:t>
            </a:r>
            <a:r>
              <a:rPr lang="en-US" b="1" baseline="30000" dirty="0" smtClean="0"/>
              <a:t>16</a:t>
            </a:r>
            <a:r>
              <a:rPr lang="en-US" b="1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66971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7491"/>
            <a:ext cx="8229600" cy="753865"/>
          </a:xfrm>
        </p:spPr>
        <p:txBody>
          <a:bodyPr>
            <a:normAutofit fontScale="90000"/>
          </a:bodyPr>
          <a:lstStyle/>
          <a:p>
            <a:pPr lvl="0"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Astrophysical S-Factor 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4000" dirty="0" err="1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dirty="0" err="1" smtClean="0">
                <a:solidFill>
                  <a:srgbClr val="2F4D8E"/>
                </a:solidFill>
              </a:rPr>
              <a:t>,</a:t>
            </a:r>
            <a:r>
              <a:rPr lang="en-US" sz="4000" dirty="0" err="1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O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sfactor_c12ag cop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566578"/>
            <a:ext cx="5600699" cy="3657600"/>
          </a:xfrm>
          <a:prstGeom prst="rect">
            <a:avLst/>
          </a:prstGeom>
        </p:spPr>
      </p:pic>
      <p:graphicFrame>
        <p:nvGraphicFramePr>
          <p:cNvPr id="6" name="Group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9546795"/>
              </p:ext>
            </p:extLst>
          </p:nvPr>
        </p:nvGraphicFramePr>
        <p:xfrm>
          <a:off x="6783388" y="2379784"/>
          <a:ext cx="2133600" cy="3629025"/>
        </p:xfrm>
        <a:graphic>
          <a:graphicData uri="http://schemas.openxmlformats.org/drawingml/2006/table">
            <a:tbl>
              <a:tblPr/>
              <a:tblGrid>
                <a:gridCol w="1066800"/>
                <a:gridCol w="1066800"/>
              </a:tblGrid>
              <a:tr h="752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Author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S(300keV)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(keV-b)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Buchmann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 (2005)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102-198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6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Caughlan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 and Fowler (1988)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120-220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Hammer (2005)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162+-39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49924" y="6224178"/>
            <a:ext cx="3506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Stellar helium burning at E=300 keV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4056142"/>
              </p:ext>
            </p:extLst>
          </p:nvPr>
        </p:nvGraphicFramePr>
        <p:xfrm>
          <a:off x="833927" y="1736725"/>
          <a:ext cx="27273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76" name="Equation" r:id="rId6" imgW="1231560" imgH="241200" progId="Equation.3">
                  <p:embed/>
                </p:oleObj>
              </mc:Choice>
              <mc:Fallback>
                <p:oleObj name="Equation" r:id="rId6" imgW="12315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3927" y="1736725"/>
                        <a:ext cx="272732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0231960"/>
              </p:ext>
            </p:extLst>
          </p:nvPr>
        </p:nvGraphicFramePr>
        <p:xfrm>
          <a:off x="4161203" y="1247959"/>
          <a:ext cx="3203575" cy="1090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77" name="Equation" r:id="rId8" imgW="1447560" imgH="495000" progId="Equation.3">
                  <p:embed/>
                </p:oleObj>
              </mc:Choice>
              <mc:Fallback>
                <p:oleObj name="Equation" r:id="rId8" imgW="144756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1203" y="1247959"/>
                        <a:ext cx="3203575" cy="1090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071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Time Reversal Reaction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phaseSpac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5428" y="1561189"/>
            <a:ext cx="5028572" cy="388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282712" y="2292774"/>
            <a:ext cx="2988948" cy="2138065"/>
            <a:chOff x="4953000" y="3429000"/>
            <a:chExt cx="2988948" cy="2138065"/>
          </a:xfrm>
        </p:grpSpPr>
        <p:grpSp>
          <p:nvGrpSpPr>
            <p:cNvPr id="7" name="Group 6"/>
            <p:cNvGrpSpPr/>
            <p:nvPr/>
          </p:nvGrpSpPr>
          <p:grpSpPr>
            <a:xfrm>
              <a:off x="5562600" y="3810000"/>
              <a:ext cx="1760019" cy="1412499"/>
              <a:chOff x="3790567" y="2893615"/>
              <a:chExt cx="4295471" cy="2808164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rot="16200000" flipH="1">
                <a:off x="3720593" y="2963591"/>
                <a:ext cx="1404081" cy="126413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5400000">
                <a:off x="3720593" y="4367671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10800000">
                <a:off x="5054700" y="4297698"/>
                <a:ext cx="1767204" cy="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5400000">
                <a:off x="6751930" y="2963589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Freeform 15"/>
              <p:cNvSpPr/>
              <p:nvPr/>
            </p:nvSpPr>
            <p:spPr>
              <a:xfrm>
                <a:off x="6860603" y="4297699"/>
                <a:ext cx="1225435" cy="1404080"/>
              </a:xfrm>
              <a:custGeom>
                <a:avLst/>
                <a:gdLst>
                  <a:gd name="connsiteX0" fmla="*/ 0 w 1241187"/>
                  <a:gd name="connsiteY0" fmla="*/ 0 h 1380847"/>
                  <a:gd name="connsiteX1" fmla="*/ 369890 w 1241187"/>
                  <a:gd name="connsiteY1" fmla="*/ 73974 h 1380847"/>
                  <a:gd name="connsiteX2" fmla="*/ 209604 w 1241187"/>
                  <a:gd name="connsiteY2" fmla="*/ 382199 h 1380847"/>
                  <a:gd name="connsiteX3" fmla="*/ 604154 w 1241187"/>
                  <a:gd name="connsiteY3" fmla="*/ 456173 h 1380847"/>
                  <a:gd name="connsiteX4" fmla="*/ 530176 w 1241187"/>
                  <a:gd name="connsiteY4" fmla="*/ 838372 h 1380847"/>
                  <a:gd name="connsiteX5" fmla="*/ 863077 w 1241187"/>
                  <a:gd name="connsiteY5" fmla="*/ 776727 h 1380847"/>
                  <a:gd name="connsiteX6" fmla="*/ 813759 w 1241187"/>
                  <a:gd name="connsiteY6" fmla="*/ 1134267 h 1380847"/>
                  <a:gd name="connsiteX7" fmla="*/ 1183649 w 1241187"/>
                  <a:gd name="connsiteY7" fmla="*/ 1097280 h 1380847"/>
                  <a:gd name="connsiteX8" fmla="*/ 1158990 w 1241187"/>
                  <a:gd name="connsiteY8" fmla="*/ 1380847 h 138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187" h="1380847">
                    <a:moveTo>
                      <a:pt x="0" y="0"/>
                    </a:moveTo>
                    <a:cubicBezTo>
                      <a:pt x="167478" y="5137"/>
                      <a:pt x="334956" y="10274"/>
                      <a:pt x="369890" y="73974"/>
                    </a:cubicBezTo>
                    <a:cubicBezTo>
                      <a:pt x="404824" y="137674"/>
                      <a:pt x="170560" y="318499"/>
                      <a:pt x="209604" y="382199"/>
                    </a:cubicBezTo>
                    <a:cubicBezTo>
                      <a:pt x="248648" y="445899"/>
                      <a:pt x="550725" y="380144"/>
                      <a:pt x="604154" y="456173"/>
                    </a:cubicBezTo>
                    <a:cubicBezTo>
                      <a:pt x="657583" y="532202"/>
                      <a:pt x="487022" y="784946"/>
                      <a:pt x="530176" y="838372"/>
                    </a:cubicBezTo>
                    <a:cubicBezTo>
                      <a:pt x="573330" y="891798"/>
                      <a:pt x="815813" y="727411"/>
                      <a:pt x="863077" y="776727"/>
                    </a:cubicBezTo>
                    <a:cubicBezTo>
                      <a:pt x="910341" y="826043"/>
                      <a:pt x="760330" y="1080842"/>
                      <a:pt x="813759" y="1134267"/>
                    </a:cubicBezTo>
                    <a:cubicBezTo>
                      <a:pt x="867188" y="1187692"/>
                      <a:pt x="1126111" y="1056183"/>
                      <a:pt x="1183649" y="1097280"/>
                    </a:cubicBezTo>
                    <a:cubicBezTo>
                      <a:pt x="1241187" y="1138377"/>
                      <a:pt x="1148715" y="1308928"/>
                      <a:pt x="1158990" y="1380847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953000" y="3505200"/>
              <a:ext cx="777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/>
                <a:t>12</a:t>
              </a:r>
              <a:r>
                <a:rPr lang="en-US" sz="2400" dirty="0" smtClean="0"/>
                <a:t>C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81600" y="5105400"/>
              <a:ext cx="4978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Symbol" charset="2"/>
                  <a:cs typeface="Symbol" charset="2"/>
                </a:rPr>
                <a:t>a</a:t>
              </a:r>
              <a:endParaRPr lang="en-US" sz="2400" dirty="0">
                <a:latin typeface="Symbol" charset="2"/>
                <a:cs typeface="Symbol" charset="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02558" y="3429000"/>
              <a:ext cx="8393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/>
                <a:t>16</a:t>
              </a:r>
              <a:r>
                <a:rPr lang="en-US" sz="2400" dirty="0" smtClean="0"/>
                <a:t>O</a:t>
              </a:r>
              <a:endParaRPr lang="en-US" sz="2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56635" y="5001772"/>
              <a:ext cx="391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latin typeface="Symbol" charset="2"/>
                  <a:cs typeface="Symbol" charset="2"/>
                </a:rPr>
                <a:t>g</a:t>
              </a:r>
              <a:endParaRPr lang="en-US" sz="2400" dirty="0">
                <a:latin typeface="Symbol" charset="2"/>
                <a:cs typeface="Symbol" charset="2"/>
              </a:endParaRPr>
            </a:p>
          </p:txBody>
        </p:sp>
      </p:grpSp>
      <p:pic>
        <p:nvPicPr>
          <p:cNvPr id="17" name="Picture 16" descr="detailedBalance_equatio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6" y="5024800"/>
            <a:ext cx="3466521" cy="103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8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latin typeface="Symbol" panose="05050102010706020507" pitchFamily="18" charset="2"/>
                <a:cs typeface="Arial" pitchFamily="34" charset="0"/>
              </a:rPr>
              <a:t>(g</a:t>
            </a:r>
            <a:r>
              <a:rPr lang="en-US" sz="4000" dirty="0" smtClean="0">
                <a:cs typeface="Arial" pitchFamily="34" charset="0"/>
              </a:rPr>
              <a:t>,</a:t>
            </a:r>
            <a:r>
              <a:rPr lang="en-US" sz="4000" dirty="0" smtClean="0">
                <a:latin typeface="Symbol" panose="05050102010706020507" pitchFamily="18" charset="2"/>
                <a:cs typeface="Arial" pitchFamily="34" charset="0"/>
              </a:rPr>
              <a:t>a)</a:t>
            </a:r>
            <a:r>
              <a:rPr lang="en-US" sz="4000" dirty="0" smtClean="0">
                <a:cs typeface="Arial" pitchFamily="34" charset="0"/>
              </a:rPr>
              <a:t> </a:t>
            </a:r>
            <a:r>
              <a:rPr lang="en-US" sz="4000" dirty="0">
                <a:cs typeface="Arial" pitchFamily="34" charset="0"/>
              </a:rPr>
              <a:t>and </a:t>
            </a:r>
            <a:r>
              <a:rPr lang="en-US" sz="4000" dirty="0" smtClean="0">
                <a:latin typeface="Symbol" panose="05050102010706020507" pitchFamily="18" charset="2"/>
                <a:cs typeface="Arial" pitchFamily="34" charset="0"/>
              </a:rPr>
              <a:t>(a</a:t>
            </a:r>
            <a:r>
              <a:rPr lang="en-US" sz="4000" dirty="0" smtClean="0">
                <a:cs typeface="Arial" pitchFamily="34" charset="0"/>
              </a:rPr>
              <a:t>,</a:t>
            </a:r>
            <a:r>
              <a:rPr lang="en-US" sz="4000" dirty="0" smtClean="0">
                <a:latin typeface="Symbol" panose="05050102010706020507" pitchFamily="18" charset="2"/>
                <a:cs typeface="Arial" pitchFamily="34" charset="0"/>
              </a:rPr>
              <a:t>g)</a:t>
            </a:r>
            <a:r>
              <a:rPr lang="en-US" sz="4000" dirty="0" smtClean="0">
                <a:cs typeface="Arial" pitchFamily="34" charset="0"/>
              </a:rPr>
              <a:t> </a:t>
            </a:r>
            <a:r>
              <a:rPr lang="en-US" sz="4000" dirty="0">
                <a:cs typeface="Arial" pitchFamily="34" charset="0"/>
              </a:rPr>
              <a:t>– </a:t>
            </a:r>
            <a:r>
              <a:rPr lang="en-US" sz="4000" dirty="0">
                <a:latin typeface="Minion Pro"/>
                <a:cs typeface="Arial" pitchFamily="34" charset="0"/>
              </a:rPr>
              <a:t>Reciprocity Relation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686644"/>
          </a:xfrm>
        </p:spPr>
        <p:txBody>
          <a:bodyPr>
            <a:norm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A(</a:t>
            </a:r>
            <a:r>
              <a:rPr lang="el-GR" sz="2400" dirty="0">
                <a:solidFill>
                  <a:prstClr val="black"/>
                </a:solidFill>
                <a:cs typeface="Arial" pitchFamily="34" charset="0"/>
              </a:rPr>
              <a:t>α</a:t>
            </a:r>
            <a:r>
              <a:rPr lang="en-US" sz="2400" dirty="0">
                <a:solidFill>
                  <a:prstClr val="black"/>
                </a:solidFill>
                <a:cs typeface="Arial" pitchFamily="34" charset="0"/>
              </a:rPr>
              <a:t>,</a:t>
            </a:r>
            <a:r>
              <a:rPr lang="el-GR" sz="2400" dirty="0">
                <a:solidFill>
                  <a:prstClr val="black"/>
                </a:solidFill>
                <a:cs typeface="Arial" pitchFamily="34" charset="0"/>
              </a:rPr>
              <a:t> γ</a:t>
            </a:r>
            <a:r>
              <a:rPr lang="en-US" sz="2400" dirty="0">
                <a:solidFill>
                  <a:prstClr val="black"/>
                </a:solidFill>
              </a:rPr>
              <a:t>)B: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>
                <a:cs typeface="Arial" pitchFamily="34" charset="0"/>
              </a:rPr>
              <a:t>(</a:t>
            </a:r>
            <a:r>
              <a:rPr lang="el-GR" sz="2400" dirty="0">
                <a:cs typeface="Arial" pitchFamily="34" charset="0"/>
              </a:rPr>
              <a:t>γ</a:t>
            </a:r>
            <a:r>
              <a:rPr lang="en-US" sz="2400" dirty="0">
                <a:cs typeface="Arial" pitchFamily="34" charset="0"/>
              </a:rPr>
              <a:t>,</a:t>
            </a:r>
            <a:r>
              <a:rPr lang="el-GR" sz="2400" dirty="0">
                <a:cs typeface="Arial" pitchFamily="34" charset="0"/>
              </a:rPr>
              <a:t>α</a:t>
            </a:r>
            <a:r>
              <a:rPr lang="en-US" sz="2400" dirty="0">
                <a:cs typeface="Arial" pitchFamily="34" charset="0"/>
              </a:rPr>
              <a:t>) is over two orders of magnitude larger than </a:t>
            </a: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>
                <a:cs typeface="Arial" pitchFamily="34" charset="0"/>
              </a:rPr>
              <a:t>(</a:t>
            </a:r>
            <a:r>
              <a:rPr lang="el-GR" sz="2400" dirty="0">
                <a:cs typeface="Arial" pitchFamily="34" charset="0"/>
              </a:rPr>
              <a:t>α</a:t>
            </a:r>
            <a:r>
              <a:rPr lang="en-US" sz="2400" dirty="0">
                <a:cs typeface="Arial" pitchFamily="34" charset="0"/>
              </a:rPr>
              <a:t>,</a:t>
            </a:r>
            <a:r>
              <a:rPr lang="el-GR" sz="2400" dirty="0">
                <a:cs typeface="Arial" pitchFamily="34" charset="0"/>
              </a:rPr>
              <a:t> γ</a:t>
            </a:r>
            <a:r>
              <a:rPr lang="en-US" sz="2400" dirty="0">
                <a:cs typeface="Arial" pitchFamily="34" charset="0"/>
              </a:rPr>
              <a:t>)</a:t>
            </a:r>
            <a:endParaRPr lang="en-US" sz="24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7933314"/>
              </p:ext>
            </p:extLst>
          </p:nvPr>
        </p:nvGraphicFramePr>
        <p:xfrm>
          <a:off x="2334358" y="1218248"/>
          <a:ext cx="6610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30" name="Equation" r:id="rId5" imgW="3136900" imgH="469900" progId="Equation.3">
                  <p:embed/>
                </p:oleObj>
              </mc:Choice>
              <mc:Fallback>
                <p:oleObj name="Equation" r:id="rId5" imgW="3136900" imgH="4699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4358" y="1218248"/>
                        <a:ext cx="661035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564130"/>
              </p:ext>
            </p:extLst>
          </p:nvPr>
        </p:nvGraphicFramePr>
        <p:xfrm>
          <a:off x="2430340" y="2450123"/>
          <a:ext cx="4403725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31" name="Equation" r:id="rId7" imgW="2336760" imgH="444240" progId="Equation.3">
                  <p:embed/>
                </p:oleObj>
              </mc:Choice>
              <mc:Fallback>
                <p:oleObj name="Equation" r:id="rId7" imgW="2336760" imgH="4442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0340" y="2450123"/>
                        <a:ext cx="4403725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6044346"/>
              </p:ext>
            </p:extLst>
          </p:nvPr>
        </p:nvGraphicFramePr>
        <p:xfrm>
          <a:off x="2563813" y="3622431"/>
          <a:ext cx="284003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32" name="Equation" r:id="rId9" imgW="1282680" imgH="241200" progId="Equation.3">
                  <p:embed/>
                </p:oleObj>
              </mc:Choice>
              <mc:Fallback>
                <p:oleObj name="Equation" r:id="rId9" imgW="128268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3813" y="3622431"/>
                        <a:ext cx="2840037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3563378"/>
              </p:ext>
            </p:extLst>
          </p:nvPr>
        </p:nvGraphicFramePr>
        <p:xfrm>
          <a:off x="5617308" y="3423994"/>
          <a:ext cx="3327400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33" name="Equation" r:id="rId11" imgW="2019240" imgH="444240" progId="Equation.3">
                  <p:embed/>
                </p:oleObj>
              </mc:Choice>
              <mc:Fallback>
                <p:oleObj name="Equation" r:id="rId11" imgW="2019240" imgH="4442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7308" y="3423994"/>
                        <a:ext cx="3327400" cy="731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9557669"/>
              </p:ext>
            </p:extLst>
          </p:nvPr>
        </p:nvGraphicFramePr>
        <p:xfrm>
          <a:off x="2563813" y="4914900"/>
          <a:ext cx="4578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34" name="Equation" r:id="rId13" imgW="2171700" imgH="469900" progId="Equation.3">
                  <p:embed/>
                </p:oleObj>
              </mc:Choice>
              <mc:Fallback>
                <p:oleObj name="Equation" r:id="rId13" imgW="2171700" imgH="4699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3813" y="4914900"/>
                        <a:ext cx="457835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8335171"/>
              </p:ext>
            </p:extLst>
          </p:nvPr>
        </p:nvGraphicFramePr>
        <p:xfrm>
          <a:off x="327880" y="4395666"/>
          <a:ext cx="3097213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35" name="Equation" r:id="rId15" imgW="1879560" imgH="304560" progId="Equation.3">
                  <p:embed/>
                </p:oleObj>
              </mc:Choice>
              <mc:Fallback>
                <p:oleObj name="Equation" r:id="rId15" imgW="1879560" imgH="30456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880" y="4395666"/>
                        <a:ext cx="3097213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4459613"/>
              </p:ext>
            </p:extLst>
          </p:nvPr>
        </p:nvGraphicFramePr>
        <p:xfrm>
          <a:off x="4486275" y="4410075"/>
          <a:ext cx="413385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36" name="Equation" r:id="rId17" imgW="1866600" imgH="228600" progId="Equation.3">
                  <p:embed/>
                </p:oleObj>
              </mc:Choice>
              <mc:Fallback>
                <p:oleObj name="Equation" r:id="rId17" imgW="1866600" imgH="228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6275" y="4410075"/>
                        <a:ext cx="4133850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328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192"/>
            <a:ext cx="8229600" cy="1211977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New Approach: Inverse Reaction + Bubble Chamber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164306" y="2130426"/>
            <a:ext cx="4419600" cy="1028700"/>
            <a:chOff x="336" y="221"/>
            <a:chExt cx="2784" cy="648"/>
          </a:xfrm>
        </p:grpSpPr>
        <p:sp>
          <p:nvSpPr>
            <p:cNvPr id="20" name="Rectangle 2"/>
            <p:cNvSpPr txBox="1">
              <a:spLocks noChangeArrowheads="1"/>
            </p:cNvSpPr>
            <p:nvPr/>
          </p:nvSpPr>
          <p:spPr bwMode="auto">
            <a:xfrm>
              <a:off x="432" y="341"/>
              <a:ext cx="2688" cy="52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 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  <a:sym typeface="Symbol" charset="2"/>
                </a:rPr>
                <a:t>+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16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O →</a:t>
              </a:r>
              <a:r>
                <a:rPr lang="en-US" sz="3600" dirty="0" smtClean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12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C + </a:t>
              </a:r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</a:t>
              </a:r>
              <a:endParaRPr lang="en-US" sz="4400" dirty="0">
                <a:solidFill>
                  <a:srgbClr val="303030"/>
                </a:solidFill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6" y="234"/>
              <a:ext cx="576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beam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99" y="221"/>
              <a:ext cx="490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target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52" y="225"/>
              <a:ext cx="496" cy="23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 smtClean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signal</a:t>
              </a: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</p:grp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158352" y="4208591"/>
            <a:ext cx="458390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Monochromatic </a:t>
            </a:r>
            <a:r>
              <a:rPr lang="en-US" sz="2400" dirty="0">
                <a:solidFill>
                  <a:srgbClr val="303030"/>
                </a:solidFill>
                <a:latin typeface="Symbol" charset="2"/>
              </a:rPr>
              <a:t>g</a:t>
            </a:r>
            <a:r>
              <a:rPr lang="en-US" sz="2400" dirty="0">
                <a:solidFill>
                  <a:srgbClr val="303030"/>
                </a:solidFill>
                <a:latin typeface="Calibri" charset="0"/>
              </a:rPr>
              <a:t> beam </a:t>
            </a:r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at </a:t>
            </a:r>
            <a:r>
              <a:rPr lang="en-US" sz="2400" dirty="0" err="1">
                <a:solidFill>
                  <a:srgbClr val="303030"/>
                </a:solidFill>
                <a:latin typeface="Calibri" charset="0"/>
              </a:rPr>
              <a:t>HI</a:t>
            </a:r>
            <a:r>
              <a:rPr lang="en-US" sz="2400" dirty="0" err="1">
                <a:solidFill>
                  <a:srgbClr val="303030"/>
                </a:solidFill>
                <a:latin typeface="Symbol" charset="2"/>
              </a:rPr>
              <a:t>g</a:t>
            </a:r>
            <a:r>
              <a:rPr lang="en-US" sz="2400" dirty="0" err="1">
                <a:solidFill>
                  <a:srgbClr val="303030"/>
                </a:solidFill>
                <a:latin typeface="Calibri" charset="0"/>
              </a:rPr>
              <a:t>S</a:t>
            </a:r>
            <a:endParaRPr lang="en-US" sz="2400" dirty="0">
              <a:solidFill>
                <a:srgbClr val="303030"/>
              </a:solidFill>
              <a:latin typeface="Calibri" charset="0"/>
            </a:endParaRPr>
          </a:p>
          <a:p>
            <a:r>
              <a:rPr lang="en-US" sz="2400" dirty="0">
                <a:latin typeface="Calibri" charset="0"/>
              </a:rPr>
              <a:t>~ </a:t>
            </a:r>
            <a:r>
              <a:rPr lang="en-US" sz="2400" dirty="0" smtClean="0">
                <a:latin typeface="Calibri" charset="0"/>
              </a:rPr>
              <a:t>10</a:t>
            </a:r>
            <a:r>
              <a:rPr lang="en-US" sz="2400" baseline="30000" dirty="0" smtClean="0">
                <a:latin typeface="Calibri" charset="0"/>
              </a:rPr>
              <a:t>7-8</a:t>
            </a:r>
            <a:r>
              <a:rPr lang="en-US" sz="2400" dirty="0" smtClean="0">
                <a:latin typeface="Calibri" charset="0"/>
              </a:rPr>
              <a:t> </a:t>
            </a:r>
            <a:r>
              <a:rPr lang="en-US" sz="2400" dirty="0" smtClean="0">
                <a:latin typeface="Symbol" charset="2"/>
              </a:rPr>
              <a:t>g</a:t>
            </a:r>
            <a:r>
              <a:rPr lang="en-US" sz="2400" dirty="0" smtClean="0">
                <a:latin typeface="Calibri" charset="0"/>
              </a:rPr>
              <a:t>/s</a:t>
            </a:r>
          </a:p>
          <a:p>
            <a:endParaRPr lang="en-US" sz="2400" dirty="0" smtClean="0">
              <a:latin typeface="Calibri" charset="0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Calibri" charset="0"/>
              </a:rPr>
              <a:t>Bremsstrahlung at JLab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Calibri" charset="0"/>
              </a:rPr>
              <a:t> ~ 4x10</a:t>
            </a:r>
            <a:r>
              <a:rPr lang="en-US" sz="2400" baseline="30000" dirty="0" smtClean="0">
                <a:solidFill>
                  <a:srgbClr val="0000FF"/>
                </a:solidFill>
                <a:latin typeface="Calibri" charset="0"/>
              </a:rPr>
              <a:t>9</a:t>
            </a:r>
            <a:r>
              <a:rPr lang="en-US" sz="2400" dirty="0" smtClean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srgbClr val="0000FF"/>
                </a:solidFill>
                <a:latin typeface="Calibri" charset="0"/>
              </a:rPr>
              <a:t>/s (top 250 keV)</a:t>
            </a:r>
            <a:endParaRPr lang="en-US" sz="2400" dirty="0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4876801" y="1236403"/>
            <a:ext cx="42672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0FF"/>
                </a:solidFill>
                <a:ea typeface="ＭＳ Ｐゴシック" charset="-128"/>
                <a:cs typeface="Arial" charset="0"/>
              </a:rPr>
              <a:t>Extra gain (x100) by measuring time inverse reaction 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srgbClr val="0000FF"/>
              </a:solidFill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0FF"/>
                </a:solidFill>
                <a:ea typeface="ＭＳ Ｐゴシック" charset="-128"/>
                <a:cs typeface="Arial" charset="0"/>
              </a:rPr>
              <a:t>Target density up to x10</a:t>
            </a:r>
            <a:r>
              <a:rPr lang="en-US" sz="2000" baseline="30000" dirty="0" smtClean="0">
                <a:solidFill>
                  <a:srgbClr val="0000FF"/>
                </a:solidFill>
                <a:ea typeface="ＭＳ Ｐゴシック" charset="-128"/>
                <a:cs typeface="Arial" charset="0"/>
              </a:rPr>
              <a:t>6  </a:t>
            </a:r>
            <a:r>
              <a:rPr lang="en-US" sz="2000" dirty="0" smtClean="0">
                <a:solidFill>
                  <a:srgbClr val="0000FF"/>
                </a:solidFill>
                <a:ea typeface="ＭＳ Ｐゴシック" charset="-128"/>
                <a:cs typeface="Arial" charset="0"/>
              </a:rPr>
              <a:t>higher than conventional targets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srgbClr val="0000FF"/>
              </a:solidFill>
              <a:ea typeface="ＭＳ Ｐゴシック" charset="-128"/>
              <a:cs typeface="Arial" charset="0"/>
            </a:endParaRP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000"/>
                </a:solidFill>
                <a:ea typeface="ＭＳ Ｐゴシック" charset="-128"/>
                <a:cs typeface="Arial" charset="0"/>
              </a:rPr>
              <a:t> Superheated liquid </a:t>
            </a:r>
            <a:r>
              <a:rPr lang="en-US" sz="2000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will nucleate from </a:t>
            </a:r>
            <a:r>
              <a:rPr lang="en-US" sz="2000" dirty="0">
                <a:solidFill>
                  <a:srgbClr val="000000"/>
                </a:solidFill>
                <a:latin typeface="Symbol" charset="2"/>
                <a:ea typeface="ＭＳ Ｐゴシック" charset="-128"/>
                <a:cs typeface="Arial" charset="0"/>
              </a:rPr>
              <a:t>a</a:t>
            </a:r>
            <a:r>
              <a:rPr lang="en-US" sz="2000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 and </a:t>
            </a:r>
            <a:r>
              <a:rPr lang="en-US" sz="2000" baseline="30000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12</a:t>
            </a:r>
            <a:r>
              <a:rPr lang="en-US" sz="2000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C 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-128"/>
                <a:cs typeface="Arial" charset="0"/>
              </a:rPr>
              <a:t>recoils</a:t>
            </a: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0000"/>
              </a:solidFill>
              <a:ea typeface="ＭＳ Ｐゴシック" charset="-128"/>
              <a:cs typeface="Arial" charset="0"/>
            </a:endParaRP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Electromagnetic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debris (degraded electrons and gammas, or positrons) that escape the collimator/electron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beam do NOT trigger nucleation (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detector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is insensitive to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Symbol" charset="2"/>
                <a:ea typeface="ＭＳ Ｐゴシック" charset="-128"/>
                <a:cs typeface="Arial" charset="0"/>
              </a:rPr>
              <a:t>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-rays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by at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least 1 part in 10</a:t>
            </a:r>
            <a:r>
              <a:rPr lang="en-US" sz="2000" baseline="30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11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).  </a:t>
            </a:r>
            <a:endParaRPr lang="en-US" sz="2000" dirty="0" smtClean="0">
              <a:solidFill>
                <a:schemeClr val="tx1">
                  <a:lumMod val="50000"/>
                </a:schemeClr>
              </a:solidFill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75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631646" cy="832339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Theory and Design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Donald </a:t>
            </a:r>
            <a:r>
              <a:rPr lang="en-US" sz="2400" dirty="0"/>
              <a:t>Glaser, 86, won Nobel </a:t>
            </a:r>
            <a:r>
              <a:rPr lang="en-US" sz="2400" dirty="0" smtClean="0"/>
              <a:t>for </a:t>
            </a:r>
            <a:r>
              <a:rPr lang="en-US" sz="2400" dirty="0"/>
              <a:t>inventing chamber to detect subatomic </a:t>
            </a:r>
            <a:r>
              <a:rPr lang="en-US" sz="2400" dirty="0" smtClean="0"/>
              <a:t>particles (1960)</a:t>
            </a:r>
          </a:p>
          <a:p>
            <a:pPr>
              <a:spcBef>
                <a:spcPct val="50000"/>
              </a:spcBef>
            </a:pPr>
            <a:r>
              <a:rPr lang="en-US" sz="2400" dirty="0"/>
              <a:t>Dark Matter Search</a:t>
            </a:r>
          </a:p>
          <a:p>
            <a:pPr>
              <a:spcBef>
                <a:spcPct val="50000"/>
              </a:spcBef>
            </a:pPr>
            <a:r>
              <a:rPr lang="en-US" sz="2400" dirty="0"/>
              <a:t>COUPP	PRL106,021203(2011)</a:t>
            </a:r>
          </a:p>
          <a:p>
            <a:pPr>
              <a:spcBef>
                <a:spcPct val="50000"/>
              </a:spcBef>
            </a:pPr>
            <a:r>
              <a:rPr lang="en-US" sz="2400" dirty="0"/>
              <a:t>PICASSO PLB,682,185(2009) </a:t>
            </a:r>
          </a:p>
          <a:p>
            <a:pPr>
              <a:spcBef>
                <a:spcPct val="50000"/>
              </a:spcBef>
            </a:pPr>
            <a:r>
              <a:rPr lang="en-US" sz="2400" dirty="0"/>
              <a:t>SIMPLE PRL105, 211301(2010)</a:t>
            </a:r>
          </a:p>
          <a:p>
            <a:endParaRPr lang="en-US" sz="2400" dirty="0" smtClean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waterDiagramPath_operationTP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0149" y="1697022"/>
            <a:ext cx="6381750" cy="5105400"/>
          </a:xfrm>
          <a:prstGeom prst="rect">
            <a:avLst/>
          </a:prstGeom>
        </p:spPr>
      </p:pic>
      <p:sp>
        <p:nvSpPr>
          <p:cNvPr id="7" name="Left-Right Arrow 6"/>
          <p:cNvSpPr/>
          <p:nvPr/>
        </p:nvSpPr>
        <p:spPr bwMode="auto">
          <a:xfrm>
            <a:off x="7772400" y="2895600"/>
            <a:ext cx="647700" cy="2286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43800" y="3124200"/>
            <a:ext cx="124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Superheat</a:t>
            </a:r>
            <a:endParaRPr lang="en-US" dirty="0"/>
          </a:p>
        </p:txBody>
      </p:sp>
      <p:sp>
        <p:nvSpPr>
          <p:cNvPr id="9" name="Left-Right Arrow 8"/>
          <p:cNvSpPr/>
          <p:nvPr/>
        </p:nvSpPr>
        <p:spPr bwMode="auto">
          <a:xfrm>
            <a:off x="5468199" y="4848469"/>
            <a:ext cx="647700" cy="2286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22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Growth and Quenching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sequ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165" y="1332289"/>
            <a:ext cx="6688015" cy="43472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10552" y="6016029"/>
            <a:ext cx="21349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 charset="2"/>
                <a:cs typeface="Symbol" charset="2"/>
              </a:rPr>
              <a:t>D</a:t>
            </a:r>
            <a:r>
              <a:rPr lang="en-US" sz="3200" dirty="0" err="1" smtClean="0"/>
              <a:t>t</a:t>
            </a:r>
            <a:r>
              <a:rPr lang="en-US" sz="3200" dirty="0" smtClean="0"/>
              <a:t> = 10 ms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292469" y="6098441"/>
            <a:ext cx="2675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 smtClean="0"/>
              <a:t>19</a:t>
            </a:r>
            <a:r>
              <a:rPr lang="en-US" sz="2400" dirty="0" smtClean="0"/>
              <a:t>F(</a:t>
            </a:r>
            <a:r>
              <a:rPr lang="en-US" sz="2400" dirty="0" smtClean="0">
                <a:latin typeface="Symbol" charset="2"/>
                <a:cs typeface="Symbol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15</a:t>
            </a:r>
            <a:r>
              <a:rPr lang="en-US" sz="2400" dirty="0" smtClean="0"/>
              <a:t>N in R134a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285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Acoustic Signal: Particle ID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4" descr="acousticSignalCOUPP.png"/>
          <p:cNvPicPr>
            <a:picLocks noChangeAspect="1"/>
          </p:cNvPicPr>
          <p:nvPr/>
        </p:nvPicPr>
        <p:blipFill>
          <a:blip r:embed="rId4" cstate="print"/>
          <a:srcRect t="7777" b="15556"/>
          <a:stretch>
            <a:fillRect/>
          </a:stretch>
        </p:blipFill>
        <p:spPr bwMode="auto">
          <a:xfrm>
            <a:off x="191233" y="1171356"/>
            <a:ext cx="8763000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2743200" y="6356350"/>
            <a:ext cx="4173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COUPP, FNAL, courtesy of A. Sonnenschein</a:t>
            </a:r>
          </a:p>
        </p:txBody>
      </p:sp>
      <p:sp>
        <p:nvSpPr>
          <p:cNvPr id="5" name="Rectangle 4"/>
          <p:cNvSpPr/>
          <p:nvPr/>
        </p:nvSpPr>
        <p:spPr>
          <a:xfrm>
            <a:off x="3200400" y="16990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Suppress neutron events by x500 from acoustic signal – FNAL dark matter bubble chambers</a:t>
            </a:r>
          </a:p>
        </p:txBody>
      </p:sp>
    </p:spTree>
    <p:extLst>
      <p:ext uri="{BB962C8B-B14F-4D97-AF65-F5344CB8AC3E}">
        <p14:creationId xmlns:p14="http://schemas.microsoft.com/office/powerpoint/2010/main" val="255081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reshold85_N2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2772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40F80D-B9BF-8F47-ACC6-9DA169E6790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3276600" y="723900"/>
            <a:ext cx="5562600" cy="2667000"/>
          </a:xfrm>
          <a:prstGeom prst="rect">
            <a:avLst/>
          </a:prstGeom>
          <a:solidFill>
            <a:srgbClr val="FF0000">
              <a:alpha val="2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0"/>
            <a:ext cx="5278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r>
              <a:rPr lang="en-US" dirty="0" smtClean="0"/>
              <a:t>O thresholds, Superheat = 3.3 </a:t>
            </a:r>
            <a:r>
              <a:rPr lang="en-US" baseline="30000" dirty="0" smtClean="0"/>
              <a:t>O</a:t>
            </a:r>
            <a:r>
              <a:rPr lang="en-US" dirty="0" smtClean="0"/>
              <a:t>C, </a:t>
            </a:r>
            <a:r>
              <a:rPr lang="en-US" dirty="0" err="1" smtClean="0"/>
              <a:t>E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=8.5 MeV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44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fficiencyN2O_line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0" y="1076812"/>
            <a:ext cx="8649648" cy="477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09599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Efficiency Curve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191" y="5836407"/>
            <a:ext cx="8723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O efficiency curve, HIGS April 2013. </a:t>
            </a:r>
            <a:r>
              <a:rPr lang="en-US" sz="3200" dirty="0" err="1" smtClean="0"/>
              <a:t>E</a:t>
            </a:r>
            <a:r>
              <a:rPr lang="en-US" sz="3200" baseline="-25000" dirty="0" err="1" smtClean="0">
                <a:latin typeface="Symbol" charset="2"/>
                <a:cs typeface="Symbol" charset="2"/>
              </a:rPr>
              <a:t>g</a:t>
            </a:r>
            <a:r>
              <a:rPr lang="en-US" sz="3200" dirty="0" smtClean="0"/>
              <a:t> = 9.7 MeV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513383" y="4145377"/>
            <a:ext cx="1863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ymbol" charset="2"/>
                <a:cs typeface="Symbol" charset="2"/>
              </a:rPr>
              <a:t>g</a:t>
            </a:r>
            <a:r>
              <a:rPr lang="en-US" sz="2000" dirty="0" smtClean="0"/>
              <a:t>+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N and </a:t>
            </a:r>
            <a:r>
              <a:rPr lang="en-US" sz="2000" dirty="0" smtClean="0">
                <a:latin typeface="Symbol" charset="2"/>
                <a:cs typeface="Symbol" charset="2"/>
              </a:rPr>
              <a:t>g</a:t>
            </a:r>
            <a:r>
              <a:rPr lang="en-US" sz="2000" dirty="0" smtClean="0"/>
              <a:t>+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217984" y="4145377"/>
            <a:ext cx="761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Symbol" charset="2"/>
                <a:cs typeface="Symbol" charset="2"/>
              </a:rPr>
              <a:t>g</a:t>
            </a:r>
            <a:r>
              <a:rPr lang="en-US" sz="2000" dirty="0" smtClean="0"/>
              <a:t>+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</a:t>
            </a:r>
            <a:endParaRPr lang="en-US" sz="2000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196861" y="1310054"/>
            <a:ext cx="0" cy="388620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0777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258" y="596259"/>
            <a:ext cx="3200400" cy="1490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262" y="727597"/>
            <a:ext cx="3962400" cy="1238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531" y="5492262"/>
            <a:ext cx="2951069" cy="53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531" y="3678594"/>
            <a:ext cx="2971800" cy="5975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71953" y="1965847"/>
            <a:ext cx="16088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B. DiGiovine</a:t>
            </a:r>
          </a:p>
          <a:p>
            <a:r>
              <a:rPr lang="en-US" dirty="0" smtClean="0"/>
              <a:t>D. Henderson</a:t>
            </a:r>
          </a:p>
          <a:p>
            <a:r>
              <a:rPr lang="en-US" dirty="0" smtClean="0"/>
              <a:t>R. J</a:t>
            </a:r>
            <a:r>
              <a:rPr lang="en-US" dirty="0"/>
              <a:t>.</a:t>
            </a:r>
            <a:r>
              <a:rPr lang="en-US" dirty="0" smtClean="0"/>
              <a:t> Holt</a:t>
            </a:r>
          </a:p>
          <a:p>
            <a:r>
              <a:rPr lang="en-US" dirty="0" smtClean="0"/>
              <a:t>K. E. Rehm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71954" y="6154614"/>
            <a:ext cx="1942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Sonnenschein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71953" y="4516726"/>
            <a:ext cx="1301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</a:t>
            </a:r>
            <a:r>
              <a:rPr lang="en-US" dirty="0" smtClean="0"/>
              <a:t>Robinson</a:t>
            </a:r>
          </a:p>
          <a:p>
            <a:r>
              <a:rPr lang="en-US" dirty="0" smtClean="0"/>
              <a:t>C. Ugalde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50869" y="2086856"/>
            <a:ext cx="152118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Benesch</a:t>
            </a:r>
          </a:p>
          <a:p>
            <a:r>
              <a:rPr lang="en-US" dirty="0"/>
              <a:t>P. Degtiarenko</a:t>
            </a:r>
          </a:p>
          <a:p>
            <a:r>
              <a:rPr lang="en-US" dirty="0"/>
              <a:t>A. Freyberger</a:t>
            </a:r>
          </a:p>
          <a:p>
            <a:r>
              <a:rPr lang="en-US" dirty="0"/>
              <a:t>J. Grames</a:t>
            </a:r>
          </a:p>
          <a:p>
            <a:r>
              <a:rPr lang="en-US" dirty="0"/>
              <a:t>R. Kazimi</a:t>
            </a:r>
          </a:p>
          <a:p>
            <a:r>
              <a:rPr lang="en-US" dirty="0"/>
              <a:t>G. Kharashvili </a:t>
            </a:r>
          </a:p>
          <a:p>
            <a:r>
              <a:rPr lang="en-US" dirty="0"/>
              <a:t>D. Meekins</a:t>
            </a:r>
          </a:p>
          <a:p>
            <a:r>
              <a:rPr lang="en-US" dirty="0"/>
              <a:t>M. Poelker</a:t>
            </a:r>
          </a:p>
          <a:p>
            <a:r>
              <a:rPr lang="en-US" dirty="0"/>
              <a:t>Y. </a:t>
            </a:r>
            <a:r>
              <a:rPr lang="en-US" dirty="0" smtClean="0"/>
              <a:t>Roblin</a:t>
            </a:r>
          </a:p>
          <a:p>
            <a:r>
              <a:rPr lang="en-US" dirty="0" smtClean="0"/>
              <a:t>R. Suleiman</a:t>
            </a:r>
          </a:p>
          <a:p>
            <a:r>
              <a:rPr lang="en-US" dirty="0" smtClean="0"/>
              <a:t>V. Vylet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73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at HIGS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11" name="Picture 3" descr="dukeRing.png"/>
          <p:cNvPicPr>
            <a:picLocks noGrp="1" noChangeAspect="1"/>
          </p:cNvPicPr>
          <p:nvPr>
            <p:ph idx="1"/>
          </p:nvPr>
        </p:nvPicPr>
        <p:blipFill>
          <a:blip r:embed="rId4"/>
          <a:srcRect t="6660" b="9930"/>
          <a:stretch>
            <a:fillRect/>
          </a:stretch>
        </p:blipFill>
        <p:spPr bwMode="auto">
          <a:xfrm>
            <a:off x="143568" y="1907342"/>
            <a:ext cx="8238310" cy="3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568" y="5288340"/>
            <a:ext cx="42695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51515"/>
                </a:solidFill>
              </a:rPr>
              <a:t>Vacuum: 2x10</a:t>
            </a:r>
            <a:r>
              <a:rPr lang="en-US" sz="2400" baseline="30000" dirty="0" smtClean="0">
                <a:solidFill>
                  <a:srgbClr val="151515"/>
                </a:solidFill>
              </a:rPr>
              <a:t>-10</a:t>
            </a:r>
            <a:r>
              <a:rPr lang="en-US" sz="2400" dirty="0" smtClean="0">
                <a:solidFill>
                  <a:srgbClr val="151515"/>
                </a:solidFill>
              </a:rPr>
              <a:t> Torr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Electron Beam Energy:  </a:t>
            </a:r>
            <a:r>
              <a:rPr lang="en-US" sz="2400" dirty="0">
                <a:solidFill>
                  <a:srgbClr val="151515"/>
                </a:solidFill>
              </a:rPr>
              <a:t>4</a:t>
            </a:r>
            <a:r>
              <a:rPr lang="en-US" sz="2400" dirty="0" smtClean="0">
                <a:solidFill>
                  <a:srgbClr val="151515"/>
                </a:solidFill>
              </a:rPr>
              <a:t>00 MeV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Electron Beam Current: </a:t>
            </a:r>
            <a:r>
              <a:rPr lang="en-US" sz="2400" dirty="0">
                <a:solidFill>
                  <a:srgbClr val="151515"/>
                </a:solidFill>
              </a:rPr>
              <a:t> </a:t>
            </a:r>
            <a:r>
              <a:rPr lang="en-US" sz="2400" dirty="0" smtClean="0">
                <a:solidFill>
                  <a:srgbClr val="151515"/>
                </a:solidFill>
              </a:rPr>
              <a:t>41 mA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Interaction Length: 35 m</a:t>
            </a:r>
          </a:p>
        </p:txBody>
      </p:sp>
      <p:sp>
        <p:nvSpPr>
          <p:cNvPr id="8" name="Right Arrow 7"/>
          <p:cNvSpPr/>
          <p:nvPr/>
        </p:nvSpPr>
        <p:spPr bwMode="auto">
          <a:xfrm>
            <a:off x="4428499" y="5673298"/>
            <a:ext cx="822960" cy="82296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5444321" y="5669279"/>
            <a:ext cx="3094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Strong </a:t>
            </a:r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remsstrahlung </a:t>
            </a:r>
          </a:p>
          <a:p>
            <a:pPr algn="ctr"/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ackground </a:t>
            </a:r>
            <a:endParaRPr lang="en-US" sz="2400" dirty="0">
              <a:solidFill>
                <a:srgbClr val="151515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37804" y="1266092"/>
            <a:ext cx="40061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ymbol" panose="05050102010706020507" pitchFamily="18" charset="2"/>
              </a:rPr>
              <a:t>g</a:t>
            </a:r>
            <a:r>
              <a:rPr lang="en-US" sz="2400" dirty="0" smtClean="0"/>
              <a:t>-rays generated by Compton backscattering of free-electron-laser (FEL) light from high-energy electron beam bunches 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152983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Measuring </a:t>
            </a:r>
            <a:r>
              <a:rPr lang="en-US" sz="4000" baseline="30000" dirty="0" smtClean="0">
                <a:solidFill>
                  <a:srgbClr val="2F4D8E"/>
                </a:solidFill>
              </a:rPr>
              <a:t>19</a:t>
            </a:r>
            <a:r>
              <a:rPr lang="en-US" sz="4000" dirty="0" smtClean="0">
                <a:solidFill>
                  <a:srgbClr val="2F4D8E"/>
                </a:solidFill>
              </a:rPr>
              <a:t>F(</a:t>
            </a:r>
            <a:r>
              <a:rPr lang="en-US" sz="4000" dirty="0" smtClean="0">
                <a:solidFill>
                  <a:srgbClr val="2F4D8E"/>
                </a:solidFill>
                <a:latin typeface="Symbol" pitchFamily="18" charset="2"/>
              </a:rPr>
              <a:t>g</a:t>
            </a:r>
            <a:r>
              <a:rPr lang="en-US" sz="4000" dirty="0" smtClean="0">
                <a:solidFill>
                  <a:srgbClr val="2F4D8E"/>
                </a:solidFill>
                <a:latin typeface="Minion Pro"/>
              </a:rPr>
              <a:t>,</a:t>
            </a:r>
            <a:r>
              <a:rPr lang="en-US" sz="4000" dirty="0" smtClean="0">
                <a:solidFill>
                  <a:srgbClr val="2F4D8E"/>
                </a:solidFill>
                <a:latin typeface="Symbol" pitchFamily="18" charset="2"/>
              </a:rPr>
              <a:t>a</a:t>
            </a:r>
            <a:r>
              <a:rPr lang="en-US" sz="4000" dirty="0" smtClean="0">
                <a:solidFill>
                  <a:srgbClr val="2F4D8E"/>
                </a:solidFill>
              </a:rPr>
              <a:t>)</a:t>
            </a:r>
            <a:r>
              <a:rPr lang="en-US" sz="4000" baseline="30000" dirty="0" smtClean="0">
                <a:solidFill>
                  <a:srgbClr val="2F4D8E"/>
                </a:solidFill>
              </a:rPr>
              <a:t>15</a:t>
            </a:r>
            <a:r>
              <a:rPr lang="en-US" sz="4000" dirty="0" smtClean="0">
                <a:solidFill>
                  <a:srgbClr val="2F4D8E"/>
                </a:solidFill>
              </a:rPr>
              <a:t>N</a:t>
            </a:r>
            <a:r>
              <a:rPr lang="en-US" sz="4000" cap="small" dirty="0">
                <a:solidFill>
                  <a:srgbClr val="2F4D8E"/>
                </a:solidFill>
                <a:latin typeface="Minion Pro"/>
                <a:cs typeface="Minion Pro"/>
              </a:rPr>
              <a:t> at HIGS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12" descr="DSC0456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053" y="1400351"/>
            <a:ext cx="4754880" cy="3564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DSC0455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6191" y="1400351"/>
            <a:ext cx="3263295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07053" y="5263661"/>
            <a:ext cx="4669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</a:t>
            </a:r>
            <a:r>
              <a:rPr lang="en-US" sz="3200" baseline="-25000" dirty="0" smtClean="0"/>
              <a:t>4</a:t>
            </a:r>
            <a:r>
              <a:rPr lang="en-US" sz="3200" dirty="0" smtClean="0"/>
              <a:t>F</a:t>
            </a:r>
            <a:r>
              <a:rPr lang="en-US" sz="3200" baseline="-25000" dirty="0" smtClean="0"/>
              <a:t>10</a:t>
            </a:r>
            <a:r>
              <a:rPr lang="en-US" sz="3200" dirty="0" smtClean="0"/>
              <a:t> Bubble Chamber</a:t>
            </a:r>
          </a:p>
          <a:p>
            <a:pPr lvl="1"/>
            <a:r>
              <a:rPr lang="en-US" sz="2800" dirty="0" smtClean="0"/>
              <a:t>T=310 K</a:t>
            </a:r>
          </a:p>
          <a:p>
            <a:pPr lvl="1"/>
            <a:r>
              <a:rPr lang="en-US" sz="2800" dirty="0" smtClean="0"/>
              <a:t>P= 160 </a:t>
            </a:r>
            <a:r>
              <a:rPr lang="en-US" sz="2800" dirty="0" err="1" smtClean="0"/>
              <a:t>kPa</a:t>
            </a:r>
            <a:r>
              <a:rPr lang="en-US" sz="2800" dirty="0"/>
              <a:t> </a:t>
            </a:r>
            <a:r>
              <a:rPr lang="en-US" sz="2800" dirty="0" smtClean="0"/>
              <a:t>– 900 </a:t>
            </a:r>
            <a:r>
              <a:rPr lang="en-US" sz="2800" dirty="0" err="1" smtClean="0"/>
              <a:t>kPa</a:t>
            </a:r>
            <a:endParaRPr lang="en-US" sz="2800" baseline="-25000" dirty="0"/>
          </a:p>
        </p:txBody>
      </p:sp>
      <p:pic>
        <p:nvPicPr>
          <p:cNvPr id="9" name="Picture 15" descr="detectorACADblue.jpg"/>
          <p:cNvPicPr>
            <a:picLocks noChangeAspect="1"/>
          </p:cNvPicPr>
          <p:nvPr/>
        </p:nvPicPr>
        <p:blipFill>
          <a:blip r:embed="rId6" cstate="print"/>
          <a:srcRect r="8952"/>
          <a:stretch>
            <a:fillRect/>
          </a:stretch>
        </p:blipFill>
        <p:spPr bwMode="auto">
          <a:xfrm>
            <a:off x="5206191" y="4155059"/>
            <a:ext cx="2933326" cy="2566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695283" y="4155059"/>
            <a:ext cx="1448717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</a:rPr>
              <a:t>2 </a:t>
            </a:r>
            <a:r>
              <a:rPr lang="en-US" sz="2400" dirty="0" smtClean="0">
                <a:solidFill>
                  <a:srgbClr val="FF0000"/>
                </a:solidFill>
              </a:rPr>
              <a:t>Fast </a:t>
            </a:r>
            <a:r>
              <a:rPr lang="en-US" sz="2400" dirty="0">
                <a:solidFill>
                  <a:srgbClr val="FF0000"/>
                </a:solidFill>
              </a:rPr>
              <a:t>C</a:t>
            </a:r>
            <a:r>
              <a:rPr lang="en-US" sz="2400" dirty="0" smtClean="0">
                <a:solidFill>
                  <a:srgbClr val="FF0000"/>
                </a:solidFill>
              </a:rPr>
              <a:t>ameras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H="1">
            <a:off x="5955320" y="4570557"/>
            <a:ext cx="1875693" cy="98549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H="1">
            <a:off x="7695283" y="4570557"/>
            <a:ext cx="135731" cy="78858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0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experimentTheor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409" y="3631686"/>
            <a:ext cx="4598317" cy="3226314"/>
          </a:xfrm>
          <a:prstGeom prst="rect">
            <a:avLst/>
          </a:prstGeom>
        </p:spPr>
      </p:pic>
      <p:pic>
        <p:nvPicPr>
          <p:cNvPr id="5" name="Picture 4" descr="PLBheade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41" y="454416"/>
            <a:ext cx="7419762" cy="3694793"/>
          </a:xfrm>
          <a:prstGeom prst="rect">
            <a:avLst/>
          </a:prstGeom>
        </p:spPr>
      </p:pic>
      <p:pic>
        <p:nvPicPr>
          <p:cNvPr id="8" name="Picture 13" descr="C:\Documents and Settings\b22803\Desktop\fiducial.e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514" y="4271962"/>
            <a:ext cx="3030538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294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Recent Work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PressureVesselCutAwa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80" y="1365362"/>
            <a:ext cx="2127504" cy="2438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831903" y="2760421"/>
            <a:ext cx="3442593" cy="4004489"/>
            <a:chOff x="122237" y="2616147"/>
            <a:chExt cx="3442593" cy="4004489"/>
          </a:xfrm>
        </p:grpSpPr>
        <p:pic>
          <p:nvPicPr>
            <p:cNvPr id="6" name="Picture 5" descr="bubbleRisingN2O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37" y="3816476"/>
              <a:ext cx="3429000" cy="280416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22237" y="2616147"/>
              <a:ext cx="34154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N</a:t>
              </a:r>
              <a:r>
                <a:rPr lang="en-US" sz="2400" baseline="-25000" dirty="0" smtClean="0"/>
                <a:t>2</a:t>
              </a:r>
              <a:r>
                <a:rPr lang="en-US" sz="2400" dirty="0" smtClean="0"/>
                <a:t>O Bubble Chamber</a:t>
              </a:r>
            </a:p>
            <a:p>
              <a:pPr algn="ctr"/>
              <a:r>
                <a:rPr lang="en-US" sz="2400" dirty="0" smtClean="0"/>
                <a:t>First </a:t>
              </a:r>
              <a:r>
                <a:rPr lang="en-US" sz="2400" dirty="0" err="1" smtClean="0">
                  <a:latin typeface="Symbol" charset="2"/>
                  <a:cs typeface="Symbol" charset="2"/>
                </a:rPr>
                <a:t>g</a:t>
              </a:r>
              <a:r>
                <a:rPr lang="en-US" sz="2400" dirty="0" err="1" smtClean="0"/>
                <a:t>+O</a:t>
              </a:r>
              <a:r>
                <a:rPr lang="en-US" sz="2400" dirty="0" smtClean="0">
                  <a:latin typeface="Calibri"/>
                </a:rPr>
                <a:t>→</a:t>
              </a:r>
              <a:r>
                <a:rPr lang="en-US" sz="2400" dirty="0" smtClean="0"/>
                <a:t>α+C bubble</a:t>
              </a:r>
            </a:p>
            <a:p>
              <a:pPr algn="ctr"/>
              <a:r>
                <a:rPr lang="en-US" sz="2400" dirty="0" smtClean="0"/>
                <a:t>April 2013</a:t>
              </a:r>
              <a:endParaRPr lang="en-US" sz="2400" dirty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35830" y="5218556"/>
              <a:ext cx="3429000" cy="646556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pic>
        <p:nvPicPr>
          <p:cNvPr id="9" name="Picture 9" descr="CIMG0029"/>
          <p:cNvPicPr>
            <a:picLocks noChangeAspect="1" noChangeArrowheads="1"/>
          </p:cNvPicPr>
          <p:nvPr/>
        </p:nvPicPr>
        <p:blipFill>
          <a:blip r:embed="rId6" cstate="print"/>
          <a:srcRect l="15382" t="13972" r="17589" b="28493"/>
          <a:stretch>
            <a:fillRect/>
          </a:stretch>
        </p:blipFill>
        <p:spPr bwMode="auto">
          <a:xfrm>
            <a:off x="122237" y="4023451"/>
            <a:ext cx="2389247" cy="274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2011-10-19 15.56.2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5776" y="1305822"/>
            <a:ext cx="1865376" cy="2487168"/>
          </a:xfrm>
          <a:prstGeom prst="rect">
            <a:avLst/>
          </a:prstGeom>
        </p:spPr>
      </p:pic>
      <p:pic>
        <p:nvPicPr>
          <p:cNvPr id="11" name="Picture 10" descr="2011-10-17 15.17.0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7595" y="4277742"/>
            <a:ext cx="1865376" cy="2487168"/>
          </a:xfrm>
          <a:prstGeom prst="rect">
            <a:avLst/>
          </a:prstGeom>
        </p:spPr>
      </p:pic>
      <p:pic>
        <p:nvPicPr>
          <p:cNvPr id="12" name="Picture 11" descr="2011-10-27 15.59.24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0830" y="684030"/>
            <a:ext cx="2487168" cy="186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6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example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05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773723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Experimental Setup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37" y="1229971"/>
            <a:ext cx="5815584" cy="434589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174013" y="1323756"/>
            <a:ext cx="914400" cy="460248"/>
          </a:xfrm>
          <a:prstGeom prst="wedgeRoundRectCallout">
            <a:avLst>
              <a:gd name="adj1" fmla="val 84295"/>
              <a:gd name="adj2" fmla="val 13071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BCM</a:t>
            </a:r>
            <a:endParaRPr lang="en-US" sz="20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190500" y="2414575"/>
            <a:ext cx="1066800" cy="762000"/>
          </a:xfrm>
          <a:prstGeom prst="wedgeRoundRectCallout">
            <a:avLst>
              <a:gd name="adj1" fmla="val 121109"/>
              <a:gd name="adj2" fmla="val -2821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4667810" y="1635942"/>
            <a:ext cx="1752600" cy="762000"/>
          </a:xfrm>
          <a:prstGeom prst="wedgeRoundRectCallout">
            <a:avLst>
              <a:gd name="adj1" fmla="val 29899"/>
              <a:gd name="adj2" fmla="val 11178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Spectrometer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457200" y="3554072"/>
            <a:ext cx="1600200" cy="990600"/>
          </a:xfrm>
          <a:prstGeom prst="wedgeRoundRectCallout">
            <a:avLst>
              <a:gd name="adj1" fmla="val 73856"/>
              <a:gd name="adj2" fmla="val -11614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</a:t>
            </a:r>
          </a:p>
          <a:p>
            <a:pPr algn="ctr"/>
            <a:r>
              <a:rPr lang="en-US" sz="2000" dirty="0" smtClean="0"/>
              <a:t>Chamber</a:t>
            </a:r>
          </a:p>
          <a:p>
            <a:pPr algn="ctr"/>
            <a:r>
              <a:rPr lang="en-US" sz="2000" dirty="0" smtClean="0"/>
              <a:t>Beamline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645291" y="4381500"/>
            <a:ext cx="1600200" cy="990600"/>
          </a:xfrm>
          <a:prstGeom prst="wedgeRoundRectCallout">
            <a:avLst>
              <a:gd name="adj1" fmla="val 23307"/>
              <a:gd name="adj2" fmla="val -4632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</a:t>
            </a:r>
          </a:p>
          <a:p>
            <a:pPr algn="ctr"/>
            <a:r>
              <a:rPr lang="en-US" sz="2000" dirty="0" smtClean="0"/>
              <a:t>Chamber</a:t>
            </a:r>
          </a:p>
          <a:p>
            <a:pPr algn="ctr"/>
            <a:r>
              <a:rPr lang="en-US" sz="2000" dirty="0" smtClean="0"/>
              <a:t>location</a:t>
            </a:r>
          </a:p>
        </p:txBody>
      </p:sp>
      <p:pic>
        <p:nvPicPr>
          <p:cNvPr id="11" name="Picture 10" descr="bubbleDeviceWate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231" y="3867664"/>
            <a:ext cx="2652516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2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Beamline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15" y="1557997"/>
            <a:ext cx="7696200" cy="451104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1" y="4746371"/>
            <a:ext cx="4541520" cy="19751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73262" y="558914"/>
            <a:ext cx="317695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dirty="0"/>
              <a:t>2 Super Harps to measure beam profile and absolute beam position 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/>
              <a:t>Fast Valve to protect from vacuum </a:t>
            </a:r>
            <a:r>
              <a:rPr lang="en-US" dirty="0" smtClean="0"/>
              <a:t>failure in </a:t>
            </a:r>
            <a:r>
              <a:rPr lang="en-US" dirty="0"/>
              <a:t>front of ¼ Cryo-unit</a:t>
            </a:r>
          </a:p>
        </p:txBody>
      </p:sp>
    </p:spTree>
    <p:extLst>
      <p:ext uri="{BB962C8B-B14F-4D97-AF65-F5344CB8AC3E}">
        <p14:creationId xmlns:p14="http://schemas.microsoft.com/office/powerpoint/2010/main" val="216737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Schematics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200400" y="4343400"/>
            <a:ext cx="574222" cy="1140985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3900000">
            <a:off x="3448404" y="5159174"/>
            <a:ext cx="914400" cy="4572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00" y="4343400"/>
            <a:ext cx="1752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962400" y="3886200"/>
            <a:ext cx="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066800" y="4114800"/>
            <a:ext cx="19431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514600" y="4038600"/>
            <a:ext cx="0" cy="15240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Flowchart: Alternate Process 12"/>
          <p:cNvSpPr/>
          <p:nvPr/>
        </p:nvSpPr>
        <p:spPr>
          <a:xfrm>
            <a:off x="5638800" y="3886200"/>
            <a:ext cx="685800" cy="457200"/>
          </a:xfrm>
          <a:prstGeom prst="flowChartAlternateProcess">
            <a:avLst/>
          </a:prstGeom>
          <a:ln>
            <a:solidFill>
              <a:srgbClr val="FFC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772400" y="3657600"/>
            <a:ext cx="914400" cy="9144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905000" y="4334470"/>
            <a:ext cx="1" cy="8471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62000" y="1752600"/>
            <a:ext cx="1135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Electron Beam</a:t>
            </a:r>
          </a:p>
          <a:p>
            <a:r>
              <a:rPr lang="en-US" sz="1200" dirty="0" smtClean="0"/>
              <a:t>3.0 – 8.5 MeV</a:t>
            </a:r>
          </a:p>
          <a:p>
            <a:r>
              <a:rPr lang="en-US" sz="1200" dirty="0" smtClean="0"/>
              <a:t>0.01 – 100 µA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1447800" y="5181600"/>
            <a:ext cx="1010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 Beam Pipe</a:t>
            </a:r>
            <a:endParaRPr lang="en-US" sz="12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219200" y="2438400"/>
            <a:ext cx="0" cy="1676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514600" y="3276600"/>
            <a:ext cx="1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981200" y="2819400"/>
            <a:ext cx="942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Cu Radiator</a:t>
            </a:r>
          </a:p>
          <a:p>
            <a:r>
              <a:rPr lang="en-US" sz="1200" dirty="0" smtClean="0"/>
              <a:t>0.02 mm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3276600" y="5562600"/>
            <a:ext cx="545427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286000" y="5715000"/>
            <a:ext cx="1347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Cu Electron Dump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048000" y="2514600"/>
            <a:ext cx="0" cy="1524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667000" y="2209800"/>
            <a:ext cx="1117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Sweep Magnet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5943600" y="4343400"/>
            <a:ext cx="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334000" y="5257800"/>
            <a:ext cx="12668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Bubble Chamber</a:t>
            </a:r>
          </a:p>
          <a:p>
            <a:r>
              <a:rPr lang="en-US" sz="1200" dirty="0" smtClean="0"/>
              <a:t>Superheated N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O</a:t>
            </a:r>
          </a:p>
          <a:p>
            <a:r>
              <a:rPr lang="en-US" sz="1200" dirty="0" smtClean="0"/>
              <a:t>3 cm long</a:t>
            </a:r>
          </a:p>
          <a:p>
            <a:r>
              <a:rPr lang="en-US" sz="1200" dirty="0"/>
              <a:t>1</a:t>
            </a:r>
            <a:r>
              <a:rPr lang="en-US" sz="1200" dirty="0" smtClean="0"/>
              <a:t>5°C, 60 atm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20000" y="2133600"/>
            <a:ext cx="1212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 Photon Dump</a:t>
            </a:r>
          </a:p>
          <a:p>
            <a:r>
              <a:rPr lang="en-US" sz="1200" dirty="0" smtClean="0"/>
              <a:t>10 cm long</a:t>
            </a:r>
          </a:p>
          <a:p>
            <a:r>
              <a:rPr lang="en-US" sz="1200" dirty="0" smtClean="0"/>
              <a:t>20 cm diameter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8229600" y="2971800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962400" y="4343400"/>
            <a:ext cx="1676400" cy="0"/>
          </a:xfrm>
          <a:prstGeom prst="straightConnector1">
            <a:avLst/>
          </a:prstGeom>
          <a:ln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6324600" y="4343400"/>
            <a:ext cx="1447800" cy="0"/>
          </a:xfrm>
          <a:prstGeom prst="straightConnector1">
            <a:avLst/>
          </a:prstGeom>
          <a:ln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191000" y="4343400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  <a:r>
              <a:rPr lang="en-US" sz="1200" dirty="0" smtClean="0"/>
              <a:t>0 cm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6553200" y="4343400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50 cm</a:t>
            </a:r>
            <a:endParaRPr lang="en-US" sz="1200" dirty="0"/>
          </a:p>
        </p:txBody>
      </p:sp>
      <p:sp>
        <p:nvSpPr>
          <p:cNvPr id="33" name="Right Triangle 32"/>
          <p:cNvSpPr/>
          <p:nvPr/>
        </p:nvSpPr>
        <p:spPr>
          <a:xfrm rot="20392532">
            <a:off x="2893417" y="3792760"/>
            <a:ext cx="432700" cy="507036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c 33"/>
          <p:cNvSpPr/>
          <p:nvPr/>
        </p:nvSpPr>
        <p:spPr>
          <a:xfrm>
            <a:off x="2514600" y="4114800"/>
            <a:ext cx="838200" cy="381000"/>
          </a:xfrm>
          <a:prstGeom prst="arc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3962400" y="3886200"/>
            <a:ext cx="0" cy="45720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910145" y="2586335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Cu  Vacuum Window  10 mil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3962400" y="3048000"/>
            <a:ext cx="1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124200" y="4343400"/>
            <a:ext cx="574222" cy="114098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8" idx="0"/>
          </p:cNvCxnSpPr>
          <p:nvPr/>
        </p:nvCxnSpPr>
        <p:spPr>
          <a:xfrm>
            <a:off x="3657600" y="4343400"/>
            <a:ext cx="455186" cy="94776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4038600" y="3962400"/>
            <a:ext cx="533400" cy="3048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032739" y="4091940"/>
            <a:ext cx="5334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>
            <a:off x="762000" y="4114800"/>
            <a:ext cx="79248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4459588" y="3657600"/>
            <a:ext cx="1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214945" y="3195935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Cu  Photon</a:t>
            </a:r>
          </a:p>
          <a:p>
            <a:r>
              <a:rPr lang="en-US" sz="1200" dirty="0" smtClean="0"/>
              <a:t>Collimator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1371600" y="3886200"/>
            <a:ext cx="25908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657600" y="4343400"/>
            <a:ext cx="3048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2743200" y="4572000"/>
            <a:ext cx="545427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438400" y="4724400"/>
            <a:ext cx="745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Cu  Inner</a:t>
            </a:r>
          </a:p>
          <a:p>
            <a:r>
              <a:rPr lang="en-US" sz="1200" dirty="0" smtClean="0"/>
              <a:t>Pipe</a:t>
            </a:r>
          </a:p>
        </p:txBody>
      </p:sp>
      <p:sp>
        <p:nvSpPr>
          <p:cNvPr id="49" name="Rectangle 48"/>
          <p:cNvSpPr/>
          <p:nvPr/>
        </p:nvSpPr>
        <p:spPr>
          <a:xfrm rot="3900000">
            <a:off x="3543146" y="5024265"/>
            <a:ext cx="457200" cy="20685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/>
          <p:nvPr/>
        </p:nvCxnSpPr>
        <p:spPr>
          <a:xfrm>
            <a:off x="3429000" y="4267200"/>
            <a:ext cx="531386" cy="102396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 flipV="1">
            <a:off x="3352800" y="4267200"/>
            <a:ext cx="533400" cy="10668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028613" y="76686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</a:rPr>
              <a:t>Radiator motion and Sweep Dipole </a:t>
            </a:r>
            <a:r>
              <a:rPr lang="en-US" dirty="0" smtClean="0">
                <a:solidFill>
                  <a:prstClr val="black"/>
                </a:solidFill>
              </a:rPr>
              <a:t>current must </a:t>
            </a:r>
            <a:r>
              <a:rPr lang="en-US" dirty="0">
                <a:solidFill>
                  <a:prstClr val="black"/>
                </a:solidFill>
              </a:rPr>
              <a:t>be in FSD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</a:rPr>
              <a:t>BCM0L02 and Electron Dump in Beam Loss Accounting (BLA)</a:t>
            </a:r>
            <a:endParaRPr lang="en-US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3357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Beam Requirements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055078"/>
            <a:ext cx="9144000" cy="58029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Beam Properties at Radiator: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PEPPo achieved p=8.25 MeV/c or K.E.=</a:t>
            </a:r>
            <a:r>
              <a:rPr lang="en-US" sz="2400" dirty="0"/>
              <a:t>7.75 MeV. M</a:t>
            </a:r>
            <a:r>
              <a:rPr lang="en-US" sz="2400" dirty="0" smtClean="0"/>
              <a:t>aximum </a:t>
            </a:r>
            <a:r>
              <a:rPr lang="en-US" sz="2400" dirty="0"/>
              <a:t>stable ¼- </a:t>
            </a:r>
            <a:r>
              <a:rPr lang="en-US" sz="2400" dirty="0" smtClean="0"/>
              <a:t>cryounit </a:t>
            </a:r>
            <a:r>
              <a:rPr lang="en-US" sz="2400" dirty="0"/>
              <a:t>cavity gradients </a:t>
            </a:r>
            <a:r>
              <a:rPr lang="en-US" sz="2400" dirty="0" smtClean="0"/>
              <a:t>achieved: </a:t>
            </a:r>
            <a:r>
              <a:rPr lang="en-US" sz="2400" dirty="0"/>
              <a:t>8.4 MV/m and 6.1 MV/m (7.25 MV/m </a:t>
            </a:r>
            <a:r>
              <a:rPr lang="en-US" sz="2400" dirty="0" smtClean="0"/>
              <a:t>average). Vacuum </a:t>
            </a:r>
            <a:r>
              <a:rPr lang="en-US" sz="2400" dirty="0"/>
              <a:t>in the beam line indicates that field emission and desorbed gas are the most problematic, but improve with processing. </a:t>
            </a: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Helium </a:t>
            </a:r>
            <a:r>
              <a:rPr lang="en-US" sz="2400" dirty="0"/>
              <a:t>process the </a:t>
            </a:r>
            <a:r>
              <a:rPr lang="en-US" sz="2400" dirty="0" smtClean="0"/>
              <a:t>¼-cryounit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2599403"/>
              </p:ext>
            </p:extLst>
          </p:nvPr>
        </p:nvGraphicFramePr>
        <p:xfrm>
          <a:off x="3300046" y="1523999"/>
          <a:ext cx="5562600" cy="23774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882020"/>
                <a:gridCol w="1680580"/>
              </a:tblGrid>
              <a:tr h="339969"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Beam Kinetic Energy, (MeV)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3.0</a:t>
                      </a:r>
                      <a:r>
                        <a:rPr lang="en-US" sz="2000" b="0" baseline="0" dirty="0" smtClean="0"/>
                        <a:t> – 8.5</a:t>
                      </a:r>
                      <a:endParaRPr lang="en-US" sz="2000" b="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Beam Current (µA)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0.01 </a:t>
                      </a:r>
                      <a:r>
                        <a:rPr lang="en-US" sz="2000" b="0" baseline="0" dirty="0" smtClean="0"/>
                        <a:t>– 1</a:t>
                      </a: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Absolute Beam Energy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Relative Beam Energy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0.05%?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Energy Resolution (Spread),</a:t>
                      </a:r>
                      <a:r>
                        <a:rPr lang="el-GR" sz="2000" dirty="0" smtClean="0"/>
                        <a:t> σ</a:t>
                      </a:r>
                      <a:r>
                        <a:rPr lang="en-US" sz="2000" baseline="-25000" dirty="0" smtClean="0"/>
                        <a:t>T </a:t>
                      </a:r>
                      <a:r>
                        <a:rPr lang="en-US" sz="2000" baseline="0" dirty="0" smtClean="0"/>
                        <a:t>/T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0.06%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Beam Size, </a:t>
                      </a:r>
                      <a:r>
                        <a:rPr lang="el-GR" sz="2000" dirty="0" smtClean="0"/>
                        <a:t>σ</a:t>
                      </a:r>
                      <a:r>
                        <a:rPr lang="en-US" sz="2000" baseline="-25000" dirty="0" err="1" smtClean="0"/>
                        <a:t>x,y</a:t>
                      </a:r>
                      <a:r>
                        <a:rPr lang="en-US" sz="2000" dirty="0" smtClean="0"/>
                        <a:t> (mm)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/>
                        <a:t>1 – </a:t>
                      </a:r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242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Absolute Beam Energy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999" y="2903004"/>
            <a:ext cx="4810125" cy="2819400"/>
          </a:xfrm>
        </p:spPr>
      </p:pic>
      <p:sp>
        <p:nvSpPr>
          <p:cNvPr id="6" name="Rounded Rectangle 5"/>
          <p:cNvSpPr/>
          <p:nvPr/>
        </p:nvSpPr>
        <p:spPr>
          <a:xfrm>
            <a:off x="1926919" y="3091999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002216" y="3091999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 rot="1794859">
            <a:off x="3824781" y="3381373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52400" y="1219200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3400" y="1143000"/>
            <a:ext cx="854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BPM</a:t>
            </a:r>
            <a:endParaRPr lang="en-US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2664069" y="1773116"/>
            <a:ext cx="1066800" cy="762000"/>
          </a:xfrm>
          <a:prstGeom prst="wedgeRoundRectCallout">
            <a:avLst>
              <a:gd name="adj1" fmla="val 18910"/>
              <a:gd name="adj2" fmla="val 1271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sp>
        <p:nvSpPr>
          <p:cNvPr id="12" name="Arc 11"/>
          <p:cNvSpPr/>
          <p:nvPr/>
        </p:nvSpPr>
        <p:spPr>
          <a:xfrm>
            <a:off x="4038601" y="3195663"/>
            <a:ext cx="690624" cy="547319"/>
          </a:xfrm>
          <a:prstGeom prst="arc">
            <a:avLst>
              <a:gd name="adj1" fmla="val 18434006"/>
              <a:gd name="adj2" fmla="val 2983205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938346" y="3300046"/>
            <a:ext cx="464716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25°</a:t>
            </a:r>
            <a:endParaRPr lang="en-US" sz="14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620716" y="3206299"/>
            <a:ext cx="5122985" cy="0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 rot="1794859">
            <a:off x="4973470" y="3892080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417188" y="3206299"/>
            <a:ext cx="3417366" cy="1600163"/>
          </a:xfrm>
          <a:prstGeom prst="straightConnector1">
            <a:avLst/>
          </a:prstGeom>
          <a:ln>
            <a:prstDash val="sysDash"/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751786"/>
              </p:ext>
            </p:extLst>
          </p:nvPr>
        </p:nvGraphicFramePr>
        <p:xfrm>
          <a:off x="278299" y="5075055"/>
          <a:ext cx="3051175" cy="982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53" name="Equation" r:id="rId6" imgW="1180800" imgH="469800" progId="Equation.3">
                  <p:embed/>
                </p:oleObj>
              </mc:Choice>
              <mc:Fallback>
                <p:oleObj name="Equation" r:id="rId6" imgW="118080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299" y="5075055"/>
                        <a:ext cx="3051175" cy="982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ounded Rectangular Callout 17"/>
          <p:cNvSpPr/>
          <p:nvPr/>
        </p:nvSpPr>
        <p:spPr>
          <a:xfrm>
            <a:off x="102562" y="4312704"/>
            <a:ext cx="1828800" cy="612648"/>
          </a:xfrm>
          <a:prstGeom prst="wedgeRoundRectCallout">
            <a:avLst>
              <a:gd name="adj1" fmla="val -31185"/>
              <a:gd name="adj2" fmla="val 13276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Electron Beam</a:t>
            </a:r>
          </a:p>
          <a:p>
            <a:pPr algn="ctr"/>
            <a:r>
              <a:rPr lang="en-US" dirty="0" smtClean="0"/>
              <a:t>Momentum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Outline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89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Nucleosynthesis and </a:t>
            </a:r>
            <a:r>
              <a:rPr lang="en-US" sz="2800" dirty="0" smtClean="0">
                <a:cs typeface="Century Gothic"/>
              </a:rPr>
              <a:t>the </a:t>
            </a:r>
            <a:r>
              <a:rPr lang="en-US" sz="2800" kern="0" baseline="30000" dirty="0" smtClean="0"/>
              <a:t>12</a:t>
            </a:r>
            <a:r>
              <a:rPr lang="en-US" sz="2800" kern="0" dirty="0" smtClean="0"/>
              <a:t>C(</a:t>
            </a: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en-US" sz="2800" kern="0" dirty="0" smtClean="0"/>
              <a:t>)</a:t>
            </a:r>
            <a:r>
              <a:rPr lang="en-US" sz="2800" kern="0" baseline="30000" dirty="0" smtClean="0"/>
              <a:t>16</a:t>
            </a:r>
            <a:r>
              <a:rPr lang="en-US" sz="2800" kern="0" dirty="0" smtClean="0"/>
              <a:t>O Reaction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>
                <a:solidFill>
                  <a:srgbClr val="000229"/>
                </a:solidFill>
                <a:cs typeface="Century Gothic"/>
              </a:rPr>
              <a:t>Time-reversal Reaction:</a:t>
            </a:r>
            <a:r>
              <a:rPr lang="en-US" sz="2800" kern="0" baseline="30000" dirty="0"/>
              <a:t> </a:t>
            </a:r>
            <a:r>
              <a:rPr lang="en-US" sz="2800" kern="0" baseline="30000" dirty="0" smtClean="0"/>
              <a:t>16</a:t>
            </a:r>
            <a:r>
              <a:rPr lang="en-US" sz="2800" kern="0" dirty="0" smtClean="0"/>
              <a:t>O(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kern="0" dirty="0" smtClean="0"/>
              <a:t>)</a:t>
            </a:r>
            <a:r>
              <a:rPr lang="en-US" sz="2800" kern="0" baseline="30000" dirty="0" smtClean="0"/>
              <a:t>12</a:t>
            </a:r>
            <a:r>
              <a:rPr lang="en-US" sz="2800" kern="0" dirty="0" smtClean="0"/>
              <a:t>C</a:t>
            </a:r>
            <a:endParaRPr lang="en-US" sz="28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Bubble Chamber Theory and Design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Work at HIGS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Experimental Setup at Jefferson Lab Injector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Bremsstrahlung Beam and Penfold-Leiss Unfolding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Statistical </a:t>
            </a:r>
            <a:r>
              <a:rPr lang="en-US" sz="2800" dirty="0">
                <a:solidFill>
                  <a:srgbClr val="000229"/>
                </a:solidFill>
                <a:cs typeface="Century Gothic"/>
              </a:rPr>
              <a:t>and Systematic </a:t>
            </a: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Errors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Backgrounds and Ion Energy Distributions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Safety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Summary and Outlook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2400" dirty="0" smtClean="0"/>
              <a:t>Absolute beam energy is now known to 1%:</a:t>
            </a:r>
          </a:p>
          <a:p>
            <a:pPr marL="457200" lvl="1" indent="0">
              <a:buFont typeface="Arial"/>
              <a:buNone/>
            </a:pPr>
            <a:r>
              <a:rPr lang="en-US" sz="2400" dirty="0" smtClean="0"/>
              <a:t> </a:t>
            </a:r>
            <a:r>
              <a:rPr lang="en-US" sz="1400" dirty="0" smtClean="0"/>
              <a:t>New larger dipole magnet with better field uniformity</a:t>
            </a:r>
          </a:p>
          <a:p>
            <a:pPr lvl="1"/>
            <a:r>
              <a:rPr lang="en-US" sz="1400" dirty="0" smtClean="0"/>
              <a:t>New and very accurate field map</a:t>
            </a:r>
          </a:p>
          <a:p>
            <a:pPr lvl="1"/>
            <a:r>
              <a:rPr lang="en-US" sz="1400" dirty="0" smtClean="0"/>
              <a:t>Build a detailed TOSCA model</a:t>
            </a:r>
          </a:p>
          <a:p>
            <a:pPr lvl="1"/>
            <a:r>
              <a:rPr lang="en-US" sz="1400" dirty="0" smtClean="0"/>
              <a:t>Add a Hall probe or NMR magnetometer for field monitoring </a:t>
            </a:r>
          </a:p>
          <a:p>
            <a:pPr lvl="1"/>
            <a:r>
              <a:rPr lang="en-US" sz="1400" dirty="0" smtClean="0"/>
              <a:t>Accurate and more stable power supply</a:t>
            </a:r>
          </a:p>
          <a:p>
            <a:pPr lvl="1"/>
            <a:r>
              <a:rPr lang="en-US" sz="1400" dirty="0" smtClean="0"/>
              <a:t>Add mu metal on all beam pipes to shield Earth field</a:t>
            </a:r>
          </a:p>
          <a:p>
            <a:pPr lvl="1"/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For 8.5 MeV/c: dipole current = 3.3 A, B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 = 1120 G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Error Budget:</a:t>
            </a:r>
            <a:endParaRPr lang="en-US" sz="2000" dirty="0" smtClean="0"/>
          </a:p>
          <a:p>
            <a:pPr lvl="1"/>
            <a:r>
              <a:rPr lang="en-US" sz="2000" dirty="0" smtClean="0"/>
              <a:t>Bending angle:</a:t>
            </a:r>
          </a:p>
          <a:p>
            <a:pPr marL="457200" lvl="1" indent="0">
              <a:buFont typeface="Arial"/>
              <a:buNone/>
            </a:pPr>
            <a:r>
              <a:rPr lang="en-US" sz="2000" dirty="0" smtClean="0"/>
              <a:t> 	(</a:t>
            </a:r>
            <a:r>
              <a:rPr lang="el-GR" sz="2000" dirty="0" smtClean="0"/>
              <a:t>Δθ</a:t>
            </a:r>
            <a:r>
              <a:rPr lang="en-US" sz="2000" dirty="0" smtClean="0"/>
              <a:t>/</a:t>
            </a:r>
            <a:r>
              <a:rPr lang="el-GR" sz="2000" dirty="0" smtClean="0"/>
              <a:t>θ</a:t>
            </a:r>
            <a:r>
              <a:rPr lang="en-US" sz="2000" dirty="0" smtClean="0"/>
              <a:t>) </a:t>
            </a:r>
            <a:r>
              <a:rPr lang="en-US" sz="2000" dirty="0" smtClean="0">
                <a:latin typeface="Mathematica1Mono" pitchFamily="18" charset="2"/>
              </a:rPr>
              <a:t>~</a:t>
            </a:r>
            <a:r>
              <a:rPr lang="en-US" sz="2000" dirty="0" smtClean="0"/>
              <a:t> BPM Resolution / distance between BPMs on PEPPo line = 0.5%</a:t>
            </a:r>
          </a:p>
          <a:p>
            <a:pPr lvl="1"/>
            <a:r>
              <a:rPr lang="en-US" sz="2000" dirty="0" smtClean="0"/>
              <a:t>Field uniformity  (variation in B across aperture): </a:t>
            </a:r>
            <a:r>
              <a:rPr lang="el-GR" sz="2000" dirty="0" smtClean="0"/>
              <a:t>Δ</a:t>
            </a:r>
            <a:r>
              <a:rPr lang="en-US" sz="2000" dirty="0" smtClean="0"/>
              <a:t>B/B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 = 0.5%</a:t>
            </a:r>
            <a:endParaRPr lang="en-US" sz="2000" baseline="-25000" dirty="0" smtClean="0"/>
          </a:p>
          <a:p>
            <a:pPr lvl="1"/>
            <a:r>
              <a:rPr lang="en-US" sz="2000" dirty="0" smtClean="0"/>
              <a:t>Effective Length: </a:t>
            </a:r>
            <a:r>
              <a:rPr lang="en-US" sz="2000" dirty="0" err="1" smtClean="0"/>
              <a:t>ΔL</a:t>
            </a:r>
            <a:r>
              <a:rPr lang="en-US" sz="2000" baseline="-25000" dirty="0" err="1" smtClean="0"/>
              <a:t>eff</a:t>
            </a:r>
            <a:r>
              <a:rPr lang="en-US" sz="2000" dirty="0" smtClean="0"/>
              <a:t>/</a:t>
            </a:r>
            <a:r>
              <a:rPr lang="en-US" sz="2000" dirty="0" err="1" smtClean="0"/>
              <a:t>L</a:t>
            </a:r>
            <a:r>
              <a:rPr lang="en-US" sz="2000" baseline="-25000" dirty="0" err="1" smtClean="0"/>
              <a:t>eff</a:t>
            </a:r>
            <a:r>
              <a:rPr lang="en-US" sz="2000" dirty="0" smtClean="0"/>
              <a:t> = 0.13%</a:t>
            </a:r>
          </a:p>
          <a:p>
            <a:pPr lvl="1"/>
            <a:r>
              <a:rPr lang="en-US" sz="2000" dirty="0" smtClean="0"/>
              <a:t>Power supply: </a:t>
            </a:r>
            <a:r>
              <a:rPr lang="el-GR" sz="2000" dirty="0" smtClean="0"/>
              <a:t>Δ</a:t>
            </a:r>
            <a:r>
              <a:rPr lang="en-US" sz="2000" dirty="0" smtClean="0"/>
              <a:t>I/I = 2 mA / 3.3 A = 0.06%</a:t>
            </a:r>
          </a:p>
          <a:p>
            <a:pPr lvl="1"/>
            <a:r>
              <a:rPr lang="en-US" sz="2000" dirty="0" smtClean="0"/>
              <a:t>Earth field: 0.5 G/ 1116 G = 0.04%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40F80D-B9BF-8F47-ACC6-9DA169E6790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4" name="Picture 3" descr="camsem-1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01" y="152400"/>
            <a:ext cx="847709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7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04800" y="914400"/>
            <a:ext cx="8686800" cy="5791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List of superheated liquids to be used in  the experiment: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Readout: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Digital Camera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Acoustic Signal to discriminate </a:t>
            </a:r>
            <a:r>
              <a:rPr lang="en-US" sz="2000" dirty="0"/>
              <a:t>between (γ,α) and (</a:t>
            </a:r>
            <a:r>
              <a:rPr lang="en-US" sz="2000" dirty="0" err="1"/>
              <a:t>γ,n</a:t>
            </a:r>
            <a:r>
              <a:rPr lang="en-US" sz="2000" dirty="0"/>
              <a:t>) </a:t>
            </a:r>
            <a:r>
              <a:rPr lang="en-US" sz="2000" dirty="0" smtClean="0"/>
              <a:t>events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Superheated </a:t>
            </a:r>
            <a:r>
              <a:rPr lang="en-US" dirty="0"/>
              <a:t>Liquids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3633952"/>
              </p:ext>
            </p:extLst>
          </p:nvPr>
        </p:nvGraphicFramePr>
        <p:xfrm>
          <a:off x="685800" y="1600200"/>
          <a:ext cx="7924800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  <a:gridCol w="1981200"/>
                <a:gridCol w="1981200"/>
                <a:gridCol w="1981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</a:t>
                      </a:r>
                      <a:r>
                        <a:rPr lang="en-US" sz="2400" baseline="-25000" dirty="0" smtClean="0"/>
                        <a:t>2</a:t>
                      </a:r>
                      <a:r>
                        <a:rPr lang="en-US" sz="2400" dirty="0" smtClean="0"/>
                        <a:t>O Targets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30000" dirty="0" smtClean="0"/>
                        <a:t>16</a:t>
                      </a:r>
                      <a:r>
                        <a:rPr lang="en-US" sz="2400" dirty="0" smtClean="0"/>
                        <a:t>O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17</a:t>
                      </a:r>
                      <a:r>
                        <a:rPr lang="en-US" sz="2400" dirty="0" smtClean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18</a:t>
                      </a:r>
                      <a:r>
                        <a:rPr lang="en-US" sz="2400" dirty="0" smtClean="0"/>
                        <a:t>O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Natural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99.757%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0.038%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0.205</a:t>
                      </a:r>
                      <a:r>
                        <a:rPr lang="en-US" sz="2400" baseline="0" dirty="0" smtClean="0"/>
                        <a:t>%</a:t>
                      </a:r>
                      <a:endParaRPr lang="en-US" sz="2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16</a:t>
                      </a:r>
                      <a:r>
                        <a:rPr lang="en-US" sz="24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Depleted &gt; 5,000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Depleted &gt; 5,000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17</a:t>
                      </a:r>
                      <a:r>
                        <a:rPr lang="en-US" sz="24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Enriched &gt; 80%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&lt;1.0%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18</a:t>
                      </a:r>
                      <a:r>
                        <a:rPr lang="en-US" sz="24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&lt;1.0%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Enriched &gt; 80%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D9B6C-6708-4470-8F58-B08AA3595B8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1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Beam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Brem_Geant4.gif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392" y="1646970"/>
            <a:ext cx="3314700" cy="2247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81" y="3736731"/>
            <a:ext cx="379095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5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763000" cy="914400"/>
          </a:xfrm>
        </p:spPr>
        <p:txBody>
          <a:bodyPr>
            <a:normAutofit/>
          </a:bodyPr>
          <a:lstStyle/>
          <a:p>
            <a:pPr marL="857250" indent="-857250"/>
            <a:r>
              <a:rPr lang="en-US" sz="4000" dirty="0" smtClean="0"/>
              <a:t>Penfold-Leiss Cross Section Unfolding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Measure Yields at:                                                    where,</a:t>
            </a:r>
          </a:p>
          <a:p>
            <a:pPr>
              <a:buNone/>
            </a:pPr>
            <a:endParaRPr lang="en-US" sz="2400" dirty="0" smtClean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The solution can be written in two forms: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Or, Matrix form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1256-5EE3-48FC-A6A2-97C97EE739FE}" type="slidenum">
              <a:rPr lang="en-US" smtClean="0"/>
              <a:pPr/>
              <a:t>34</a:t>
            </a:fld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9246580"/>
              </p:ext>
            </p:extLst>
          </p:nvPr>
        </p:nvGraphicFramePr>
        <p:xfrm>
          <a:off x="3490913" y="952134"/>
          <a:ext cx="2921000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23" name="Equation" r:id="rId4" imgW="1066680" imgH="228600" progId="Equation.3">
                  <p:embed/>
                </p:oleObj>
              </mc:Choice>
              <mc:Fallback>
                <p:oleObj name="Equation" r:id="rId4" imgW="1066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0913" y="952134"/>
                        <a:ext cx="2921000" cy="531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1557955"/>
              </p:ext>
            </p:extLst>
          </p:nvPr>
        </p:nvGraphicFramePr>
        <p:xfrm>
          <a:off x="914400" y="1483946"/>
          <a:ext cx="34448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24" name="Equation" r:id="rId6" imgW="1257120" imgH="228600" progId="Equation.3">
                  <p:embed/>
                </p:oleObj>
              </mc:Choice>
              <mc:Fallback>
                <p:oleObj name="Equation" r:id="rId6" imgW="1257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483946"/>
                        <a:ext cx="3444875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4251802"/>
              </p:ext>
            </p:extLst>
          </p:nvPr>
        </p:nvGraphicFramePr>
        <p:xfrm>
          <a:off x="914400" y="2040792"/>
          <a:ext cx="723995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25" name="Equation" r:id="rId8" imgW="3225600" imgH="444240" progId="Equation.3">
                  <p:embed/>
                </p:oleObj>
              </mc:Choice>
              <mc:Fallback>
                <p:oleObj name="Equation" r:id="rId8" imgW="32256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040792"/>
                        <a:ext cx="7239953" cy="838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1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6588618"/>
              </p:ext>
            </p:extLst>
          </p:nvPr>
        </p:nvGraphicFramePr>
        <p:xfrm>
          <a:off x="1066800" y="3575538"/>
          <a:ext cx="3187700" cy="82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26" name="Equation" r:id="rId10" imgW="1562040" imgH="482400" progId="Equation.3">
                  <p:embed/>
                </p:oleObj>
              </mc:Choice>
              <mc:Fallback>
                <p:oleObj name="Equation" r:id="rId10" imgW="15620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575538"/>
                        <a:ext cx="3187700" cy="827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9264981"/>
              </p:ext>
            </p:extLst>
          </p:nvPr>
        </p:nvGraphicFramePr>
        <p:xfrm>
          <a:off x="457200" y="5058507"/>
          <a:ext cx="3552798" cy="1465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27" name="Equation" r:id="rId12" imgW="2374560" imgH="939600" progId="Equation.3">
                  <p:embed/>
                </p:oleObj>
              </mc:Choice>
              <mc:Fallback>
                <p:oleObj name="Equation" r:id="rId12" imgW="2374560" imgH="9396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058507"/>
                        <a:ext cx="3552798" cy="14653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4099566"/>
              </p:ext>
            </p:extLst>
          </p:nvPr>
        </p:nvGraphicFramePr>
        <p:xfrm>
          <a:off x="4727575" y="4677507"/>
          <a:ext cx="35274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28" name="Equation" r:id="rId14" imgW="850680" imgH="215640" progId="Equation.3">
                  <p:embed/>
                </p:oleObj>
              </mc:Choice>
              <mc:Fallback>
                <p:oleObj name="Equation" r:id="rId14" imgW="850680" imgH="21564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7575" y="4677507"/>
                        <a:ext cx="3527425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9635555"/>
              </p:ext>
            </p:extLst>
          </p:nvPr>
        </p:nvGraphicFramePr>
        <p:xfrm>
          <a:off x="4686300" y="5541474"/>
          <a:ext cx="4000500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29" name="Equation" r:id="rId16" imgW="965160" imgH="241200" progId="Equation.3">
                  <p:embed/>
                </p:oleObj>
              </mc:Choice>
              <mc:Fallback>
                <p:oleObj name="Equation" r:id="rId16" imgW="965160" imgH="241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6300" y="5541474"/>
                        <a:ext cx="4000500" cy="85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32651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763000" cy="914400"/>
          </a:xfrm>
        </p:spPr>
        <p:txBody>
          <a:bodyPr>
            <a:normAutofit/>
          </a:bodyPr>
          <a:lstStyle/>
          <a:p>
            <a:pPr marL="857250" indent="-857250"/>
            <a:r>
              <a:rPr lang="en-US" sz="4000" dirty="0" smtClean="0"/>
              <a:t>Statistical Error Propagation</a:t>
            </a:r>
            <a:endParaRPr lang="en-US" sz="400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61257" y="3124200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1256-5EE3-48FC-A6A2-97C97EE739FE}" type="slidenum">
              <a:rPr lang="en-US" smtClean="0"/>
              <a:pPr/>
              <a:t>35</a:t>
            </a:fld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667155"/>
              </p:ext>
            </p:extLst>
          </p:nvPr>
        </p:nvGraphicFramePr>
        <p:xfrm>
          <a:off x="1696635" y="3429000"/>
          <a:ext cx="2646765" cy="808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14" name="Equation" r:id="rId4" imgW="672840" imgH="241200" progId="Equation.3">
                  <p:embed/>
                </p:oleObj>
              </mc:Choice>
              <mc:Fallback>
                <p:oleObj name="Equation" r:id="rId4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6635" y="3429000"/>
                        <a:ext cx="2646765" cy="8089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1058980"/>
              </p:ext>
            </p:extLst>
          </p:nvPr>
        </p:nvGraphicFramePr>
        <p:xfrm>
          <a:off x="1752600" y="4385355"/>
          <a:ext cx="347345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15" name="Equation" r:id="rId6" imgW="838080" imgH="215640" progId="Equation.3">
                  <p:embed/>
                </p:oleObj>
              </mc:Choice>
              <mc:Fallback>
                <p:oleObj name="Equation" r:id="rId6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4385355"/>
                        <a:ext cx="3473450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ontent Placeholder 2"/>
          <p:cNvSpPr txBox="1">
            <a:spLocks/>
          </p:cNvSpPr>
          <p:nvPr/>
        </p:nvSpPr>
        <p:spPr>
          <a:xfrm>
            <a:off x="228600" y="51816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3983759"/>
              </p:ext>
            </p:extLst>
          </p:nvPr>
        </p:nvGraphicFramePr>
        <p:xfrm>
          <a:off x="1752600" y="5638800"/>
          <a:ext cx="6103938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16" name="Equation" r:id="rId8" imgW="1473120" imgH="241200" progId="Equation.3">
                  <p:embed/>
                </p:oleObj>
              </mc:Choice>
              <mc:Fallback>
                <p:oleObj name="Equation" r:id="rId8" imgW="14731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5638800"/>
                        <a:ext cx="6103938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 txBox="1">
            <a:spLocks/>
          </p:cNvSpPr>
          <p:nvPr/>
        </p:nvSpPr>
        <p:spPr>
          <a:xfrm>
            <a:off x="228600" y="8382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Note:                                             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2027275"/>
              </p:ext>
            </p:extLst>
          </p:nvPr>
        </p:nvGraphicFramePr>
        <p:xfrm>
          <a:off x="1524000" y="762000"/>
          <a:ext cx="18796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17" name="Equation" r:id="rId10" imgW="685800" imgH="457200" progId="Equation.3">
                  <p:embed/>
                </p:oleObj>
              </mc:Choice>
              <mc:Fallback>
                <p:oleObj name="Equation" r:id="rId10" imgW="685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762000"/>
                        <a:ext cx="18796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3904972"/>
              </p:ext>
            </p:extLst>
          </p:nvPr>
        </p:nvGraphicFramePr>
        <p:xfrm>
          <a:off x="4191000" y="2062162"/>
          <a:ext cx="2887662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18" name="Equation" r:id="rId12" imgW="1054080" imgH="291960" progId="Equation.3">
                  <p:embed/>
                </p:oleObj>
              </mc:Choice>
              <mc:Fallback>
                <p:oleObj name="Equation" r:id="rId12" imgW="105408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2062162"/>
                        <a:ext cx="2887662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ounded Rectangular Callout 18"/>
          <p:cNvSpPr/>
          <p:nvPr/>
        </p:nvSpPr>
        <p:spPr>
          <a:xfrm>
            <a:off x="7239000" y="2209800"/>
            <a:ext cx="1562100" cy="1066800"/>
          </a:xfrm>
          <a:prstGeom prst="wedgeRoundRectCallout">
            <a:avLst>
              <a:gd name="adj1" fmla="val -64746"/>
              <a:gd name="adj2" fmla="val -1914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case of background Subtraction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9162599"/>
              </p:ext>
            </p:extLst>
          </p:nvPr>
        </p:nvGraphicFramePr>
        <p:xfrm>
          <a:off x="4257675" y="769938"/>
          <a:ext cx="2852738" cy="115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19" name="Equation" r:id="rId14" imgW="1041120" imgH="495000" progId="Equation.3">
                  <p:embed/>
                </p:oleObj>
              </mc:Choice>
              <mc:Fallback>
                <p:oleObj name="Equation" r:id="rId14" imgW="104112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7675" y="769938"/>
                        <a:ext cx="2852738" cy="1157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5670701"/>
              </p:ext>
            </p:extLst>
          </p:nvPr>
        </p:nvGraphicFramePr>
        <p:xfrm>
          <a:off x="1563688" y="2090738"/>
          <a:ext cx="17399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20" name="Equation" r:id="rId16" imgW="634680" imgH="266400" progId="Equation.3">
                  <p:embed/>
                </p:oleObj>
              </mc:Choice>
              <mc:Fallback>
                <p:oleObj name="Equation" r:id="rId16" imgW="6346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3688" y="2090738"/>
                        <a:ext cx="173990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49828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0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9280733"/>
              </p:ext>
            </p:extLst>
          </p:nvPr>
        </p:nvGraphicFramePr>
        <p:xfrm>
          <a:off x="2086708" y="416994"/>
          <a:ext cx="3530511" cy="1788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65" name="Equation" r:id="rId4" imgW="1625400" imgH="939600" progId="Equation.3">
                  <p:embed/>
                </p:oleObj>
              </mc:Choice>
              <mc:Fallback>
                <p:oleObj name="Equation" r:id="rId4" imgW="16254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6708" y="416994"/>
                        <a:ext cx="3530511" cy="178880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04800" y="304800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1256-5EE3-48FC-A6A2-97C97EE739FE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5994400" y="304800"/>
            <a:ext cx="2666999" cy="1219200"/>
          </a:xfrm>
          <a:prstGeom prst="wedgeRoundRectCallout">
            <a:avLst>
              <a:gd name="adj1" fmla="val -64297"/>
              <a:gd name="adj2" fmla="val -2577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9010424"/>
              </p:ext>
            </p:extLst>
          </p:nvPr>
        </p:nvGraphicFramePr>
        <p:xfrm>
          <a:off x="6057899" y="415408"/>
          <a:ext cx="2540000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66" name="Equation" r:id="rId6" imgW="927000" imgH="457200" progId="Equation.3">
                  <p:embed/>
                </p:oleObj>
              </mc:Choice>
              <mc:Fallback>
                <p:oleObj name="Equation" r:id="rId6" imgW="927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7899" y="415408"/>
                        <a:ext cx="2540000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2976354"/>
              </p:ext>
            </p:extLst>
          </p:nvPr>
        </p:nvGraphicFramePr>
        <p:xfrm>
          <a:off x="304800" y="2391508"/>
          <a:ext cx="5116362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67" name="Equation" r:id="rId8" imgW="3288960" imgH="939600" progId="Equation.3">
                  <p:embed/>
                </p:oleObj>
              </mc:Choice>
              <mc:Fallback>
                <p:oleObj name="Equation" r:id="rId8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91508"/>
                        <a:ext cx="5116362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1116779"/>
              </p:ext>
            </p:extLst>
          </p:nvPr>
        </p:nvGraphicFramePr>
        <p:xfrm>
          <a:off x="3127375" y="5460042"/>
          <a:ext cx="3608388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68" name="Equation" r:id="rId10" imgW="1396800" imgH="507960" progId="Equation.3">
                  <p:embed/>
                </p:oleObj>
              </mc:Choice>
              <mc:Fallback>
                <p:oleObj name="Equation" r:id="rId10" imgW="13968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7375" y="5460042"/>
                        <a:ext cx="3608388" cy="1063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2179554"/>
              </p:ext>
            </p:extLst>
          </p:nvPr>
        </p:nvGraphicFramePr>
        <p:xfrm>
          <a:off x="304800" y="4270149"/>
          <a:ext cx="82137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69" name="Equation" r:id="rId12" imgW="3670200" imgH="482400" progId="Equation.3">
                  <p:embed/>
                </p:oleObj>
              </mc:Choice>
              <mc:Fallback>
                <p:oleObj name="Equation" r:id="rId12" imgW="36702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270149"/>
                        <a:ext cx="821372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ounded Rectangular Callout 9"/>
          <p:cNvSpPr/>
          <p:nvPr/>
        </p:nvSpPr>
        <p:spPr>
          <a:xfrm>
            <a:off x="929298" y="5430508"/>
            <a:ext cx="1562100" cy="1066800"/>
          </a:xfrm>
          <a:prstGeom prst="wedgeRoundRectCallout">
            <a:avLst>
              <a:gd name="adj1" fmla="val 89849"/>
              <a:gd name="adj2" fmla="val 942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 mono-chromatic beam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5841999" y="2611352"/>
            <a:ext cx="2971800" cy="1513114"/>
          </a:xfrm>
          <a:prstGeom prst="wedgeRoundRectCallout">
            <a:avLst>
              <a:gd name="adj1" fmla="val -25793"/>
              <a:gd name="adj2" fmla="val 7850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Although,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7510535"/>
              </p:ext>
            </p:extLst>
          </p:nvPr>
        </p:nvGraphicFramePr>
        <p:xfrm>
          <a:off x="6121400" y="2997341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70" name="Equation" r:id="rId14" imgW="965160" imgH="482400" progId="Equation.3">
                  <p:embed/>
                </p:oleObj>
              </mc:Choice>
              <mc:Fallback>
                <p:oleObj name="Equation" r:id="rId14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1400" y="2997341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80185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Results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738" y="1119219"/>
            <a:ext cx="8921262" cy="5236179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en-US" sz="2000" dirty="0"/>
              <a:t>Radiator Thickness = 0.02 mm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000" dirty="0"/>
              <a:t>Bubble Chamber Thickness = 3.0 </a:t>
            </a:r>
            <a:r>
              <a:rPr lang="en-US" sz="2000" dirty="0" smtClean="0"/>
              <a:t>cm. Number </a:t>
            </a:r>
            <a:r>
              <a:rPr lang="en-US" sz="2000" dirty="0"/>
              <a:t>of </a:t>
            </a:r>
            <a:r>
              <a:rPr lang="en-US" sz="2000" baseline="30000" dirty="0"/>
              <a:t>16</a:t>
            </a:r>
            <a:r>
              <a:rPr lang="en-US" sz="2000" dirty="0"/>
              <a:t>O nuclei = 3.474e22 /cm</a:t>
            </a:r>
            <a:r>
              <a:rPr lang="en-US" sz="2000" baseline="30000" dirty="0"/>
              <a:t>2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000" dirty="0"/>
              <a:t>Background subtraction of </a:t>
            </a:r>
            <a:r>
              <a:rPr lang="en-US" sz="2000" baseline="30000" dirty="0"/>
              <a:t>18</a:t>
            </a:r>
            <a:r>
              <a:rPr lang="en-US" sz="2000" dirty="0"/>
              <a:t>O(</a:t>
            </a:r>
            <a:r>
              <a:rPr lang="el-GR" sz="2000" dirty="0"/>
              <a:t>γ</a:t>
            </a:r>
            <a:r>
              <a:rPr lang="en-US" sz="2000" dirty="0"/>
              <a:t>,</a:t>
            </a:r>
            <a:r>
              <a:rPr lang="el-GR" sz="2000" dirty="0"/>
              <a:t>α</a:t>
            </a:r>
            <a:r>
              <a:rPr lang="en-US" sz="2000" dirty="0"/>
              <a:t>)</a:t>
            </a:r>
            <a:r>
              <a:rPr lang="en-US" sz="2000" baseline="30000" dirty="0"/>
              <a:t>14</a:t>
            </a:r>
            <a:r>
              <a:rPr lang="en-US" sz="2000" dirty="0"/>
              <a:t>C </a:t>
            </a:r>
            <a:r>
              <a:rPr lang="en-US" sz="2000" dirty="0" smtClean="0"/>
              <a:t>. </a:t>
            </a: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l-GR" sz="2000" dirty="0"/>
              <a:t>γ</a:t>
            </a:r>
            <a:r>
              <a:rPr lang="en-US" sz="2000" dirty="0"/>
              <a:t>,n)</a:t>
            </a:r>
            <a:r>
              <a:rPr lang="en-US" sz="2000" baseline="30000" dirty="0"/>
              <a:t>16</a:t>
            </a:r>
            <a:r>
              <a:rPr lang="en-US" sz="2000" dirty="0"/>
              <a:t>O: Still to do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7982076"/>
              </p:ext>
            </p:extLst>
          </p:nvPr>
        </p:nvGraphicFramePr>
        <p:xfrm>
          <a:off x="304800" y="4344035"/>
          <a:ext cx="7479323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275"/>
                <a:gridCol w="1041275"/>
                <a:gridCol w="1041275"/>
                <a:gridCol w="615834"/>
                <a:gridCol w="862998"/>
                <a:gridCol w="862998"/>
                <a:gridCol w="1006834"/>
                <a:gridCol w="1006834"/>
              </a:tblGrid>
              <a:tr h="2592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Electron</a:t>
                      </a:r>
                    </a:p>
                    <a:p>
                      <a:pPr algn="ctr"/>
                      <a:r>
                        <a:rPr lang="en-US" sz="1200" b="1" dirty="0" smtClean="0"/>
                        <a:t>Beam</a:t>
                      </a:r>
                      <a:r>
                        <a:rPr lang="en-US" sz="1200" b="1" baseline="0" dirty="0" smtClean="0"/>
                        <a:t> K. E.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Beam</a:t>
                      </a:r>
                    </a:p>
                    <a:p>
                      <a:pPr algn="ctr"/>
                      <a:r>
                        <a:rPr lang="en-US" sz="1200" b="1" dirty="0" smtClean="0"/>
                        <a:t>Current (µA)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Time</a:t>
                      </a:r>
                    </a:p>
                    <a:p>
                      <a:pPr algn="ctr"/>
                      <a:r>
                        <a:rPr lang="en-US" sz="1200" b="1" dirty="0" smtClean="0"/>
                        <a:t>(hour)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endParaRPr lang="en-US" sz="1200" b="1" dirty="0" smtClean="0"/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545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24.6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581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852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812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763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2812948"/>
              </p:ext>
            </p:extLst>
          </p:nvPr>
        </p:nvGraphicFramePr>
        <p:xfrm>
          <a:off x="304800" y="2513424"/>
          <a:ext cx="6471138" cy="1633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84" name="Equation" r:id="rId5" imgW="2577960" imgH="761760" progId="Equation.3">
                  <p:embed/>
                </p:oleObj>
              </mc:Choice>
              <mc:Fallback>
                <p:oleObj name="Equation" r:id="rId5" imgW="257796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513424"/>
                        <a:ext cx="6471138" cy="1633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887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763000" cy="914400"/>
          </a:xfrm>
        </p:spPr>
        <p:txBody>
          <a:bodyPr>
            <a:normAutofit/>
          </a:bodyPr>
          <a:lstStyle/>
          <a:p>
            <a:pPr marL="857250" indent="-857250"/>
            <a:r>
              <a:rPr lang="en-US" sz="4000" dirty="0" smtClean="0"/>
              <a:t>Systematic Error Propagation</a:t>
            </a:r>
            <a:endParaRPr lang="en-US" sz="40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1256-5EE3-48FC-A6A2-97C97EE739FE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56071" y="914400"/>
            <a:ext cx="8848381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For absolute beam energy uncertainty of </a:t>
            </a:r>
            <a:r>
              <a:rPr lang="el-GR" sz="2400" i="1" dirty="0" smtClean="0"/>
              <a:t>δ</a:t>
            </a:r>
            <a:r>
              <a:rPr lang="en-US" sz="2400" i="1" dirty="0" smtClean="0"/>
              <a:t>E</a:t>
            </a:r>
            <a:r>
              <a:rPr lang="en-US" sz="2400" dirty="0" smtClean="0"/>
              <a:t> (= </a:t>
            </a:r>
            <a:r>
              <a:rPr lang="en-US" sz="2400" dirty="0"/>
              <a:t>0.1</a:t>
            </a:r>
            <a:r>
              <a:rPr lang="en-US" sz="2400" dirty="0" smtClean="0"/>
              <a:t>%) and zero </a:t>
            </a:r>
            <a:r>
              <a:rPr lang="en-US" sz="2400" dirty="0"/>
              <a:t>r</a:t>
            </a:r>
            <a:r>
              <a:rPr lang="en-US" sz="2400" dirty="0" smtClean="0"/>
              <a:t>elative beam energy uncertainty: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2495376"/>
              </p:ext>
            </p:extLst>
          </p:nvPr>
        </p:nvGraphicFramePr>
        <p:xfrm>
          <a:off x="4800600" y="1981200"/>
          <a:ext cx="3848559" cy="851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78" name="Equation" r:id="rId4" imgW="1815840" imgH="469800" progId="Equation.3">
                  <p:embed/>
                </p:oleObj>
              </mc:Choice>
              <mc:Fallback>
                <p:oleObj name="Equation" r:id="rId4" imgW="18158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1981200"/>
                        <a:ext cx="3848559" cy="8510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69042"/>
              </p:ext>
            </p:extLst>
          </p:nvPr>
        </p:nvGraphicFramePr>
        <p:xfrm>
          <a:off x="253388" y="1828800"/>
          <a:ext cx="3699334" cy="835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79" name="Equation" r:id="rId6" imgW="1625400" imgH="431640" progId="Equation.3">
                  <p:embed/>
                </p:oleObj>
              </mc:Choice>
              <mc:Fallback>
                <p:oleObj name="Equation" r:id="rId6" imgW="1625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388" y="1828800"/>
                        <a:ext cx="3699334" cy="835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856821"/>
              </p:ext>
            </p:extLst>
          </p:nvPr>
        </p:nvGraphicFramePr>
        <p:xfrm>
          <a:off x="2718871" y="3048000"/>
          <a:ext cx="327660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92200"/>
                <a:gridCol w="1092200"/>
                <a:gridCol w="1092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E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(MeV)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dy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n-US" i="1" dirty="0" err="1" smtClean="0"/>
                        <a:t>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d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 </a:t>
                      </a:r>
                      <a:r>
                        <a:rPr lang="en-US" dirty="0" smtClean="0"/>
                        <a:t>(%)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Rounded Rectangular Callout 16"/>
          <p:cNvSpPr/>
          <p:nvPr/>
        </p:nvSpPr>
        <p:spPr>
          <a:xfrm>
            <a:off x="6489853" y="3200400"/>
            <a:ext cx="2514600" cy="762000"/>
          </a:xfrm>
          <a:prstGeom prst="wedgeRoundRectCallout">
            <a:avLst>
              <a:gd name="adj1" fmla="val -66726"/>
              <a:gd name="adj2" fmla="val -3581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This is the cross section dependence on energy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42371" y="61722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Accounted for </a:t>
            </a:r>
            <a:r>
              <a:rPr lang="en-US" sz="2400" i="1" dirty="0" err="1" smtClean="0"/>
              <a:t>dN</a:t>
            </a:r>
            <a:r>
              <a:rPr lang="en-US" sz="2400" i="1" baseline="-25000" dirty="0" err="1" smtClean="0"/>
              <a:t>ij</a:t>
            </a:r>
            <a:r>
              <a:rPr lang="en-US" sz="2400" dirty="0" smtClean="0"/>
              <a:t> due to energy error when calculating </a:t>
            </a:r>
            <a:r>
              <a:rPr lang="en-US" sz="2400" i="1" dirty="0" err="1" smtClean="0"/>
              <a:t>dy</a:t>
            </a:r>
            <a:r>
              <a:rPr lang="en-US" sz="2400" i="1" baseline="-25000" dirty="0" err="1" smtClean="0"/>
              <a:t>i</a:t>
            </a:r>
            <a:r>
              <a:rPr lang="en-US" sz="2400" dirty="0" smtClean="0"/>
              <a:t> 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4843183"/>
              </p:ext>
            </p:extLst>
          </p:nvPr>
        </p:nvGraphicFramePr>
        <p:xfrm>
          <a:off x="138113" y="3062288"/>
          <a:ext cx="2332037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80" name="Equation" r:id="rId8" imgW="850680" imgH="228600" progId="Equation.3">
                  <p:embed/>
                </p:oleObj>
              </mc:Choice>
              <mc:Fallback>
                <p:oleObj name="Equation" r:id="rId8" imgW="850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113" y="3062288"/>
                        <a:ext cx="2332037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7878199"/>
              </p:ext>
            </p:extLst>
          </p:nvPr>
        </p:nvGraphicFramePr>
        <p:xfrm>
          <a:off x="119063" y="3810000"/>
          <a:ext cx="21209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81" name="Equation" r:id="rId10" imgW="774360" imgH="228600" progId="Equation.3">
                  <p:embed/>
                </p:oleObj>
              </mc:Choice>
              <mc:Fallback>
                <p:oleObj name="Equation" r:id="rId10" imgW="774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3810000"/>
                        <a:ext cx="21209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27106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61257" y="3124200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1256-5EE3-48FC-A6A2-97C97EE739FE}" type="slidenum">
              <a:rPr lang="en-US" smtClean="0"/>
              <a:pPr/>
              <a:t>39</a:t>
            </a:fld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0795999"/>
              </p:ext>
            </p:extLst>
          </p:nvPr>
        </p:nvGraphicFramePr>
        <p:xfrm>
          <a:off x="1696635" y="3429000"/>
          <a:ext cx="2646765" cy="808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26" name="Equation" r:id="rId4" imgW="672840" imgH="241200" progId="Equation.3">
                  <p:embed/>
                </p:oleObj>
              </mc:Choice>
              <mc:Fallback>
                <p:oleObj name="Equation" r:id="rId4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6635" y="3429000"/>
                        <a:ext cx="2646765" cy="8089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9780347"/>
              </p:ext>
            </p:extLst>
          </p:nvPr>
        </p:nvGraphicFramePr>
        <p:xfrm>
          <a:off x="1752600" y="4385355"/>
          <a:ext cx="347345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27" name="Equation" r:id="rId6" imgW="838080" imgH="215640" progId="Equation.3">
                  <p:embed/>
                </p:oleObj>
              </mc:Choice>
              <mc:Fallback>
                <p:oleObj name="Equation" r:id="rId6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4385355"/>
                        <a:ext cx="3473450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ontent Placeholder 2"/>
          <p:cNvSpPr txBox="1">
            <a:spLocks/>
          </p:cNvSpPr>
          <p:nvPr/>
        </p:nvSpPr>
        <p:spPr>
          <a:xfrm>
            <a:off x="228600" y="51816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7880765"/>
              </p:ext>
            </p:extLst>
          </p:nvPr>
        </p:nvGraphicFramePr>
        <p:xfrm>
          <a:off x="609600" y="5657385"/>
          <a:ext cx="815316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28" name="Equation" r:id="rId8" imgW="2361960" imgH="241200" progId="Equation.3">
                  <p:embed/>
                </p:oleObj>
              </mc:Choice>
              <mc:Fallback>
                <p:oleObj name="Equation" r:id="rId8" imgW="23619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5657385"/>
                        <a:ext cx="8153168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541945"/>
              </p:ext>
            </p:extLst>
          </p:nvPr>
        </p:nvGraphicFramePr>
        <p:xfrm>
          <a:off x="1066800" y="381000"/>
          <a:ext cx="7770813" cy="260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29" name="Equation" r:id="rId10" imgW="2286000" imgH="761760" progId="Equation.3">
                  <p:embed/>
                </p:oleObj>
              </mc:Choice>
              <mc:Fallback>
                <p:oleObj name="Equation" r:id="rId10" imgW="228600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81000"/>
                        <a:ext cx="7770813" cy="2600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ounded Rectangular Callout 16"/>
          <p:cNvSpPr/>
          <p:nvPr/>
        </p:nvSpPr>
        <p:spPr>
          <a:xfrm>
            <a:off x="286209" y="152400"/>
            <a:ext cx="1029618" cy="990600"/>
          </a:xfrm>
          <a:prstGeom prst="wedgeRoundRectCallout">
            <a:avLst>
              <a:gd name="adj1" fmla="val -4116"/>
              <a:gd name="adj2" fmla="val 7582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1938237"/>
              </p:ext>
            </p:extLst>
          </p:nvPr>
        </p:nvGraphicFramePr>
        <p:xfrm>
          <a:off x="381000" y="223837"/>
          <a:ext cx="859507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30" name="Equation" r:id="rId12" imgW="355320" imgH="393480" progId="Equation.3">
                  <p:embed/>
                </p:oleObj>
              </mc:Choice>
              <mc:Fallback>
                <p:oleObj name="Equation" r:id="rId12" imgW="3553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23837"/>
                        <a:ext cx="859507" cy="91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92010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415"/>
            <a:ext cx="9144000" cy="668217"/>
          </a:xfrm>
        </p:spPr>
        <p:txBody>
          <a:bodyPr>
            <a:normAutofit/>
          </a:bodyPr>
          <a:lstStyle/>
          <a:p>
            <a:pPr algn="l"/>
            <a:r>
              <a:rPr lang="en-US" sz="32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Relative Abundance of Elements by Weight</a:t>
            </a:r>
            <a:endParaRPr lang="en-US" sz="32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62" y="4137660"/>
            <a:ext cx="6096000" cy="2720340"/>
          </a:xfrm>
          <a:prstGeom prst="rect">
            <a:avLst/>
          </a:prstGeom>
        </p:spPr>
      </p:pic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039683798"/>
              </p:ext>
            </p:extLst>
          </p:nvPr>
        </p:nvGraphicFramePr>
        <p:xfrm>
          <a:off x="0" y="1031632"/>
          <a:ext cx="4009291" cy="318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692295682"/>
              </p:ext>
            </p:extLst>
          </p:nvPr>
        </p:nvGraphicFramePr>
        <p:xfrm>
          <a:off x="3716215" y="1031632"/>
          <a:ext cx="5427786" cy="3188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2924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0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6862407"/>
              </p:ext>
            </p:extLst>
          </p:nvPr>
        </p:nvGraphicFramePr>
        <p:xfrm>
          <a:off x="398090" y="1389186"/>
          <a:ext cx="4659866" cy="1647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68" name="Equation" r:id="rId4" imgW="2412720" imgH="965160" progId="Equation.3">
                  <p:embed/>
                </p:oleObj>
              </mc:Choice>
              <mc:Fallback>
                <p:oleObj name="Equation" r:id="rId4" imgW="2412720" imgH="965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1389186"/>
                        <a:ext cx="4659866" cy="164709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04800" y="304800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  <a:p>
            <a:pPr marL="0" indent="0">
              <a:buNone/>
            </a:pPr>
            <a:r>
              <a:rPr lang="en-US" sz="2400" dirty="0" smtClean="0"/>
              <a:t>Note: Correlation Coefficient =1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1256-5EE3-48FC-A6A2-97C97EE739FE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5204481" y="539262"/>
            <a:ext cx="3054427" cy="990600"/>
          </a:xfrm>
          <a:prstGeom prst="wedgeRoundRectCallout">
            <a:avLst>
              <a:gd name="adj1" fmla="val -70592"/>
              <a:gd name="adj2" fmla="val 3408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9828695"/>
              </p:ext>
            </p:extLst>
          </p:nvPr>
        </p:nvGraphicFramePr>
        <p:xfrm>
          <a:off x="5369069" y="618637"/>
          <a:ext cx="2795588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69" name="Equation" r:id="rId6" imgW="1384200" imgH="507960" progId="Equation.3">
                  <p:embed/>
                </p:oleObj>
              </mc:Choice>
              <mc:Fallback>
                <p:oleObj name="Equation" r:id="rId6" imgW="13842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9069" y="618637"/>
                        <a:ext cx="2795588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6177550"/>
              </p:ext>
            </p:extLst>
          </p:nvPr>
        </p:nvGraphicFramePr>
        <p:xfrm>
          <a:off x="398090" y="3346939"/>
          <a:ext cx="4821188" cy="1436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70" name="Equation" r:id="rId8" imgW="3288960" imgH="939600" progId="Equation.3">
                  <p:embed/>
                </p:oleObj>
              </mc:Choice>
              <mc:Fallback>
                <p:oleObj name="Equation" r:id="rId8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3346939"/>
                        <a:ext cx="4821188" cy="14360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ular Callout 7"/>
          <p:cNvSpPr/>
          <p:nvPr/>
        </p:nvSpPr>
        <p:spPr>
          <a:xfrm>
            <a:off x="6848926" y="1881554"/>
            <a:ext cx="1451013" cy="1154723"/>
          </a:xfrm>
          <a:prstGeom prst="wedgeRoundRectCallout">
            <a:avLst>
              <a:gd name="adj1" fmla="val -15857"/>
              <a:gd name="adj2" fmla="val -77914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point-to-point systematic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4441559"/>
              </p:ext>
            </p:extLst>
          </p:nvPr>
        </p:nvGraphicFramePr>
        <p:xfrm>
          <a:off x="410187" y="5140813"/>
          <a:ext cx="4032121" cy="158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71" name="Equation" r:id="rId10" imgW="2565360" imgH="965160" progId="Equation.3">
                  <p:embed/>
                </p:oleObj>
              </mc:Choice>
              <mc:Fallback>
                <p:oleObj name="Equation" r:id="rId10" imgW="2565360" imgH="96516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187" y="5140813"/>
                        <a:ext cx="4032121" cy="1580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0172220"/>
              </p:ext>
            </p:extLst>
          </p:nvPr>
        </p:nvGraphicFramePr>
        <p:xfrm>
          <a:off x="5899216" y="4300886"/>
          <a:ext cx="2945379" cy="1761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72" name="Equation" r:id="rId12" imgW="1638000" imgH="939600" progId="Equation.3">
                  <p:embed/>
                </p:oleObj>
              </mc:Choice>
              <mc:Fallback>
                <p:oleObj name="Equation" r:id="rId12" imgW="1638000" imgH="939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9216" y="4300886"/>
                        <a:ext cx="2945379" cy="17614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26152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763000" cy="914400"/>
          </a:xfrm>
        </p:spPr>
        <p:txBody>
          <a:bodyPr>
            <a:normAutofit/>
          </a:bodyPr>
          <a:lstStyle/>
          <a:p>
            <a:pPr marL="857250" indent="-857250"/>
            <a:r>
              <a:rPr lang="en-US" sz="4000" dirty="0" smtClean="0"/>
              <a:t>Systematic Error Propagation</a:t>
            </a:r>
            <a:endParaRPr lang="en-US" sz="40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1256-5EE3-48FC-A6A2-97C97EE739FE}" type="slidenum">
              <a:rPr lang="en-US" smtClean="0"/>
              <a:pPr/>
              <a:t>41</a:t>
            </a:fld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4967788"/>
              </p:ext>
            </p:extLst>
          </p:nvPr>
        </p:nvGraphicFramePr>
        <p:xfrm>
          <a:off x="685800" y="958850"/>
          <a:ext cx="8128000" cy="356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74" name="Equation" r:id="rId4" imgW="2971800" imgH="1422360" progId="Equation.3">
                  <p:embed/>
                </p:oleObj>
              </mc:Choice>
              <mc:Fallback>
                <p:oleObj name="Equation" r:id="rId4" imgW="2971800" imgH="1422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958850"/>
                        <a:ext cx="8128000" cy="356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ular Callout 4"/>
          <p:cNvSpPr/>
          <p:nvPr/>
        </p:nvSpPr>
        <p:spPr>
          <a:xfrm>
            <a:off x="5943600" y="4800600"/>
            <a:ext cx="2971800" cy="1513114"/>
          </a:xfrm>
          <a:prstGeom prst="wedgeRoundRectCallout">
            <a:avLst>
              <a:gd name="adj1" fmla="val 18251"/>
              <a:gd name="adj2" fmla="val -7919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4637498"/>
              </p:ext>
            </p:extLst>
          </p:nvPr>
        </p:nvGraphicFramePr>
        <p:xfrm>
          <a:off x="6107112" y="4993594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75" name="Equation" r:id="rId6" imgW="965160" imgH="482400" progId="Equation.3">
                  <p:embed/>
                </p:oleObj>
              </mc:Choice>
              <mc:Fallback>
                <p:oleObj name="Equation" r:id="rId6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7112" y="4993594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ounded Rectangular Callout 6"/>
          <p:cNvSpPr/>
          <p:nvPr/>
        </p:nvSpPr>
        <p:spPr>
          <a:xfrm>
            <a:off x="6975230" y="1111250"/>
            <a:ext cx="1451013" cy="1154723"/>
          </a:xfrm>
          <a:prstGeom prst="wedgeRoundRectCallout">
            <a:avLst>
              <a:gd name="adj1" fmla="val -95034"/>
              <a:gd name="adj2" fmla="val -1598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point-to-point systematic</a:t>
            </a:r>
          </a:p>
        </p:txBody>
      </p:sp>
    </p:spTree>
    <p:extLst>
      <p:ext uri="{BB962C8B-B14F-4D97-AF65-F5344CB8AC3E}">
        <p14:creationId xmlns:p14="http://schemas.microsoft.com/office/powerpoint/2010/main" val="16146436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763000" cy="914400"/>
          </a:xfrm>
        </p:spPr>
        <p:txBody>
          <a:bodyPr>
            <a:normAutofit/>
          </a:bodyPr>
          <a:lstStyle/>
          <a:p>
            <a:pPr marL="857250" indent="-857250"/>
            <a:r>
              <a:rPr lang="en-US" sz="4000" dirty="0" smtClean="0"/>
              <a:t>Other Relative Systematic Errors</a:t>
            </a:r>
            <a:endParaRPr lang="en-US" sz="40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1256-5EE3-48FC-A6A2-97C97EE739FE}" type="slidenum">
              <a:rPr lang="en-US" smtClean="0"/>
              <a:pPr/>
              <a:t>42</a:t>
            </a:fld>
            <a:endParaRPr lang="en-US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7270139"/>
              </p:ext>
            </p:extLst>
          </p:nvPr>
        </p:nvGraphicFramePr>
        <p:xfrm>
          <a:off x="533400" y="4045027"/>
          <a:ext cx="80772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98" name="Equation" r:id="rId4" imgW="3238200" imgH="533160" progId="Equation.3">
                  <p:embed/>
                </p:oleObj>
              </mc:Choice>
              <mc:Fallback>
                <p:oleObj name="Equation" r:id="rId4" imgW="323820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045027"/>
                        <a:ext cx="80772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Content Placeholder 2"/>
          <p:cNvSpPr txBox="1">
            <a:spLocks/>
          </p:cNvSpPr>
          <p:nvPr/>
        </p:nvSpPr>
        <p:spPr>
          <a:xfrm>
            <a:off x="76200" y="35814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674994"/>
              </p:ext>
            </p:extLst>
          </p:nvPr>
        </p:nvGraphicFramePr>
        <p:xfrm>
          <a:off x="533400" y="5181600"/>
          <a:ext cx="2776538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99" name="Equation" r:id="rId6" imgW="1180800" imgH="495000" progId="Equation.3">
                  <p:embed/>
                </p:oleObj>
              </mc:Choice>
              <mc:Fallback>
                <p:oleObj name="Equation" r:id="rId6" imgW="118080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181600"/>
                        <a:ext cx="2776538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ounded Rectangular Callout 21"/>
          <p:cNvSpPr/>
          <p:nvPr/>
        </p:nvSpPr>
        <p:spPr>
          <a:xfrm>
            <a:off x="6858000" y="1524000"/>
            <a:ext cx="1295400" cy="445119"/>
          </a:xfrm>
          <a:prstGeom prst="wedgeRoundRectCallout">
            <a:avLst>
              <a:gd name="adj1" fmla="val -72152"/>
              <a:gd name="adj2" fmla="val -620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Simulation</a:t>
            </a:r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6571720"/>
              </p:ext>
            </p:extLst>
          </p:nvPr>
        </p:nvGraphicFramePr>
        <p:xfrm>
          <a:off x="914400" y="1066800"/>
          <a:ext cx="5562600" cy="21590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882020"/>
                <a:gridCol w="1680580"/>
              </a:tblGrid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Beam</a:t>
                      </a:r>
                      <a:r>
                        <a:rPr lang="en-US" sz="2000" b="0" baseline="0" dirty="0" smtClean="0"/>
                        <a:t> Current,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I/I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3%</a:t>
                      </a:r>
                      <a:endParaRPr lang="en-US" sz="2000" b="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Photon</a:t>
                      </a:r>
                      <a:r>
                        <a:rPr lang="en-US" sz="2000" b="0" baseline="0" dirty="0" smtClean="0"/>
                        <a:t> Flux,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φ/</a:t>
                      </a:r>
                      <a:r>
                        <a:rPr lang="el-GR" sz="2000" b="0" i="1" baseline="0" dirty="0" smtClean="0"/>
                        <a:t>φ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Radiator</a:t>
                      </a:r>
                      <a:r>
                        <a:rPr lang="en-US" sz="2000" baseline="0" dirty="0" smtClean="0"/>
                        <a:t>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R/R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T/T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Efficiency, </a:t>
                      </a:r>
                      <a:r>
                        <a:rPr lang="el-GR" sz="2000" i="1" baseline="0" dirty="0" smtClean="0"/>
                        <a:t>ε</a:t>
                      </a:r>
                      <a:endParaRPr lang="en-US" sz="2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04744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9370604"/>
              </p:ext>
            </p:extLst>
          </p:nvPr>
        </p:nvGraphicFramePr>
        <p:xfrm>
          <a:off x="310662" y="622309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23596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(no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(with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24.5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14.8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1256-5EE3-48FC-A6A2-97C97EE739FE}" type="slidenum">
              <a:rPr lang="en-US" smtClean="0"/>
              <a:pPr/>
              <a:t>43</a:t>
            </a:fld>
            <a:endParaRPr lang="en-US"/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6310325"/>
              </p:ext>
            </p:extLst>
          </p:nvPr>
        </p:nvGraphicFramePr>
        <p:xfrm>
          <a:off x="310662" y="3921300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36410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Sys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(Energy,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Sys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(Total,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15.3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11.4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10.7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10.1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ounded Rectangular Callout 7"/>
          <p:cNvSpPr/>
          <p:nvPr/>
        </p:nvSpPr>
        <p:spPr>
          <a:xfrm>
            <a:off x="4413739" y="3736729"/>
            <a:ext cx="2960077" cy="1143000"/>
          </a:xfrm>
          <a:prstGeom prst="wedgeRoundRectCallout">
            <a:avLst>
              <a:gd name="adj1" fmla="val -55684"/>
              <a:gd name="adj2" fmla="val -15947"/>
              <a:gd name="adj3" fmla="val 16667"/>
            </a:avLst>
          </a:pr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u="sng" dirty="0" smtClean="0"/>
              <a:t>Note</a:t>
            </a:r>
            <a:r>
              <a:rPr lang="en-US" dirty="0" smtClean="0"/>
              <a:t>: Relative systematic errors  do not get amplified in PL Unfolding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60" y="428478"/>
            <a:ext cx="4549140" cy="26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174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baseline="30000" dirty="0" smtClean="0"/>
              <a:t>12</a:t>
            </a:r>
            <a:r>
              <a:rPr lang="en-US" dirty="0" smtClean="0"/>
              <a:t>C(</a:t>
            </a:r>
            <a:r>
              <a:rPr lang="el-GR" dirty="0" smtClean="0"/>
              <a:t>α</a:t>
            </a:r>
            <a:r>
              <a:rPr lang="en-US" dirty="0" smtClean="0"/>
              <a:t>,</a:t>
            </a:r>
            <a:r>
              <a:rPr lang="el-GR" dirty="0"/>
              <a:t> γ</a:t>
            </a:r>
            <a:r>
              <a:rPr lang="en-US" dirty="0" smtClean="0"/>
              <a:t>)</a:t>
            </a:r>
            <a:r>
              <a:rPr lang="en-US" baseline="30000" dirty="0" smtClean="0"/>
              <a:t>16</a:t>
            </a:r>
            <a:r>
              <a:rPr lang="en-US" dirty="0" smtClean="0"/>
              <a:t>O  S-Factor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3353777"/>
            <a:ext cx="5686425" cy="337185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D9B6C-6708-4470-8F58-B08AA3595B86}" type="slidenum">
              <a:rPr lang="en-US" smtClean="0"/>
              <a:t>44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8382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0229"/>
                </a:solidFill>
              </a:rPr>
              <a:t>Statistical Error: dominated by background subtraction from</a:t>
            </a:r>
            <a:r>
              <a:rPr lang="en-US" sz="2000" baseline="30000" dirty="0" smtClean="0">
                <a:solidFill>
                  <a:srgbClr val="000229"/>
                </a:solidFill>
              </a:rPr>
              <a:t> </a:t>
            </a:r>
            <a:r>
              <a:rPr lang="en-US" sz="2000" baseline="30000" dirty="0">
                <a:solidFill>
                  <a:srgbClr val="000229"/>
                </a:solidFill>
              </a:rPr>
              <a:t>18</a:t>
            </a:r>
            <a:r>
              <a:rPr lang="en-US" sz="2000" dirty="0">
                <a:solidFill>
                  <a:srgbClr val="000229"/>
                </a:solidFill>
              </a:rPr>
              <a:t>O(</a:t>
            </a:r>
            <a:r>
              <a:rPr lang="el-GR" sz="2000" dirty="0">
                <a:solidFill>
                  <a:srgbClr val="000229"/>
                </a:solidFill>
              </a:rPr>
              <a:t>γ</a:t>
            </a:r>
            <a:r>
              <a:rPr lang="en-US" sz="2000" dirty="0">
                <a:solidFill>
                  <a:srgbClr val="000229"/>
                </a:solidFill>
              </a:rPr>
              <a:t>,</a:t>
            </a:r>
            <a:r>
              <a:rPr lang="el-GR" sz="2000" dirty="0">
                <a:solidFill>
                  <a:srgbClr val="000229"/>
                </a:solidFill>
              </a:rPr>
              <a:t>α</a:t>
            </a:r>
            <a:r>
              <a:rPr lang="en-US" sz="2000" dirty="0">
                <a:solidFill>
                  <a:srgbClr val="000229"/>
                </a:solidFill>
              </a:rPr>
              <a:t>)</a:t>
            </a:r>
            <a:r>
              <a:rPr lang="en-US" sz="2000" baseline="30000" dirty="0">
                <a:solidFill>
                  <a:srgbClr val="000229"/>
                </a:solidFill>
              </a:rPr>
              <a:t>14</a:t>
            </a:r>
            <a:r>
              <a:rPr lang="en-US" sz="2000" dirty="0">
                <a:solidFill>
                  <a:srgbClr val="000229"/>
                </a:solidFill>
              </a:rPr>
              <a:t>C</a:t>
            </a:r>
            <a:r>
              <a:rPr lang="en-US" sz="2000" dirty="0" smtClean="0">
                <a:solidFill>
                  <a:srgbClr val="000229"/>
                </a:solidFill>
              </a:rPr>
              <a:t> (depletion = 5,000)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2221523" y="6388100"/>
            <a:ext cx="3124200" cy="304800"/>
          </a:xfrm>
          <a:prstGeom prst="wedgeRoundRectCallout">
            <a:avLst>
              <a:gd name="adj1" fmla="val 24236"/>
              <a:gd name="adj2" fmla="val -11459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 smtClean="0"/>
              <a:t>S</a:t>
            </a:r>
            <a:r>
              <a:rPr lang="en-US" i="1" baseline="-25000" dirty="0" smtClean="0"/>
              <a:t>E1</a:t>
            </a:r>
            <a:r>
              <a:rPr lang="en-US" dirty="0" smtClean="0"/>
              <a:t>(300 keV) = 74±21 keV b</a:t>
            </a:r>
          </a:p>
        </p:txBody>
      </p:sp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698313"/>
              </p:ext>
            </p:extLst>
          </p:nvPr>
        </p:nvGraphicFramePr>
        <p:xfrm>
          <a:off x="1424352" y="1380642"/>
          <a:ext cx="6295296" cy="2103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99328"/>
                <a:gridCol w="899328"/>
                <a:gridCol w="899328"/>
                <a:gridCol w="899328"/>
                <a:gridCol w="899328"/>
                <a:gridCol w="899328"/>
                <a:gridCol w="899328"/>
              </a:tblGrid>
              <a:tr h="32161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Electron</a:t>
                      </a:r>
                    </a:p>
                    <a:p>
                      <a:pPr algn="ctr"/>
                      <a:r>
                        <a:rPr lang="en-US" sz="1000" dirty="0" smtClean="0"/>
                        <a:t>Beam</a:t>
                      </a:r>
                      <a:r>
                        <a:rPr lang="en-US" sz="1000" baseline="0" dirty="0" smtClean="0"/>
                        <a:t> K. E.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/>
                        <a:t>Gamma</a:t>
                      </a:r>
                    </a:p>
                    <a:p>
                      <a:pPr algn="ctr"/>
                      <a:r>
                        <a:rPr lang="en-US" sz="1000" b="0" dirty="0" smtClean="0"/>
                        <a:t>Energy</a:t>
                      </a:r>
                      <a:r>
                        <a:rPr lang="en-US" sz="1000" b="0" baseline="0" dirty="0" smtClean="0"/>
                        <a:t> 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baseline="0" dirty="0" smtClean="0"/>
                        <a:t>E</a:t>
                      </a:r>
                      <a:r>
                        <a:rPr lang="en-US" sz="1000" i="1" baseline="-25000" dirty="0" smtClean="0"/>
                        <a:t>CM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Cross</a:t>
                      </a:r>
                      <a:r>
                        <a:rPr lang="en-US" sz="1000" baseline="0" dirty="0" smtClean="0"/>
                        <a:t> Section </a:t>
                      </a:r>
                      <a:r>
                        <a:rPr lang="en-US" sz="1000" dirty="0" smtClean="0"/>
                        <a:t>(</a:t>
                      </a:r>
                      <a:r>
                        <a:rPr lang="en-US" sz="1000" dirty="0" err="1" smtClean="0"/>
                        <a:t>nb</a:t>
                      </a:r>
                      <a:r>
                        <a:rPr lang="en-US" sz="1000" dirty="0" smtClean="0"/>
                        <a:t>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 smtClean="0"/>
                        <a:t>S</a:t>
                      </a:r>
                      <a:r>
                        <a:rPr lang="en-US" sz="1000" i="1" baseline="-25000" dirty="0" smtClean="0"/>
                        <a:t>E1</a:t>
                      </a:r>
                      <a:r>
                        <a:rPr lang="en-US" sz="1000" baseline="0" dirty="0" smtClean="0"/>
                        <a:t> Factor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(keV b)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Stat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(%)</a:t>
                      </a:r>
                      <a:endParaRPr lang="en-US" sz="10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Sys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(Total, %)</a:t>
                      </a:r>
                      <a:endParaRPr lang="en-US" sz="1000" b="0" dirty="0" smtClean="0"/>
                    </a:p>
                  </a:txBody>
                  <a:tcPr/>
                </a:tc>
              </a:tr>
              <a:tr h="19791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0.69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0.046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62.2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15.3</a:t>
                      </a:r>
                      <a:endParaRPr lang="en-US" sz="1000" dirty="0"/>
                    </a:p>
                  </a:txBody>
                  <a:tcPr/>
                </a:tc>
              </a:tr>
              <a:tr h="19791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0.79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0.185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48.7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13.5</a:t>
                      </a:r>
                      <a:endParaRPr lang="en-US" sz="1000" dirty="0"/>
                    </a:p>
                  </a:txBody>
                  <a:tcPr/>
                </a:tc>
              </a:tr>
              <a:tr h="19791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0.89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0.58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41.8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12.2</a:t>
                      </a:r>
                      <a:endParaRPr lang="en-US" sz="1000" dirty="0"/>
                    </a:p>
                  </a:txBody>
                  <a:tcPr/>
                </a:tc>
              </a:tr>
              <a:tr h="19791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0.99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1.53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35.5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11.4</a:t>
                      </a:r>
                      <a:endParaRPr lang="en-US" sz="1000" dirty="0"/>
                    </a:p>
                  </a:txBody>
                  <a:tcPr/>
                </a:tc>
              </a:tr>
              <a:tr h="19791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1.09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3.49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32.0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10.7</a:t>
                      </a:r>
                      <a:endParaRPr lang="en-US" sz="1000" dirty="0"/>
                    </a:p>
                  </a:txBody>
                  <a:tcPr/>
                </a:tc>
              </a:tr>
              <a:tr h="19791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1.19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28.8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10.5</a:t>
                      </a:r>
                      <a:endParaRPr lang="en-US" sz="1000" dirty="0"/>
                    </a:p>
                  </a:txBody>
                  <a:tcPr/>
                </a:tc>
              </a:tr>
              <a:tr h="19791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1.29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26.3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10.1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96979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Background from oxygen </a:t>
            </a:r>
          </a:p>
          <a:p>
            <a:pPr marL="0" indent="0">
              <a:buNone/>
            </a:pPr>
            <a:r>
              <a:rPr lang="en-US" sz="2400" dirty="0" smtClean="0"/>
              <a:t>isotopes and nitrogen in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O: </a:t>
            </a:r>
            <a:endParaRPr lang="en-US" dirty="0" smtClean="0"/>
          </a:p>
          <a:p>
            <a:pPr lvl="1"/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/>
              <a:t>Natural Abundance: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17</a:t>
            </a:r>
            <a:r>
              <a:rPr lang="en-US" sz="2000" dirty="0"/>
              <a:t>O: 0.038%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18</a:t>
            </a:r>
            <a:r>
              <a:rPr lang="en-US" sz="2000" dirty="0"/>
              <a:t>O: </a:t>
            </a:r>
            <a:r>
              <a:rPr lang="en-US" sz="2000" dirty="0" smtClean="0"/>
              <a:t>0.205%</a:t>
            </a:r>
          </a:p>
          <a:p>
            <a:pPr marL="1371600" lvl="2" indent="-514350">
              <a:buFont typeface="+mj-lt"/>
              <a:buAutoNum type="romanUcPeriod"/>
            </a:pPr>
            <a:endParaRPr lang="en-US" sz="2000" dirty="0" smtClean="0"/>
          </a:p>
          <a:p>
            <a:pPr marL="571500" indent="-514350">
              <a:buFont typeface="Wingdings" panose="05000000000000000000" pitchFamily="2" charset="2"/>
              <a:buChar char="Ø"/>
            </a:pPr>
            <a:r>
              <a:rPr lang="en-US" sz="2400" dirty="0" smtClean="0"/>
              <a:t>Expected Rates: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detection eff.= 10</a:t>
            </a:r>
            <a:r>
              <a:rPr lang="en-US" sz="2000" baseline="30000" dirty="0" smtClean="0"/>
              <a:t>-8</a:t>
            </a:r>
            <a:r>
              <a:rPr lang="en-US" sz="2400" dirty="0" smtClean="0"/>
              <a:t> 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 marL="1371600" lvl="2" indent="-514350">
              <a:buFont typeface="+mj-lt"/>
              <a:buAutoNum type="romanUcPeriod"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Backgrounds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685800"/>
            <a:ext cx="4640580" cy="3147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 startAt="2"/>
            </a:pPr>
            <a:r>
              <a:rPr lang="en-US" sz="2400" dirty="0" smtClean="0"/>
              <a:t>Background from:</a:t>
            </a:r>
            <a:endParaRPr lang="en-US" sz="2000" dirty="0" smtClean="0"/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err="1" smtClean="0">
                <a:latin typeface="Symbol" charset="2"/>
                <a:cs typeface="Symbol" charset="2"/>
              </a:rPr>
              <a:t>g</a:t>
            </a:r>
            <a:r>
              <a:rPr lang="en-US" sz="2000" dirty="0" err="1" smtClean="0">
                <a:cs typeface="Symbol" charset="2"/>
              </a:rPr>
              <a:t>,n</a:t>
            </a:r>
            <a:r>
              <a:rPr lang="en-US" sz="2000" dirty="0" smtClean="0">
                <a:cs typeface="Symbol" charset="2"/>
              </a:rPr>
              <a:t>)</a:t>
            </a:r>
            <a:r>
              <a:rPr lang="en-US" sz="2000" baseline="30000" dirty="0" smtClean="0">
                <a:cs typeface="Symbol" charset="2"/>
              </a:rPr>
              <a:t>16</a:t>
            </a:r>
            <a:r>
              <a:rPr lang="en-US" sz="2000" dirty="0" smtClean="0">
                <a:cs typeface="Symbol" charset="2"/>
              </a:rPr>
              <a:t>O</a:t>
            </a:r>
          </a:p>
          <a:p>
            <a:pPr lvl="1"/>
            <a:endParaRPr lang="en-US" sz="2000" dirty="0">
              <a:cs typeface="Symbol" charset="2"/>
            </a:endParaRPr>
          </a:p>
          <a:p>
            <a:pPr marL="514350" indent="-514350">
              <a:buFont typeface="+mj-lt"/>
              <a:buAutoNum type="romanUcPeriod" startAt="3"/>
            </a:pPr>
            <a:r>
              <a:rPr lang="en-US" sz="2400" dirty="0" smtClean="0">
                <a:cs typeface="Symbol" charset="2"/>
              </a:rPr>
              <a:t>Cosmic-ray background:</a:t>
            </a:r>
            <a:endParaRPr lang="en-US" sz="2000" dirty="0" smtClean="0">
              <a:cs typeface="Symbol" charset="2"/>
            </a:endParaRPr>
          </a:p>
          <a:p>
            <a:pPr lvl="1"/>
            <a:r>
              <a:rPr lang="en-US" sz="2000" dirty="0" smtClean="0"/>
              <a:t>µ</a:t>
            </a:r>
            <a:r>
              <a:rPr lang="en-US" sz="2000" baseline="-25000" dirty="0" smtClean="0"/>
              <a:t>±</a:t>
            </a:r>
            <a:r>
              <a:rPr lang="en-US" sz="2000" dirty="0" smtClean="0"/>
              <a:t>-nuclear </a:t>
            </a:r>
          </a:p>
          <a:p>
            <a:pPr lvl="1"/>
            <a:r>
              <a:rPr lang="en-US" sz="2000" dirty="0" smtClean="0"/>
              <a:t>Secondary neutron-nuclear</a:t>
            </a:r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 smtClean="0"/>
              <a:t>Reject neutron background using</a:t>
            </a:r>
          </a:p>
          <a:p>
            <a:pPr marL="57150" indent="0">
              <a:buNone/>
            </a:pPr>
            <a:r>
              <a:rPr lang="en-US" sz="2400" dirty="0" smtClean="0"/>
              <a:t>the acoustic signal (500 factor)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003" y="533400"/>
            <a:ext cx="3790950" cy="224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4661682"/>
            <a:ext cx="3032760" cy="1798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2863362"/>
            <a:ext cx="3032760" cy="17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7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>
              <a:buFont typeface="Wingdings" panose="05000000000000000000" pitchFamily="2" charset="2"/>
              <a:buChar char="Ø"/>
            </a:pPr>
            <a:r>
              <a:rPr lang="en-US" sz="2400" dirty="0" smtClean="0"/>
              <a:t>Suppress </a:t>
            </a:r>
            <a:r>
              <a:rPr lang="en-US" sz="2400" dirty="0"/>
              <a:t>background </a:t>
            </a:r>
          </a:p>
          <a:p>
            <a:pPr marL="57150" indent="0">
              <a:buNone/>
            </a:pPr>
            <a:r>
              <a:rPr lang="en-US" sz="2400" dirty="0"/>
              <a:t>with Bubble </a:t>
            </a:r>
            <a:r>
              <a:rPr lang="en-US" sz="2400" dirty="0" smtClean="0"/>
              <a:t>Chamber threshold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Calculated with Depletion: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17</a:t>
            </a:r>
            <a:r>
              <a:rPr lang="en-US" sz="2000" dirty="0" smtClean="0"/>
              <a:t>O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18</a:t>
            </a:r>
            <a:r>
              <a:rPr lang="en-US" sz="2000" dirty="0" smtClean="0"/>
              <a:t>O depletion=5,000</a:t>
            </a:r>
          </a:p>
          <a:p>
            <a:pPr marL="971550" lvl="1" indent="-514350">
              <a:buFont typeface="+mj-lt"/>
              <a:buAutoNum type="romanUcPeriod"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T</a:t>
            </a:r>
            <a:r>
              <a:rPr lang="en-US" sz="2400" dirty="0" smtClean="0"/>
              <a:t>hreshold Efficiency (function</a:t>
            </a:r>
          </a:p>
          <a:p>
            <a:pPr marL="0" indent="0">
              <a:buNone/>
            </a:pPr>
            <a:r>
              <a:rPr lang="en-US" sz="2400" dirty="0" smtClean="0"/>
              <a:t>of superheat):</a:t>
            </a:r>
            <a:endParaRPr lang="en-US" sz="2000" dirty="0" smtClean="0"/>
          </a:p>
          <a:p>
            <a:pPr marL="457200" lvl="1" indent="0">
              <a:buFont typeface="Arial"/>
              <a:buNone/>
            </a:pP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3" y="3721979"/>
            <a:ext cx="4928235" cy="2922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799709"/>
            <a:ext cx="4928235" cy="2922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55098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Ion Energy Distributions 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152608"/>
              </p:ext>
            </p:extLst>
          </p:nvPr>
        </p:nvGraphicFramePr>
        <p:xfrm>
          <a:off x="628501" y="4927795"/>
          <a:ext cx="2794638" cy="14833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97319"/>
                <a:gridCol w="139731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Particle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Efficiency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r>
                        <a:rPr lang="en-US" baseline="30000" dirty="0" smtClean="0"/>
                        <a:t>±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ymbol" panose="05050102010706020507" pitchFamily="18" charset="2"/>
                        </a:rPr>
                        <a:t>g</a:t>
                      </a:r>
                      <a:endParaRPr lang="en-US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(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dirty="0" err="1" smtClean="0"/>
                        <a:t>,n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2x10</a:t>
                      </a:r>
                      <a:r>
                        <a:rPr lang="en-US" baseline="30000" dirty="0" smtClean="0"/>
                        <a:t>-3</a:t>
                      </a:r>
                      <a:endParaRPr lang="en-US" baseline="30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009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4831"/>
            <a:ext cx="4549140" cy="2697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3" y="1077351"/>
            <a:ext cx="4549140" cy="2697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60" y="1077351"/>
            <a:ext cx="4549140" cy="2697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60" y="3774831"/>
            <a:ext cx="4549140" cy="26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9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oter Placeholder 4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                   Argonne National Laboratory</a:t>
            </a:r>
          </a:p>
          <a:p>
            <a:endParaRPr lang="en-US" smtClean="0"/>
          </a:p>
          <a:p>
            <a:endParaRPr lang="en-US" smtClean="0"/>
          </a:p>
        </p:txBody>
      </p:sp>
      <p:sp>
        <p:nvSpPr>
          <p:cNvPr id="286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A2ACFED-E95F-477C-8CA9-C8FE263A98C4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5562600" y="5638800"/>
            <a:ext cx="26670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COUPP exp. FNAL</a:t>
            </a:r>
          </a:p>
        </p:txBody>
      </p:sp>
      <p:grpSp>
        <p:nvGrpSpPr>
          <p:cNvPr id="28677" name="Group 9"/>
          <p:cNvGrpSpPr>
            <a:grpSpLocks/>
          </p:cNvGrpSpPr>
          <p:nvPr/>
        </p:nvGrpSpPr>
        <p:grpSpPr bwMode="auto">
          <a:xfrm>
            <a:off x="1143000" y="960438"/>
            <a:ext cx="7010400" cy="4419600"/>
            <a:chOff x="2208" y="336"/>
            <a:chExt cx="2736" cy="1630"/>
          </a:xfrm>
        </p:grpSpPr>
        <p:pic>
          <p:nvPicPr>
            <p:cNvPr id="2867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35385" b="49968"/>
            <a:stretch>
              <a:fillRect/>
            </a:stretch>
          </p:blipFill>
          <p:spPr bwMode="auto">
            <a:xfrm>
              <a:off x="2208" y="336"/>
              <a:ext cx="2016" cy="153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28680" name="Line 5"/>
            <p:cNvSpPr>
              <a:spLocks noChangeShapeType="1"/>
            </p:cNvSpPr>
            <p:nvPr/>
          </p:nvSpPr>
          <p:spPr bwMode="auto">
            <a:xfrm>
              <a:off x="4224" y="1630"/>
              <a:ext cx="720" cy="33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1447800" y="152400"/>
            <a:ext cx="4421188" cy="106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57200" eaLnBrk="0" hangingPunct="0">
              <a:buClr>
                <a:srgbClr val="0000FF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>
                <a:solidFill>
                  <a:srgbClr val="0000FF"/>
                </a:solidFill>
                <a:latin typeface="Arial" pitchFamily="34" charset="0"/>
                <a:ea typeface="MS PGothic" pitchFamily="34" charset="-128"/>
              </a:rPr>
              <a:t>Gamma  suppression </a:t>
            </a:r>
          </a:p>
          <a:p>
            <a:pPr defTabSz="457200" eaLnBrk="0" hangingPunct="0">
              <a:buClr>
                <a:srgbClr val="0000FF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3200" b="1">
              <a:solidFill>
                <a:srgbClr val="0000FF"/>
              </a:solidFill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707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dirty="0" smtClean="0">
                <a:solidFill>
                  <a:srgbClr val="2F4D8E"/>
                </a:solidFill>
              </a:rPr>
              <a:t>,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O Reaction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The “holy grail” of nuclear astrophysics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92892" y="6258100"/>
            <a:ext cx="607621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S. Woosley, A. Heger, Phys. Rep. </a:t>
            </a:r>
            <a:r>
              <a:rPr lang="en-US" sz="2400" b="1" dirty="0"/>
              <a:t>442</a:t>
            </a:r>
            <a:r>
              <a:rPr lang="en-US" sz="2400" dirty="0"/>
              <a:t> (2007) 269</a:t>
            </a:r>
          </a:p>
        </p:txBody>
      </p:sp>
      <p:pic>
        <p:nvPicPr>
          <p:cNvPr id="21" name="Picture 22" descr="periodic-table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951892"/>
            <a:ext cx="1589088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2256693" y="1973468"/>
            <a:ext cx="187569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Affects the synthesis of most of the elements of the periodic table</a:t>
            </a:r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2256693" y="3670012"/>
            <a:ext cx="19137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Sets the C to O ratio in the universe</a:t>
            </a:r>
          </a:p>
        </p:txBody>
      </p:sp>
      <p:pic>
        <p:nvPicPr>
          <p:cNvPr id="24" name="Picture 4" descr="C:\Documents and Settings\Claudio\My Documents\presentation\DN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3352800"/>
            <a:ext cx="152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8" descr="sn1987a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4879181"/>
            <a:ext cx="15240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17"/>
          <p:cNvSpPr txBox="1">
            <a:spLocks noChangeArrowheads="1"/>
          </p:cNvSpPr>
          <p:nvPr/>
        </p:nvSpPr>
        <p:spPr bwMode="auto">
          <a:xfrm>
            <a:off x="2256693" y="4813568"/>
            <a:ext cx="187569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Determines the minimum mass a star requires to become a supernova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538663" y="1600200"/>
            <a:ext cx="4567237" cy="4224338"/>
            <a:chOff x="4538663" y="1600200"/>
            <a:chExt cx="4567237" cy="4224338"/>
          </a:xfrm>
        </p:grpSpPr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7548118"/>
                </p:ext>
              </p:extLst>
            </p:nvPr>
          </p:nvGraphicFramePr>
          <p:xfrm>
            <a:off x="4538663" y="1600200"/>
            <a:ext cx="4567237" cy="3886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248" name="Photo Editor Photo" r:id="rId8" imgW="10390476" imgH="6335009" progId="MSPhotoEd.3">
                    <p:embed/>
                  </p:oleObj>
                </mc:Choice>
                <mc:Fallback>
                  <p:oleObj name="Photo Editor Photo" r:id="rId8" imgW="10390476" imgH="6335009" progId="MSPhotoEd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38663" y="1600200"/>
                          <a:ext cx="4567237" cy="3886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9236898"/>
                </p:ext>
              </p:extLst>
            </p:nvPr>
          </p:nvGraphicFramePr>
          <p:xfrm>
            <a:off x="4572000" y="5475288"/>
            <a:ext cx="449580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249" name="Photo Editor Photo" r:id="rId10" imgW="10390476" imgH="714286" progId="MSPhotoEd.3">
                    <p:embed/>
                  </p:oleObj>
                </mc:Choice>
                <mc:Fallback>
                  <p:oleObj name="Photo Editor Photo" r:id="rId10" imgW="10390476" imgH="714286" progId="MSPhotoEd.3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0" y="5475288"/>
                          <a:ext cx="4495800" cy="349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Bubble chamber basics</a:t>
            </a:r>
          </a:p>
        </p:txBody>
      </p:sp>
      <p:pic>
        <p:nvPicPr>
          <p:cNvPr id="36870" name="Picture 12" descr="waterDiagramPath.ai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58738" y="1714500"/>
            <a:ext cx="4389438" cy="3390900"/>
          </a:xfrm>
        </p:spPr>
      </p:pic>
      <p:sp>
        <p:nvSpPr>
          <p:cNvPr id="368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Argonne National Laboratory</a:t>
            </a:r>
          </a:p>
        </p:txBody>
      </p:sp>
      <p:sp>
        <p:nvSpPr>
          <p:cNvPr id="368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C5D251D-71FC-40AD-914D-5AE5F4F9BBF8}" type="slidenum">
              <a:rPr lang="en-US" smtClean="0"/>
              <a:pPr/>
              <a:t>50</a:t>
            </a:fld>
            <a:endParaRPr lang="en-US" smtClean="0"/>
          </a:p>
        </p:txBody>
      </p:sp>
      <p:pic>
        <p:nvPicPr>
          <p:cNvPr id="36869" name="Picture 2" descr="thresholds.pd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4500" y="1447800"/>
            <a:ext cx="4651375" cy="359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158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9940" name="Footer Placeholder 3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Argonne National Laboratory</a:t>
            </a:r>
          </a:p>
        </p:txBody>
      </p:sp>
      <p:sp>
        <p:nvSpPr>
          <p:cNvPr id="3994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F02D478-5A6E-47BD-BBC7-BE9BBDE6CB52}" type="slidenum">
              <a:rPr lang="en-US" smtClean="0"/>
              <a:pPr/>
              <a:t>51</a:t>
            </a:fld>
            <a:endParaRPr lang="en-US" smtClean="0"/>
          </a:p>
        </p:txBody>
      </p:sp>
      <p:pic>
        <p:nvPicPr>
          <p:cNvPr id="39942" name="Picture 2" descr="C:\Documents and Settings\b22803\Desktop\stoppingR134a.e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575" y="1447800"/>
            <a:ext cx="6911975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413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</a:t>
            </a:r>
            <a:r>
              <a:rPr lang="en-US" baseline="-25000" smtClean="0"/>
              <a:t>4</a:t>
            </a:r>
            <a:r>
              <a:rPr lang="en-US" smtClean="0"/>
              <a:t>F</a:t>
            </a:r>
            <a:r>
              <a:rPr lang="en-US" baseline="-25000" smtClean="0"/>
              <a:t>10</a:t>
            </a:r>
            <a:r>
              <a:rPr lang="en-US" smtClean="0"/>
              <a:t> bubble chamber for JLab</a:t>
            </a:r>
          </a:p>
        </p:txBody>
      </p:sp>
      <p:sp>
        <p:nvSpPr>
          <p:cNvPr id="16387" name="Footer Placeholder 2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solidFill>
                  <a:srgbClr val="404040"/>
                </a:solidFill>
              </a:rPr>
              <a:t>Argonne National Laboratory</a:t>
            </a: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32C05E3-3EE2-44B0-81BD-FF80AA21872C}" type="slidenum">
              <a:rPr lang="en-US" smtClean="0">
                <a:solidFill>
                  <a:srgbClr val="404040"/>
                </a:solidFill>
              </a:rPr>
              <a:pPr/>
              <a:t>52</a:t>
            </a:fld>
            <a:endParaRPr lang="en-US" smtClean="0">
              <a:solidFill>
                <a:srgbClr val="404040"/>
              </a:solidFill>
            </a:endParaRP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838200"/>
            <a:ext cx="4514850" cy="553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6390" name="TextBox 1"/>
          <p:cNvSpPr txBox="1">
            <a:spLocks noChangeArrowheads="1"/>
          </p:cNvSpPr>
          <p:nvPr/>
        </p:nvSpPr>
        <p:spPr bwMode="auto">
          <a:xfrm>
            <a:off x="436563" y="3559175"/>
            <a:ext cx="12969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404040"/>
                </a:solidFill>
              </a:rPr>
              <a:t>Target cell</a:t>
            </a:r>
          </a:p>
          <a:p>
            <a:r>
              <a:rPr lang="en-US">
                <a:solidFill>
                  <a:srgbClr val="404040"/>
                </a:solidFill>
              </a:rPr>
              <a:t>C</a:t>
            </a:r>
            <a:r>
              <a:rPr lang="en-US" baseline="-25000">
                <a:solidFill>
                  <a:srgbClr val="404040"/>
                </a:solidFill>
              </a:rPr>
              <a:t>4</a:t>
            </a:r>
            <a:r>
              <a:rPr lang="en-US">
                <a:solidFill>
                  <a:srgbClr val="404040"/>
                </a:solidFill>
              </a:rPr>
              <a:t>F</a:t>
            </a:r>
            <a:r>
              <a:rPr lang="en-US" baseline="-25000">
                <a:solidFill>
                  <a:srgbClr val="404040"/>
                </a:solidFill>
              </a:rPr>
              <a:t>10</a:t>
            </a:r>
          </a:p>
          <a:p>
            <a:r>
              <a:rPr lang="en-US">
                <a:solidFill>
                  <a:srgbClr val="404040"/>
                </a:solidFill>
              </a:rPr>
              <a:t>180 psi max</a:t>
            </a:r>
          </a:p>
        </p:txBody>
      </p:sp>
      <p:sp>
        <p:nvSpPr>
          <p:cNvPr id="16391" name="TextBox 2"/>
          <p:cNvSpPr txBox="1">
            <a:spLocks noChangeArrowheads="1"/>
          </p:cNvSpPr>
          <p:nvPr/>
        </p:nvSpPr>
        <p:spPr bwMode="auto">
          <a:xfrm>
            <a:off x="304800" y="5410200"/>
            <a:ext cx="18843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404040"/>
                </a:solidFill>
              </a:rPr>
              <a:t>Pressure amplifier</a:t>
            </a:r>
          </a:p>
        </p:txBody>
      </p:sp>
      <p:sp>
        <p:nvSpPr>
          <p:cNvPr id="16392" name="TextBox 3"/>
          <p:cNvSpPr txBox="1">
            <a:spLocks noChangeArrowheads="1"/>
          </p:cNvSpPr>
          <p:nvPr/>
        </p:nvSpPr>
        <p:spPr bwMode="auto">
          <a:xfrm>
            <a:off x="7391400" y="2057400"/>
            <a:ext cx="13795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404040"/>
                </a:solidFill>
              </a:rPr>
              <a:t>Accumulator</a:t>
            </a:r>
          </a:p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16393" name="TextBox 4"/>
          <p:cNvSpPr txBox="1">
            <a:spLocks noChangeArrowheads="1"/>
          </p:cNvSpPr>
          <p:nvPr/>
        </p:nvSpPr>
        <p:spPr bwMode="auto">
          <a:xfrm>
            <a:off x="7493000" y="2933700"/>
            <a:ext cx="1295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404040"/>
                </a:solidFill>
              </a:rPr>
              <a:t>Fast CCD camera housing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6553200" y="2133600"/>
            <a:ext cx="838200" cy="76200"/>
          </a:xfrm>
          <a:prstGeom prst="straightConnector1">
            <a:avLst/>
          </a:prstGeom>
          <a:ln>
            <a:tailEnd type="arrow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auto">
          <a:xfrm flipH="1">
            <a:off x="4343400" y="1266825"/>
            <a:ext cx="3089275" cy="561975"/>
          </a:xfrm>
          <a:prstGeom prst="straightConnector1">
            <a:avLst/>
          </a:prstGeom>
          <a:ln>
            <a:tailEnd type="arrow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6399" idx="3"/>
          </p:cNvCxnSpPr>
          <p:nvPr/>
        </p:nvCxnSpPr>
        <p:spPr bwMode="auto">
          <a:xfrm>
            <a:off x="2363788" y="1266825"/>
            <a:ext cx="635000" cy="561975"/>
          </a:xfrm>
          <a:prstGeom prst="straightConnector1">
            <a:avLst/>
          </a:prstGeom>
          <a:ln>
            <a:tailEnd type="arrow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 bwMode="auto">
          <a:xfrm flipV="1">
            <a:off x="1828800" y="3429000"/>
            <a:ext cx="2209800" cy="592138"/>
          </a:xfrm>
          <a:prstGeom prst="straightConnector1">
            <a:avLst/>
          </a:prstGeom>
          <a:ln>
            <a:tailEnd type="arrow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 flipV="1">
            <a:off x="2189163" y="5486400"/>
            <a:ext cx="1620837" cy="107950"/>
          </a:xfrm>
          <a:prstGeom prst="straightConnector1">
            <a:avLst/>
          </a:prstGeom>
          <a:ln>
            <a:tailEnd type="arrow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399" name="TextBox 23"/>
          <p:cNvSpPr txBox="1">
            <a:spLocks noChangeArrowheads="1"/>
          </p:cNvSpPr>
          <p:nvPr/>
        </p:nvSpPr>
        <p:spPr bwMode="auto">
          <a:xfrm>
            <a:off x="314325" y="1082675"/>
            <a:ext cx="20494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404040"/>
                </a:solidFill>
              </a:rPr>
              <a:t>Buffer fluid fill valve</a:t>
            </a:r>
          </a:p>
        </p:txBody>
      </p:sp>
      <p:sp>
        <p:nvSpPr>
          <p:cNvPr id="16400" name="TextBox 28"/>
          <p:cNvSpPr txBox="1">
            <a:spLocks noChangeArrowheads="1"/>
          </p:cNvSpPr>
          <p:nvPr/>
        </p:nvSpPr>
        <p:spPr bwMode="auto">
          <a:xfrm>
            <a:off x="7572375" y="1082675"/>
            <a:ext cx="1500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404040"/>
                </a:solidFill>
              </a:rPr>
              <a:t>Target fill port</a:t>
            </a:r>
          </a:p>
        </p:txBody>
      </p:sp>
      <p:sp>
        <p:nvSpPr>
          <p:cNvPr id="16401" name="TextBox 21504"/>
          <p:cNvSpPr txBox="1">
            <a:spLocks noChangeArrowheads="1"/>
          </p:cNvSpPr>
          <p:nvPr/>
        </p:nvSpPr>
        <p:spPr bwMode="auto">
          <a:xfrm>
            <a:off x="342900" y="4821238"/>
            <a:ext cx="12334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404040"/>
                </a:solidFill>
              </a:rPr>
              <a:t>Buffer fluid</a:t>
            </a:r>
          </a:p>
        </p:txBody>
      </p:sp>
      <p:cxnSp>
        <p:nvCxnSpPr>
          <p:cNvPr id="2" name="Straight Arrow Connector 21510"/>
          <p:cNvCxnSpPr>
            <a:stCxn id="16401" idx="3"/>
          </p:cNvCxnSpPr>
          <p:nvPr/>
        </p:nvCxnSpPr>
        <p:spPr bwMode="auto">
          <a:xfrm flipV="1">
            <a:off x="1576388" y="4572000"/>
            <a:ext cx="2538412" cy="434975"/>
          </a:xfrm>
          <a:prstGeom prst="straightConnector1">
            <a:avLst/>
          </a:prstGeom>
          <a:ln>
            <a:tailEnd type="arrow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516" name="Straight Arrow Connector 21515"/>
          <p:cNvCxnSpPr/>
          <p:nvPr/>
        </p:nvCxnSpPr>
        <p:spPr bwMode="auto">
          <a:xfrm flipH="1" flipV="1">
            <a:off x="4473575" y="3314700"/>
            <a:ext cx="2765425" cy="1028700"/>
          </a:xfrm>
          <a:prstGeom prst="straightConnector1">
            <a:avLst/>
          </a:prstGeom>
          <a:ln>
            <a:tailEnd type="arrow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404" name="TextBox 21518"/>
          <p:cNvSpPr txBox="1">
            <a:spLocks noChangeArrowheads="1"/>
          </p:cNvSpPr>
          <p:nvPr/>
        </p:nvSpPr>
        <p:spPr bwMode="auto">
          <a:xfrm>
            <a:off x="7326313" y="4021138"/>
            <a:ext cx="1817687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404040"/>
                </a:solidFill>
              </a:rPr>
              <a:t>Photon beam </a:t>
            </a:r>
          </a:p>
          <a:p>
            <a:r>
              <a:rPr lang="en-US">
                <a:solidFill>
                  <a:srgbClr val="404040"/>
                </a:solidFill>
              </a:rPr>
              <a:t>entrance window</a:t>
            </a:r>
          </a:p>
        </p:txBody>
      </p:sp>
      <p:sp>
        <p:nvSpPr>
          <p:cNvPr id="16405" name="TextBox 21520"/>
          <p:cNvSpPr txBox="1">
            <a:spLocks noChangeArrowheads="1"/>
          </p:cNvSpPr>
          <p:nvPr/>
        </p:nvSpPr>
        <p:spPr bwMode="auto">
          <a:xfrm>
            <a:off x="222250" y="1733550"/>
            <a:ext cx="19954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404040"/>
                </a:solidFill>
              </a:rPr>
              <a:t>Secondary </a:t>
            </a:r>
          </a:p>
          <a:p>
            <a:r>
              <a:rPr lang="en-US">
                <a:solidFill>
                  <a:srgbClr val="404040"/>
                </a:solidFill>
              </a:rPr>
              <a:t>containment vessel</a:t>
            </a:r>
          </a:p>
        </p:txBody>
      </p:sp>
      <p:cxnSp>
        <p:nvCxnSpPr>
          <p:cNvPr id="50" name="Straight Arrow Connector 49"/>
          <p:cNvCxnSpPr>
            <a:stCxn id="16393" idx="1"/>
          </p:cNvCxnSpPr>
          <p:nvPr/>
        </p:nvCxnSpPr>
        <p:spPr bwMode="auto">
          <a:xfrm flipH="1">
            <a:off x="6553200" y="3395663"/>
            <a:ext cx="939800" cy="33337"/>
          </a:xfrm>
          <a:prstGeom prst="straightConnector1">
            <a:avLst/>
          </a:prstGeom>
          <a:ln>
            <a:tailEnd type="arrow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 bwMode="auto">
          <a:xfrm>
            <a:off x="2141538" y="2209800"/>
            <a:ext cx="1363662" cy="569913"/>
          </a:xfrm>
          <a:prstGeom prst="straightConnector1">
            <a:avLst/>
          </a:prstGeom>
          <a:ln>
            <a:tailEnd type="arrow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 bwMode="auto">
          <a:xfrm flipH="1">
            <a:off x="4194175" y="5410200"/>
            <a:ext cx="3132138" cy="685800"/>
          </a:xfrm>
          <a:prstGeom prst="straightConnector1">
            <a:avLst/>
          </a:prstGeom>
          <a:ln>
            <a:tailEnd type="arrow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409" name="TextBox 21532"/>
          <p:cNvSpPr txBox="1">
            <a:spLocks noChangeArrowheads="1"/>
          </p:cNvSpPr>
          <p:nvPr/>
        </p:nvSpPr>
        <p:spPr bwMode="auto">
          <a:xfrm>
            <a:off x="7342188" y="5178425"/>
            <a:ext cx="17843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404040"/>
                </a:solidFill>
              </a:rPr>
              <a:t>N</a:t>
            </a:r>
            <a:r>
              <a:rPr lang="en-US" baseline="-25000">
                <a:solidFill>
                  <a:srgbClr val="404040"/>
                </a:solidFill>
              </a:rPr>
              <a:t>2</a:t>
            </a:r>
            <a:r>
              <a:rPr lang="en-US">
                <a:solidFill>
                  <a:srgbClr val="404040"/>
                </a:solidFill>
              </a:rPr>
              <a:t> pressure inlet</a:t>
            </a:r>
          </a:p>
        </p:txBody>
      </p:sp>
      <p:sp>
        <p:nvSpPr>
          <p:cNvPr id="16410" name="TextBox 2"/>
          <p:cNvSpPr txBox="1">
            <a:spLocks noChangeArrowheads="1"/>
          </p:cNvSpPr>
          <p:nvPr/>
        </p:nvSpPr>
        <p:spPr bwMode="auto">
          <a:xfrm>
            <a:off x="7158038" y="6096000"/>
            <a:ext cx="19510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Courtesy of B. DiGiovine</a:t>
            </a:r>
          </a:p>
        </p:txBody>
      </p:sp>
      <p:sp>
        <p:nvSpPr>
          <p:cNvPr id="16411" name="TextBox 5"/>
          <p:cNvSpPr txBox="1">
            <a:spLocks noChangeArrowheads="1"/>
          </p:cNvSpPr>
          <p:nvPr/>
        </p:nvSpPr>
        <p:spPr bwMode="auto">
          <a:xfrm>
            <a:off x="28575" y="2609850"/>
            <a:ext cx="211296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Instrumentation and</a:t>
            </a:r>
          </a:p>
          <a:p>
            <a:r>
              <a:rPr lang="en-US"/>
              <a:t>Relief valve manifold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2141538" y="2933700"/>
            <a:ext cx="906462" cy="0"/>
          </a:xfrm>
          <a:prstGeom prst="straightConnector1">
            <a:avLst/>
          </a:prstGeom>
          <a:ln>
            <a:tailEnd type="arrow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124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Safety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/>
              <a:t>Super heated </a:t>
            </a:r>
            <a:r>
              <a:rPr lang="en-US" sz="2400" dirty="0" smtClean="0"/>
              <a:t>liquid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dirty="0"/>
              <a:t>, Nitrous oxide </a:t>
            </a:r>
            <a:r>
              <a:rPr lang="en-US" sz="2400" dirty="0" smtClean="0"/>
              <a:t>(laughing gas)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/>
              <a:t>At room temperature, it is a </a:t>
            </a:r>
            <a:r>
              <a:rPr lang="en-US" sz="2000" dirty="0" smtClean="0"/>
              <a:t>colorless, </a:t>
            </a:r>
            <a:r>
              <a:rPr lang="en-US" sz="2000" dirty="0"/>
              <a:t>non-flammable gas, with a slightly sweet </a:t>
            </a:r>
            <a:r>
              <a:rPr lang="en-US" sz="2000" dirty="0" smtClean="0"/>
              <a:t>odor </a:t>
            </a:r>
            <a:r>
              <a:rPr lang="en-US" sz="2000" dirty="0"/>
              <a:t>and </a:t>
            </a:r>
            <a:r>
              <a:rPr lang="en-US" sz="2000" dirty="0" smtClean="0"/>
              <a:t>taste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High </a:t>
            </a:r>
            <a:r>
              <a:rPr lang="en-US" sz="2400" dirty="0"/>
              <a:t>pressure </a:t>
            </a:r>
            <a:r>
              <a:rPr lang="en-US" sz="2400" dirty="0" smtClean="0"/>
              <a:t>system: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Design Authority: Dave Meekins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T=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P=</a:t>
            </a:r>
            <a:r>
              <a:rPr lang="en-US" sz="2400" dirty="0" smtClean="0"/>
              <a:t> 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Buffer liquid: Mercury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Closed system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Volume: 135 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754120" y="2118829"/>
            <a:ext cx="1428750" cy="1428750"/>
            <a:chOff x="6418016" y="1969841"/>
            <a:chExt cx="1428750" cy="14287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016" y="1969841"/>
              <a:ext cx="1428750" cy="142875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948687" y="201635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62926" y="2816541"/>
              <a:ext cx="5389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OX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84791" y="2418636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81279" y="243036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2</a:t>
              </a:r>
              <a:endParaRPr lang="en-US" sz="28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821786" y="4705669"/>
            <a:ext cx="1428750" cy="1428750"/>
            <a:chOff x="6418016" y="1969841"/>
            <a:chExt cx="1428750" cy="142875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016" y="1969841"/>
              <a:ext cx="1428750" cy="14287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948687" y="201635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62926" y="2816541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284791" y="2418636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81279" y="243036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202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Summary and Outlook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171357"/>
            <a:ext cx="8229600" cy="4971535"/>
          </a:xfrm>
        </p:spPr>
        <p:txBody>
          <a:bodyPr>
            <a:noAutofit/>
          </a:bodyPr>
          <a:lstStyle/>
          <a:p>
            <a:r>
              <a:rPr lang="en-US" sz="2000" dirty="0" smtClean="0"/>
              <a:t>Test 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</a:t>
            </a:r>
            <a:r>
              <a:rPr lang="en-US" sz="2000" dirty="0" smtClean="0"/>
              <a:t>ubble </a:t>
            </a:r>
            <a:r>
              <a:rPr lang="en-US" sz="2000" dirty="0"/>
              <a:t>C</a:t>
            </a:r>
            <a:r>
              <a:rPr lang="en-US" sz="2000" dirty="0" smtClean="0"/>
              <a:t>hamber at </a:t>
            </a:r>
            <a:r>
              <a:rPr lang="en-US" sz="2000" dirty="0" err="1" smtClean="0"/>
              <a:t>HI</a:t>
            </a:r>
            <a:r>
              <a:rPr lang="en-US" sz="2000" dirty="0" err="1" smtClean="0">
                <a:latin typeface="Symbol" pitchFamily="18" charset="2"/>
              </a:rPr>
              <a:t>g</a:t>
            </a:r>
            <a:r>
              <a:rPr lang="en-US" sz="2000" dirty="0" err="1" smtClean="0"/>
              <a:t>S</a:t>
            </a:r>
            <a:r>
              <a:rPr lang="en-US" sz="2000" dirty="0" smtClean="0"/>
              <a:t> (February 2014)</a:t>
            </a:r>
            <a:endParaRPr lang="en-US" sz="2000" dirty="0"/>
          </a:p>
          <a:p>
            <a:r>
              <a:rPr lang="en-US" sz="2000" dirty="0"/>
              <a:t>Perform </a:t>
            </a:r>
            <a:r>
              <a:rPr lang="en-US" sz="2000" baseline="30000" dirty="0"/>
              <a:t>18</a:t>
            </a:r>
            <a:r>
              <a:rPr lang="en-US" sz="2000" dirty="0"/>
              <a:t>O(</a:t>
            </a:r>
            <a:r>
              <a:rPr lang="en-US" sz="2000" dirty="0">
                <a:latin typeface="Symbol" pitchFamily="18" charset="2"/>
              </a:rPr>
              <a:t>g,a</a:t>
            </a:r>
            <a:r>
              <a:rPr lang="en-US" sz="2000" dirty="0"/>
              <a:t>)</a:t>
            </a:r>
            <a:r>
              <a:rPr lang="en-US" sz="2000" baseline="30000" dirty="0"/>
              <a:t>14</a:t>
            </a:r>
            <a:r>
              <a:rPr lang="en-US" sz="2000" dirty="0"/>
              <a:t>C and </a:t>
            </a:r>
            <a:r>
              <a:rPr lang="en-US" sz="2000" baseline="30000" dirty="0"/>
              <a:t>17</a:t>
            </a:r>
            <a:r>
              <a:rPr lang="en-US" sz="2000" dirty="0"/>
              <a:t>O(</a:t>
            </a:r>
            <a:r>
              <a:rPr lang="en-US" sz="2000" dirty="0">
                <a:latin typeface="Symbol" pitchFamily="18" charset="2"/>
              </a:rPr>
              <a:t>g,a</a:t>
            </a:r>
            <a:r>
              <a:rPr lang="en-US" sz="2000" dirty="0"/>
              <a:t>)</a:t>
            </a:r>
            <a:r>
              <a:rPr lang="en-US" sz="2000" baseline="30000" dirty="0"/>
              <a:t>13</a:t>
            </a:r>
            <a:r>
              <a:rPr lang="en-US" sz="2000" dirty="0"/>
              <a:t>C experiments at </a:t>
            </a:r>
            <a:r>
              <a:rPr lang="en-US" sz="2000" dirty="0" err="1" smtClean="0"/>
              <a:t>HI</a:t>
            </a:r>
            <a:r>
              <a:rPr lang="en-US" sz="2000" dirty="0" err="1" smtClean="0">
                <a:latin typeface="Symbol" pitchFamily="18" charset="2"/>
              </a:rPr>
              <a:t>g</a:t>
            </a:r>
            <a:r>
              <a:rPr lang="en-US" sz="2000" dirty="0" err="1" smtClean="0"/>
              <a:t>S</a:t>
            </a:r>
            <a:r>
              <a:rPr lang="en-US" sz="2000" dirty="0"/>
              <a:t> </a:t>
            </a:r>
            <a:r>
              <a:rPr lang="en-US" sz="2000" dirty="0" smtClean="0"/>
              <a:t>(Summer </a:t>
            </a:r>
            <a:r>
              <a:rPr lang="en-US" sz="2000" dirty="0"/>
              <a:t>2014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Test </a:t>
            </a:r>
            <a:r>
              <a:rPr lang="en-US" sz="2000" dirty="0" smtClean="0"/>
              <a:t>Bubble </a:t>
            </a:r>
            <a:r>
              <a:rPr lang="en-US" sz="2000" dirty="0"/>
              <a:t>Chamber at </a:t>
            </a:r>
            <a:r>
              <a:rPr lang="en-US" sz="2000" dirty="0" smtClean="0"/>
              <a:t>JLab with Bremsstrahlung beam (October </a:t>
            </a:r>
            <a:r>
              <a:rPr lang="en-US" sz="2000" dirty="0"/>
              <a:t>2014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If successful, run depleted </a:t>
            </a:r>
            <a:r>
              <a:rPr lang="en-US" sz="2000" dirty="0" smtClean="0"/>
              <a:t>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bubble chamber at </a:t>
            </a:r>
            <a:r>
              <a:rPr lang="en-US" sz="2000" dirty="0" smtClean="0"/>
              <a:t>JLab 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itchFamily="18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</a:t>
            </a:r>
          </a:p>
          <a:p>
            <a:endParaRPr lang="en-US" sz="2000" dirty="0" smtClean="0"/>
          </a:p>
          <a:p>
            <a:r>
              <a:rPr lang="en-US" sz="2400" dirty="0" smtClean="0"/>
              <a:t>Bubble Chamber issues:</a:t>
            </a:r>
          </a:p>
          <a:p>
            <a:pPr lvl="1"/>
            <a:r>
              <a:rPr lang="en-US" sz="1800" dirty="0" err="1" smtClean="0"/>
              <a:t>Piezo</a:t>
            </a:r>
            <a:r>
              <a:rPr lang="en-US" sz="1800" dirty="0" smtClean="0"/>
              <a:t>-electric </a:t>
            </a:r>
            <a:r>
              <a:rPr lang="en-US" sz="1800" dirty="0"/>
              <a:t>acoustical signal</a:t>
            </a:r>
          </a:p>
          <a:p>
            <a:pPr lvl="1"/>
            <a:r>
              <a:rPr lang="en-US" sz="1800" dirty="0" smtClean="0"/>
              <a:t>10 </a:t>
            </a:r>
            <a:r>
              <a:rPr lang="en-US" sz="1800" dirty="0"/>
              <a:t>sec deadtime -&gt; 2 sec </a:t>
            </a:r>
            <a:r>
              <a:rPr lang="en-US" sz="1800" dirty="0" smtClean="0"/>
              <a:t>deadtime</a:t>
            </a:r>
          </a:p>
          <a:p>
            <a:pPr lvl="1"/>
            <a:endParaRPr lang="en-US" sz="2000" dirty="0"/>
          </a:p>
          <a:p>
            <a:r>
              <a:rPr lang="en-US" sz="2400" dirty="0"/>
              <a:t>B</a:t>
            </a:r>
            <a:r>
              <a:rPr lang="en-US" sz="2400" dirty="0" smtClean="0"/>
              <a:t>ackground tests:</a:t>
            </a:r>
            <a:endParaRPr lang="en-US" sz="2400" dirty="0"/>
          </a:p>
          <a:p>
            <a:pPr lvl="1"/>
            <a:r>
              <a:rPr lang="en-US" sz="1800" dirty="0" smtClean="0"/>
              <a:t>Measure cosmic-ray background</a:t>
            </a:r>
            <a:endParaRPr lang="en-US" sz="1800" dirty="0"/>
          </a:p>
          <a:p>
            <a:pPr lvl="1"/>
            <a:r>
              <a:rPr lang="en-US" sz="1800" dirty="0" smtClean="0"/>
              <a:t>Study chamber efficiency vs. superheat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7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754" y="2901047"/>
            <a:ext cx="5451231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Backup Slides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1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Cost Estimate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</a:rPr>
              <a:t>New beamline components: 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New Dipole </a:t>
            </a:r>
            <a:r>
              <a:rPr lang="en-US" sz="2000" dirty="0" smtClean="0">
                <a:solidFill>
                  <a:prstClr val="black"/>
                </a:solidFill>
              </a:rPr>
              <a:t>Magnet and Hall Probe</a:t>
            </a:r>
            <a:endParaRPr lang="en-US" sz="2000" dirty="0">
              <a:solidFill>
                <a:prstClr val="black"/>
              </a:solidFill>
            </a:endParaRP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2 Super Harps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Fast </a:t>
            </a:r>
            <a:r>
              <a:rPr lang="en-US" sz="2000" dirty="0" smtClean="0">
                <a:solidFill>
                  <a:prstClr val="black"/>
                </a:solidFill>
              </a:rPr>
              <a:t>Valve</a:t>
            </a:r>
            <a:endParaRPr lang="en-US" sz="2400" dirty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</a:rPr>
              <a:t>Summary of labor cost by group:</a:t>
            </a:r>
          </a:p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endParaRPr lang="en-US" sz="2400" dirty="0" smtClean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287470"/>
              </p:ext>
            </p:extLst>
          </p:nvPr>
        </p:nvGraphicFramePr>
        <p:xfrm>
          <a:off x="4152900" y="3235569"/>
          <a:ext cx="4800600" cy="29249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14650"/>
                <a:gridCol w="1885950"/>
              </a:tblGrid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Group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Labor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Survey</a:t>
                      </a:r>
                      <a:r>
                        <a:rPr lang="en-US" sz="2000" baseline="0" dirty="0" smtClean="0"/>
                        <a:t> &amp; Alignment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 wks</a:t>
                      </a:r>
                      <a:r>
                        <a:rPr lang="en-US" sz="2000" baseline="0" dirty="0" smtClean="0"/>
                        <a:t>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Magnet Test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 wk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Engineering Design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16 wks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Software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 wks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 wk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EH&amp;Q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 wks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505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D9B6C-6708-4470-8F58-B08AA3595B86}" type="slidenum">
              <a:rPr lang="en-US" smtClean="0"/>
              <a:t>57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99022"/>
              </p:ext>
            </p:extLst>
          </p:nvPr>
        </p:nvGraphicFramePr>
        <p:xfrm>
          <a:off x="152400" y="303472"/>
          <a:ext cx="8686800" cy="605287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71700"/>
                <a:gridCol w="2171700"/>
                <a:gridCol w="2171700"/>
                <a:gridCol w="2171700"/>
              </a:tblGrid>
              <a:tr h="31925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Item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Material</a:t>
                      </a:r>
                    </a:p>
                    <a:p>
                      <a:pPr algn="ctr"/>
                      <a:r>
                        <a:rPr lang="en-US" sz="1600" dirty="0" smtClean="0"/>
                        <a:t>Procurement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Shop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Labor</a:t>
                      </a:r>
                      <a:endParaRPr lang="en-US" sz="16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New Dipole Magnet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Dipole </a:t>
                      </a:r>
                      <a:r>
                        <a:rPr lang="en-US" sz="1000" dirty="0" smtClean="0"/>
                        <a:t>Magnet ($8,000)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Hall Probe  System ($10,000)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(2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Mapping (1 week)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EESDC (1 week)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 Alignment</a:t>
                      </a:r>
                      <a:r>
                        <a:rPr lang="en-US" sz="1000" baseline="0" dirty="0" smtClean="0"/>
                        <a:t> (2 days)</a:t>
                      </a: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New Beamline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 Super Harps (20,000)</a:t>
                      </a:r>
                    </a:p>
                    <a:p>
                      <a:r>
                        <a:rPr lang="en-US" sz="1000" dirty="0" smtClean="0"/>
                        <a:t>Fast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Valve ($23,000)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Pipes + Pedestals ($20,000)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</a:t>
                      </a:r>
                      <a:r>
                        <a:rPr lang="en-US" sz="1000" baseline="0" dirty="0" smtClean="0"/>
                        <a:t> (6 weeks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</a:t>
                      </a:r>
                      <a:r>
                        <a:rPr lang="en-US" sz="1000" baseline="0" dirty="0" smtClean="0"/>
                        <a:t> (1 week)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Software (6 weeks)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EES (6 weeks)</a:t>
                      </a: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Radiator (cooled ladder,</a:t>
                      </a:r>
                    </a:p>
                    <a:p>
                      <a:r>
                        <a:rPr lang="en-US" sz="1000" dirty="0" smtClean="0"/>
                        <a:t>FSD)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0.02 and 0.10 mm</a:t>
                      </a:r>
                      <a:r>
                        <a:rPr lang="en-US" sz="1000" baseline="0" dirty="0" smtClean="0"/>
                        <a:t> Cu foils </a:t>
                      </a:r>
                      <a:r>
                        <a:rPr lang="en-US" sz="1000" dirty="0" smtClean="0"/>
                        <a:t>($2,000)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$4,000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(2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(2 days)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Sweep Dipole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Electron Dump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Pure Cu ($5,000)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Dump</a:t>
                      </a:r>
                      <a:r>
                        <a:rPr lang="en-US" sz="1000" baseline="0" dirty="0" smtClean="0"/>
                        <a:t> + Pipes </a:t>
                      </a:r>
                      <a:r>
                        <a:rPr lang="en-US" sz="1000" dirty="0" smtClean="0"/>
                        <a:t>($15,000)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(4</a:t>
                      </a:r>
                      <a:r>
                        <a:rPr lang="en-US" sz="1000" baseline="0" dirty="0" smtClean="0"/>
                        <a:t> weeks)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Cu Collimator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Pure Cu ($5,000)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Collimator + Stand </a:t>
                      </a:r>
                      <a:r>
                        <a:rPr lang="en-US" sz="1000" dirty="0" smtClean="0"/>
                        <a:t>($5,000)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(1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Photon</a:t>
                      </a:r>
                      <a:r>
                        <a:rPr lang="en-US" sz="1000" baseline="0" dirty="0" smtClean="0"/>
                        <a:t> Dump &amp; Stand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Pure Al ($3,000)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$4,000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(1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Safety Review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 smtClean="0"/>
                        <a:t>4 weeks</a:t>
                      </a:r>
                      <a:endParaRPr lang="en-US" sz="10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Install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 weeks</a:t>
                      </a:r>
                      <a:endParaRPr lang="en-US" sz="10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Bubble</a:t>
                      </a:r>
                      <a:r>
                        <a:rPr lang="en-US" sz="1000" baseline="0" dirty="0" smtClean="0"/>
                        <a:t> Chamber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</a:t>
                      </a:r>
                      <a:r>
                        <a:rPr lang="en-US" sz="1000" baseline="0" dirty="0" smtClean="0"/>
                        <a:t> (1 week)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$76,000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$48,000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$80,000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Indirect</a:t>
                      </a:r>
                      <a:r>
                        <a:rPr lang="en-US" sz="1200" baseline="0" dirty="0" smtClean="0"/>
                        <a:t> G&amp;A (55.65%)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$42,300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$26,400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$42,500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Indirect Stat &amp; Fringe (57.15%)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$45,700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Total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smtClean="0"/>
                        <a:t>$118,300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$74,400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$168,200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52308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1510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CO</a:t>
            </a:r>
            <a:r>
              <a:rPr lang="en-US" sz="3600" cap="small" baseline="-25000" dirty="0" smtClean="0">
                <a:solidFill>
                  <a:srgbClr val="2F4D8E"/>
                </a:solidFill>
                <a:latin typeface="Minion Pro"/>
                <a:cs typeface="Minion Pro"/>
              </a:rPr>
              <a:t>2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961877"/>
            <a:ext cx="4640580" cy="275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5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Natural Abundance: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C: 1.07%</a:t>
            </a:r>
            <a:endParaRPr lang="en-US" sz="2000" dirty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Depletion: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 depletion=1,000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C(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,n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 Background</a:t>
            </a:r>
          </a:p>
          <a:p>
            <a:pPr marL="400050">
              <a:buFont typeface="Wingdings" panose="05000000000000000000" pitchFamily="2" charset="2"/>
              <a:buChar char="Ø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r>
              <a:rPr lang="en-US" sz="2000" dirty="0" smtClean="0">
                <a:solidFill>
                  <a:prstClr val="black"/>
                </a:solidFill>
              </a:rPr>
              <a:t>For comparison, </a:t>
            </a:r>
            <a:r>
              <a:rPr lang="en-US" sz="2000" baseline="30000" dirty="0" smtClean="0">
                <a:solidFill>
                  <a:prstClr val="black"/>
                </a:solidFill>
              </a:rPr>
              <a:t>17</a:t>
            </a:r>
            <a:r>
              <a:rPr lang="en-US" sz="2000" dirty="0" smtClean="0">
                <a:solidFill>
                  <a:prstClr val="black"/>
                </a:solidFill>
              </a:rPr>
              <a:t>O(</a:t>
            </a:r>
            <a:r>
              <a:rPr lang="en-US" sz="2000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err="1" smtClean="0">
                <a:solidFill>
                  <a:prstClr val="black"/>
                </a:solidFill>
              </a:rPr>
              <a:t>,n</a:t>
            </a:r>
            <a:r>
              <a:rPr lang="en-US" sz="2000" dirty="0" smtClean="0">
                <a:solidFill>
                  <a:prstClr val="black"/>
                </a:solidFill>
              </a:rPr>
              <a:t>)</a:t>
            </a:r>
            <a:r>
              <a:rPr lang="en-US" sz="2000" baseline="30000" dirty="0" smtClean="0">
                <a:solidFill>
                  <a:prstClr val="black"/>
                </a:solidFill>
              </a:rPr>
              <a:t>16</a:t>
            </a:r>
            <a:r>
              <a:rPr lang="en-US" sz="2000" dirty="0" smtClean="0">
                <a:solidFill>
                  <a:prstClr val="black"/>
                </a:solidFill>
              </a:rPr>
              <a:t>O</a:t>
            </a: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,2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 Background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" y="2992312"/>
            <a:ext cx="33147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2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Water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200" dirty="0">
                <a:solidFill>
                  <a:srgbClr val="000229"/>
                </a:solidFill>
                <a:latin typeface="Century Gothic"/>
                <a:cs typeface="Century Gothic"/>
              </a:rPr>
              <a:t>e</a:t>
            </a: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tching of glass due to HF.</a:t>
            </a: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7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6868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200" dirty="0">
                <a:solidFill>
                  <a:srgbClr val="000229"/>
                </a:solidFill>
                <a:latin typeface="Century Gothic"/>
                <a:cs typeface="Century Gothic"/>
              </a:rPr>
              <a:t>H</a:t>
            </a: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elium burning stage of stellar evolution occurs at T=10</a:t>
            </a:r>
            <a:r>
              <a:rPr lang="en-US" sz="2200" baseline="30000" dirty="0" smtClean="0">
                <a:solidFill>
                  <a:srgbClr val="000229"/>
                </a:solidFill>
                <a:latin typeface="Century Gothic"/>
                <a:cs typeface="Century Gothic"/>
              </a:rPr>
              <a:t>9</a:t>
            </a: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 K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Most effective  stellar energy, E</a:t>
            </a:r>
            <a:r>
              <a:rPr lang="en-US" sz="2200" baseline="-25000" dirty="0" smtClean="0">
                <a:solidFill>
                  <a:srgbClr val="000229"/>
                </a:solidFill>
                <a:latin typeface="Century Gothic"/>
                <a:cs typeface="Century Gothic"/>
              </a:rPr>
              <a:t>CM</a:t>
            </a: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 = 0.3 MeV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He burning at cross section </a:t>
            </a:r>
            <a:r>
              <a:rPr lang="en-US" sz="22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s</a:t>
            </a: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 ~ 10</a:t>
            </a:r>
            <a:r>
              <a:rPr lang="en-US" sz="2200" baseline="30000" dirty="0" smtClean="0">
                <a:solidFill>
                  <a:srgbClr val="000229"/>
                </a:solidFill>
                <a:latin typeface="Century Gothic"/>
                <a:cs typeface="Century Gothic"/>
              </a:rPr>
              <a:t>-17</a:t>
            </a: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 barn</a:t>
            </a:r>
            <a:endParaRPr lang="en-US" sz="2200" dirty="0" smtClean="0">
              <a:solidFill>
                <a:srgbClr val="000229"/>
              </a:solidFill>
              <a:latin typeface="Century Gothic"/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038595" y="2385640"/>
            <a:ext cx="5029210" cy="3886208"/>
            <a:chOff x="4114790" y="2143095"/>
            <a:chExt cx="5029210" cy="3886208"/>
          </a:xfrm>
        </p:grpSpPr>
        <p:pic>
          <p:nvPicPr>
            <p:cNvPr id="5" name="Picture 4" descr="c12ag_sigma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14790" y="2143095"/>
              <a:ext cx="5029210" cy="388620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534278" y="5413240"/>
              <a:ext cx="4315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prstClr val="black"/>
                  </a:solidFill>
                  <a:latin typeface="Times New Roman"/>
                  <a:cs typeface="Times New Roman"/>
                </a:rPr>
                <a:t>0.3</a:t>
              </a:r>
              <a:endParaRPr lang="en-US" sz="1000" b="1" dirty="0">
                <a:solidFill>
                  <a:prstClr val="black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Stellar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Helium 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Burning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9732799"/>
              </p:ext>
            </p:extLst>
          </p:nvPr>
        </p:nvGraphicFramePr>
        <p:xfrm>
          <a:off x="0" y="5997800"/>
          <a:ext cx="5137332" cy="819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3" name="Equation" r:id="rId6" imgW="2946400" imgH="469900" progId="Equation.3">
                  <p:embed/>
                </p:oleObj>
              </mc:Choice>
              <mc:Fallback>
                <p:oleObj name="Equation" r:id="rId6" imgW="29464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997800"/>
                        <a:ext cx="5137332" cy="81946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ounded Rectangular Callout 16"/>
          <p:cNvSpPr/>
          <p:nvPr/>
        </p:nvSpPr>
        <p:spPr>
          <a:xfrm>
            <a:off x="1998777" y="5029204"/>
            <a:ext cx="2215663" cy="449628"/>
          </a:xfrm>
          <a:prstGeom prst="wedgeRoundRectCallout">
            <a:avLst>
              <a:gd name="adj1" fmla="val 58822"/>
              <a:gd name="adj2" fmla="val 4036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Stellar Energy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1351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Title Here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Text goes here</a:t>
            </a: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 descr="HeBurning_sequ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5401" y="1171356"/>
            <a:ext cx="6553214" cy="54425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5943600"/>
            <a:ext cx="2359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Rolfs and Rodney, 1988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825218" y="2091983"/>
            <a:ext cx="960120" cy="93882"/>
          </a:xfrm>
          <a:prstGeom prst="rect">
            <a:avLst/>
          </a:prstGeom>
          <a:solidFill>
            <a:srgbClr val="FF0000">
              <a:alpha val="3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109286" y="3645828"/>
            <a:ext cx="960120" cy="93882"/>
          </a:xfrm>
          <a:prstGeom prst="rect">
            <a:avLst/>
          </a:prstGeom>
          <a:solidFill>
            <a:srgbClr val="FF0000">
              <a:alpha val="3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367210" y="5154734"/>
            <a:ext cx="960120" cy="93882"/>
          </a:xfrm>
          <a:prstGeom prst="rect">
            <a:avLst/>
          </a:prstGeom>
          <a:solidFill>
            <a:srgbClr val="FF0000">
              <a:alpha val="3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108700" y="571500"/>
            <a:ext cx="838200" cy="152400"/>
          </a:xfrm>
          <a:prstGeom prst="rect">
            <a:avLst/>
          </a:prstGeom>
          <a:solidFill>
            <a:srgbClr val="FF0000">
              <a:alpha val="4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34200" y="457200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Gamow window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30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Time Reversal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812" y="1171575"/>
            <a:ext cx="6304375" cy="52355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48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Z94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7618" y="353189"/>
            <a:ext cx="5000796" cy="6003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ascade_Sfacto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32" y="2767522"/>
            <a:ext cx="3902329" cy="2347617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06830" y="2536627"/>
            <a:ext cx="1637814" cy="46178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ea typeface="Arial" charset="0"/>
                <a:cs typeface="Arial" charset="0"/>
              </a:rPr>
              <a:t>S(300)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6830" y="5115139"/>
            <a:ext cx="2333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Kunz 2001, </a:t>
            </a:r>
            <a:r>
              <a:rPr lang="en-US" dirty="0" err="1" smtClean="0"/>
              <a:t>Matei</a:t>
            </a:r>
            <a:r>
              <a:rPr lang="en-US" dirty="0" smtClean="0"/>
              <a:t> 2006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4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JLabPresentation_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2124</TotalTime>
  <Words>2620</Words>
  <Application>Microsoft Office PowerPoint</Application>
  <PresentationFormat>On-screen Show (4:3)</PresentationFormat>
  <Paragraphs>945</Paragraphs>
  <Slides>59</Slides>
  <Notes>51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62" baseType="lpstr">
      <vt:lpstr>2_JLabPresentation_4</vt:lpstr>
      <vt:lpstr>Photo Editor Photo</vt:lpstr>
      <vt:lpstr>Equation</vt:lpstr>
      <vt:lpstr>Measurement of 16O(g,a)12C with a Bubble Chamber and a Bremsstrahlung Beam at Jefferson Lab Injector</vt:lpstr>
      <vt:lpstr>PowerPoint Presentation</vt:lpstr>
      <vt:lpstr>Outline</vt:lpstr>
      <vt:lpstr>Relative Abundance of Elements by Weight</vt:lpstr>
      <vt:lpstr>The 12C(a,g)16O Reaction </vt:lpstr>
      <vt:lpstr>Stellar Helium Burning</vt:lpstr>
      <vt:lpstr>Title Here</vt:lpstr>
      <vt:lpstr>Time Reversal</vt:lpstr>
      <vt:lpstr>PowerPoint Presentation</vt:lpstr>
      <vt:lpstr>Heroic efforts in search of the holy grail of astrophysics: 12C(a,g)16O</vt:lpstr>
      <vt:lpstr>Astrophysical S-Factor 12C(a,g)16O</vt:lpstr>
      <vt:lpstr>Time Reversal Reaction</vt:lpstr>
      <vt:lpstr>(g,a) and (a,g) – Reciprocity Relation</vt:lpstr>
      <vt:lpstr>New Approach: Inverse Reaction + Bubble Chamber</vt:lpstr>
      <vt:lpstr>Bubble Chamber Theory and Design</vt:lpstr>
      <vt:lpstr>Bubble Growth and Quenching</vt:lpstr>
      <vt:lpstr>Acoustic Signal: Particle ID</vt:lpstr>
      <vt:lpstr>PowerPoint Presentation</vt:lpstr>
      <vt:lpstr>Efficiency Curve</vt:lpstr>
      <vt:lpstr>Bubble Chamber at HIGS</vt:lpstr>
      <vt:lpstr>Measuring 19F(g,a)15N at HIGS</vt:lpstr>
      <vt:lpstr>PowerPoint Presentation</vt:lpstr>
      <vt:lpstr>Recent Work</vt:lpstr>
      <vt:lpstr>example</vt:lpstr>
      <vt:lpstr>Experimental Setup</vt:lpstr>
      <vt:lpstr>Beamline</vt:lpstr>
      <vt:lpstr>Schematics</vt:lpstr>
      <vt:lpstr>Beam Requirements</vt:lpstr>
      <vt:lpstr>Absolute Beam Energy</vt:lpstr>
      <vt:lpstr>PowerPoint Presentation</vt:lpstr>
      <vt:lpstr>PowerPoint Presentation</vt:lpstr>
      <vt:lpstr>Superheated Liquids</vt:lpstr>
      <vt:lpstr>Bremsstrahlung Beam</vt:lpstr>
      <vt:lpstr>Penfold-Leiss Cross Section Unfolding</vt:lpstr>
      <vt:lpstr>Statistical Error Propagation</vt:lpstr>
      <vt:lpstr>PowerPoint Presentation</vt:lpstr>
      <vt:lpstr>Results</vt:lpstr>
      <vt:lpstr>Systematic Error Propagation</vt:lpstr>
      <vt:lpstr>PowerPoint Presentation</vt:lpstr>
      <vt:lpstr>PowerPoint Presentation</vt:lpstr>
      <vt:lpstr>Systematic Error Propagation</vt:lpstr>
      <vt:lpstr>Other Relative Systematic Errors</vt:lpstr>
      <vt:lpstr>PowerPoint Presentation</vt:lpstr>
      <vt:lpstr>12C(α, γ)16O  S-Factor</vt:lpstr>
      <vt:lpstr>Backgrounds</vt:lpstr>
      <vt:lpstr>PowerPoint Presentation</vt:lpstr>
      <vt:lpstr>Ion Energy Distributions </vt:lpstr>
      <vt:lpstr>PowerPoint Presentation</vt:lpstr>
      <vt:lpstr>PowerPoint Presentation</vt:lpstr>
      <vt:lpstr>Bubble chamber basics</vt:lpstr>
      <vt:lpstr>PowerPoint Presentation</vt:lpstr>
      <vt:lpstr>C4F10 bubble chamber for JLab</vt:lpstr>
      <vt:lpstr>Safety</vt:lpstr>
      <vt:lpstr>Summary and Outlook</vt:lpstr>
      <vt:lpstr>Backup Slides</vt:lpstr>
      <vt:lpstr>Cost Estimate</vt:lpstr>
      <vt:lpstr>PowerPoint Presentation</vt:lpstr>
      <vt:lpstr>CO2 Superheated Liquid?</vt:lpstr>
      <vt:lpstr>Water Superheated Liquid?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suleiman</dc:creator>
  <cp:lastModifiedBy>suleiman</cp:lastModifiedBy>
  <cp:revision>240</cp:revision>
  <cp:lastPrinted>2013-11-29T20:16:49Z</cp:lastPrinted>
  <dcterms:created xsi:type="dcterms:W3CDTF">2013-11-14T19:16:36Z</dcterms:created>
  <dcterms:modified xsi:type="dcterms:W3CDTF">2013-12-02T22:34:52Z</dcterms:modified>
</cp:coreProperties>
</file>